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59" r:id="rId3"/>
    <p:sldId id="258" r:id="rId4"/>
    <p:sldId id="270" r:id="rId5"/>
    <p:sldId id="261" r:id="rId6"/>
    <p:sldId id="263" r:id="rId7"/>
    <p:sldId id="278" r:id="rId8"/>
    <p:sldId id="271" r:id="rId9"/>
    <p:sldId id="274" r:id="rId10"/>
    <p:sldId id="272" r:id="rId11"/>
    <p:sldId id="275" r:id="rId12"/>
    <p:sldId id="276" r:id="rId13"/>
    <p:sldId id="273" r:id="rId14"/>
    <p:sldId id="279" r:id="rId15"/>
    <p:sldId id="280" r:id="rId16"/>
    <p:sldId id="281" r:id="rId17"/>
    <p:sldId id="282" r:id="rId18"/>
    <p:sldId id="283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4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165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C095-9698-4584-9CDE-5D167B0C8E72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8DE32-85AF-41FC-9A6A-1FA54AB7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9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99247" y="1939948"/>
            <a:ext cx="10757647" cy="1136743"/>
          </a:xfrm>
        </p:spPr>
        <p:txBody>
          <a:bodyPr anchor="b"/>
          <a:lstStyle>
            <a:lvl1pPr algn="l">
              <a:defRPr sz="6000">
                <a:solidFill>
                  <a:srgbClr val="002B54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246" y="3107186"/>
            <a:ext cx="10757647" cy="9269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B5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Presentation subtitle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46" y="623801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4153078"/>
            <a:ext cx="10758488" cy="451200"/>
          </a:xfrm>
        </p:spPr>
        <p:txBody>
          <a:bodyPr>
            <a:normAutofit/>
          </a:bodyPr>
          <a:lstStyle>
            <a:lvl1pPr marL="0" indent="0">
              <a:buNone/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  • 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002B54"/>
                </a:solidFill>
              </a:defRPr>
            </a:lvl1pPr>
            <a:lvl2pPr>
              <a:defRPr sz="2800">
                <a:solidFill>
                  <a:srgbClr val="002B54"/>
                </a:solidFill>
              </a:defRPr>
            </a:lvl2pPr>
            <a:lvl3pPr>
              <a:defRPr sz="2400">
                <a:solidFill>
                  <a:srgbClr val="002B54"/>
                </a:solidFill>
              </a:defRPr>
            </a:lvl3pPr>
            <a:lvl4pPr>
              <a:defRPr sz="2000">
                <a:solidFill>
                  <a:srgbClr val="002B54"/>
                </a:solidFill>
              </a:defRPr>
            </a:lvl4pPr>
            <a:lvl5pPr>
              <a:defRPr sz="2000">
                <a:solidFill>
                  <a:srgbClr val="002B5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290384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" y="625952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CB9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B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8342" y="6238014"/>
            <a:ext cx="1887070" cy="365125"/>
          </a:xfrm>
        </p:spPr>
        <p:txBody>
          <a:bodyPr/>
          <a:lstStyle>
            <a:lvl1pPr algn="l">
              <a:defRPr/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F25B-0DC5-4A83-BA12-0C6597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005CB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02B5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02B5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B5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B5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2G2xgzKJ2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42" y="1939948"/>
            <a:ext cx="11702143" cy="113674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Treatment of Clients Experiencing Depression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A Collaborative Approach to Care</a:t>
            </a:r>
            <a:endParaRPr lang="en-US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January 27, 2018 * Tex-CHIP Training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840" y="2586334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Treating </a:t>
            </a:r>
            <a:r>
              <a:rPr lang="en-US" b="1" dirty="0" smtClean="0"/>
              <a:t>Depression Using </a:t>
            </a:r>
            <a:r>
              <a:rPr lang="en-US" b="1" dirty="0"/>
              <a:t>the </a:t>
            </a:r>
            <a:r>
              <a:rPr lang="en-US" b="1" dirty="0" smtClean="0"/>
              <a:t>STEADY </a:t>
            </a:r>
            <a:r>
              <a:rPr lang="en-US" b="1" dirty="0"/>
              <a:t>P</a:t>
            </a:r>
            <a:r>
              <a:rPr lang="en-US" b="1" dirty="0" smtClean="0"/>
              <a:t>rogram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015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see in our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Depressed mood most of day, most days</a:t>
            </a:r>
          </a:p>
          <a:p>
            <a:r>
              <a:rPr lang="en-US" b="1" dirty="0"/>
              <a:t>Decreased interests or pleasure in activities</a:t>
            </a:r>
          </a:p>
          <a:p>
            <a:r>
              <a:rPr lang="en-US" b="1" dirty="0"/>
              <a:t>Weight fluctuations</a:t>
            </a:r>
          </a:p>
          <a:p>
            <a:r>
              <a:rPr lang="en-US" b="1" dirty="0"/>
              <a:t>Changes in sleep</a:t>
            </a:r>
          </a:p>
          <a:p>
            <a:r>
              <a:rPr lang="en-US" b="1" dirty="0"/>
              <a:t>Psychomotor changes</a:t>
            </a:r>
          </a:p>
          <a:p>
            <a:r>
              <a:rPr lang="en-US" b="1" dirty="0"/>
              <a:t>Fatigue/loss or energy</a:t>
            </a:r>
          </a:p>
          <a:p>
            <a:r>
              <a:rPr lang="en-US" b="1" dirty="0"/>
              <a:t>Feelings of worthlessness or guilt</a:t>
            </a:r>
          </a:p>
          <a:p>
            <a:r>
              <a:rPr lang="en-US" b="1" dirty="0"/>
              <a:t>Difficulty concentrating or making decisions</a:t>
            </a:r>
          </a:p>
          <a:p>
            <a:r>
              <a:rPr lang="en-US" b="1" dirty="0"/>
              <a:t>Thoughts of death, dying, suicide</a:t>
            </a:r>
          </a:p>
          <a:p>
            <a:endParaRPr lang="en-US" b="1" dirty="0"/>
          </a:p>
          <a:p>
            <a:r>
              <a:rPr lang="en-US" b="1" dirty="0"/>
              <a:t>5 symptoms during 2 weeks period</a:t>
            </a:r>
          </a:p>
          <a:p>
            <a:r>
              <a:rPr lang="en-US" b="1" dirty="0"/>
              <a:t>Plus all other qualifying criteria</a:t>
            </a:r>
          </a:p>
          <a:p>
            <a:endParaRPr lang="en-US" dirty="0"/>
          </a:p>
        </p:txBody>
      </p:sp>
      <p:pic>
        <p:nvPicPr>
          <p:cNvPr id="4" name="a2G2xgzKJ2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25440" y="1690688"/>
            <a:ext cx="5444021" cy="427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25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in your conceptualization </a:t>
            </a:r>
            <a:r>
              <a:rPr lang="en-US" dirty="0" smtClean="0"/>
              <a:t>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058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Ts</a:t>
            </a:r>
            <a:r>
              <a:rPr lang="en-US" dirty="0"/>
              <a:t> + </a:t>
            </a:r>
            <a:r>
              <a:rPr lang="en-US" dirty="0" err="1"/>
              <a:t>Bs</a:t>
            </a:r>
            <a:r>
              <a:rPr lang="en-US" dirty="0"/>
              <a:t> + Fs = meaning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601" y="2758356"/>
            <a:ext cx="5486399" cy="3187834"/>
            <a:chOff x="274319" y="2690452"/>
            <a:chExt cx="5486399" cy="3187834"/>
          </a:xfrm>
        </p:grpSpPr>
        <p:sp>
          <p:nvSpPr>
            <p:cNvPr id="5" name="Isosceles Triangle 4"/>
            <p:cNvSpPr/>
            <p:nvPr/>
          </p:nvSpPr>
          <p:spPr>
            <a:xfrm>
              <a:off x="666204" y="3123329"/>
              <a:ext cx="4702629" cy="2754957"/>
            </a:xfrm>
            <a:prstGeom prst="triangle">
              <a:avLst/>
            </a:prstGeom>
            <a:solidFill>
              <a:srgbClr val="00B0F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319" y="5148864"/>
              <a:ext cx="14369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Thoughts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82449" y="5148863"/>
              <a:ext cx="1178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Actions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45951" y="2690452"/>
              <a:ext cx="12834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Feelings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05661" y="4487794"/>
              <a:ext cx="16237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FF00"/>
                  </a:solidFill>
                </a:rPr>
                <a:t>Meaning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37235"/>
              </p:ext>
            </p:extLst>
          </p:nvPr>
        </p:nvGraphicFramePr>
        <p:xfrm>
          <a:off x="6908289" y="2299774"/>
          <a:ext cx="4861345" cy="36464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61345">
                  <a:extLst>
                    <a:ext uri="{9D8B030D-6E8A-4147-A177-3AD203B41FA5}">
                      <a16:colId xmlns:a16="http://schemas.microsoft.com/office/drawing/2014/main" val="281625520"/>
                    </a:ext>
                  </a:extLst>
                </a:gridCol>
              </a:tblGrid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Cognitive Model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16943"/>
                  </a:ext>
                </a:extLst>
              </a:tr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Core Beliefs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874896"/>
                  </a:ext>
                </a:extLst>
              </a:tr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Rules and Assumptions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811950"/>
                  </a:ext>
                </a:extLst>
              </a:tr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Situations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891118"/>
                  </a:ext>
                </a:extLst>
              </a:tr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Thoughts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901803"/>
                  </a:ext>
                </a:extLst>
              </a:tr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Response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89671"/>
                  </a:ext>
                </a:extLst>
              </a:tr>
              <a:tr h="5112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(a)</a:t>
                      </a:r>
                      <a:r>
                        <a:rPr lang="en-US" sz="2400" baseline="0" dirty="0" smtClean="0"/>
                        <a:t> Feelings, (b) physiology, (c) action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68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86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840" y="2845826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 </a:t>
            </a:r>
            <a:r>
              <a:rPr lang="en-US" b="1" dirty="0" smtClean="0"/>
              <a:t>Need </a:t>
            </a:r>
            <a:r>
              <a:rPr lang="en-US" b="1" dirty="0"/>
              <a:t>a </a:t>
            </a:r>
            <a:r>
              <a:rPr lang="en-US" b="1" dirty="0" smtClean="0"/>
              <a:t>Road Map </a:t>
            </a:r>
            <a:br>
              <a:rPr lang="en-US" b="1" dirty="0" smtClean="0"/>
            </a:br>
            <a:r>
              <a:rPr lang="en-US" sz="4900" dirty="0" smtClean="0"/>
              <a:t>STEADY Program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8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62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STEADY Program Overview</a:t>
            </a:r>
            <a:endParaRPr lang="en-US" dirty="0"/>
          </a:p>
        </p:txBody>
      </p:sp>
      <p:graphicFrame>
        <p:nvGraphicFramePr>
          <p:cNvPr id="1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608137"/>
              </p:ext>
            </p:extLst>
          </p:nvPr>
        </p:nvGraphicFramePr>
        <p:xfrm>
          <a:off x="2341650" y="846614"/>
          <a:ext cx="6987701" cy="630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9800">
                  <a:extLst>
                    <a:ext uri="{9D8B030D-6E8A-4147-A177-3AD203B41FA5}">
                      <a16:colId xmlns:a16="http://schemas.microsoft.com/office/drawing/2014/main" val="2927636545"/>
                    </a:ext>
                  </a:extLst>
                </a:gridCol>
                <a:gridCol w="1168867">
                  <a:extLst>
                    <a:ext uri="{9D8B030D-6E8A-4147-A177-3AD203B41FA5}">
                      <a16:colId xmlns:a16="http://schemas.microsoft.com/office/drawing/2014/main" val="1984964050"/>
                    </a:ext>
                  </a:extLst>
                </a:gridCol>
                <a:gridCol w="206413">
                  <a:extLst>
                    <a:ext uri="{9D8B030D-6E8A-4147-A177-3AD203B41FA5}">
                      <a16:colId xmlns:a16="http://schemas.microsoft.com/office/drawing/2014/main" val="117935922"/>
                    </a:ext>
                  </a:extLst>
                </a:gridCol>
                <a:gridCol w="1397540">
                  <a:extLst>
                    <a:ext uri="{9D8B030D-6E8A-4147-A177-3AD203B41FA5}">
                      <a16:colId xmlns:a16="http://schemas.microsoft.com/office/drawing/2014/main" val="3587267615"/>
                    </a:ext>
                  </a:extLst>
                </a:gridCol>
                <a:gridCol w="237897">
                  <a:extLst>
                    <a:ext uri="{9D8B030D-6E8A-4147-A177-3AD203B41FA5}">
                      <a16:colId xmlns:a16="http://schemas.microsoft.com/office/drawing/2014/main" val="2110189586"/>
                    </a:ext>
                  </a:extLst>
                </a:gridCol>
                <a:gridCol w="1159644">
                  <a:extLst>
                    <a:ext uri="{9D8B030D-6E8A-4147-A177-3AD203B41FA5}">
                      <a16:colId xmlns:a16="http://schemas.microsoft.com/office/drawing/2014/main" val="5229186"/>
                    </a:ext>
                  </a:extLst>
                </a:gridCol>
                <a:gridCol w="1397540">
                  <a:extLst>
                    <a:ext uri="{9D8B030D-6E8A-4147-A177-3AD203B41FA5}">
                      <a16:colId xmlns:a16="http://schemas.microsoft.com/office/drawing/2014/main" val="2282983832"/>
                    </a:ext>
                  </a:extLst>
                </a:gridCol>
              </a:tblGrid>
              <a:tr h="31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Screening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89779116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673484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Intake and Evaluation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49671215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680792"/>
                  </a:ext>
                </a:extLst>
              </a:tr>
              <a:tr h="5588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Medical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Behavioral</a:t>
                      </a:r>
                      <a:r>
                        <a:rPr lang="en-US" u="sng" baseline="0" dirty="0" smtClean="0"/>
                        <a:t> Health </a:t>
                      </a:r>
                      <a:endParaRPr lang="en-US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/>
                        <a:t>Case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791449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39941574"/>
                  </a:ext>
                </a:extLst>
              </a:tr>
              <a:tr h="558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Choice</a:t>
                      </a:r>
                      <a:r>
                        <a:rPr lang="en-US" u="sng" baseline="0" dirty="0" smtClean="0"/>
                        <a:t> </a:t>
                      </a:r>
                    </a:p>
                    <a:p>
                      <a:pPr algn="ctr"/>
                      <a:r>
                        <a:rPr lang="en-US" u="sng" baseline="0" dirty="0" smtClean="0"/>
                        <a:t>Session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43627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046765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Phone</a:t>
                      </a:r>
                      <a:r>
                        <a:rPr lang="en-US" u="sng" baseline="0" dirty="0" smtClean="0"/>
                        <a:t> Contact</a:t>
                      </a:r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4970602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9141227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A1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C1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2777348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A2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C2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2427611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A3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C3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6288464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A4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C4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56036178"/>
                  </a:ext>
                </a:extLst>
              </a:tr>
              <a:tr h="319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870124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776354" y="1159347"/>
            <a:ext cx="6118292" cy="5267895"/>
            <a:chOff x="3041991" y="1498665"/>
            <a:chExt cx="6118292" cy="5267895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6090250" y="1498665"/>
              <a:ext cx="0" cy="3788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3041991" y="2221475"/>
              <a:ext cx="748239" cy="3788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098261" y="2206236"/>
              <a:ext cx="0" cy="3788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406293" y="2221475"/>
              <a:ext cx="753990" cy="3788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083802" y="3231672"/>
              <a:ext cx="0" cy="37882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4389120" y="4246220"/>
              <a:ext cx="735177" cy="114517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333302" y="6766560"/>
              <a:ext cx="1541417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>
            <a:off x="6836590" y="3906901"/>
            <a:ext cx="688675" cy="11451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0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Treatment </a:t>
            </a:r>
            <a:r>
              <a:rPr lang="en-US" dirty="0" smtClean="0"/>
              <a:t>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42015"/>
              </p:ext>
            </p:extLst>
          </p:nvPr>
        </p:nvGraphicFramePr>
        <p:xfrm>
          <a:off x="1035626" y="1690688"/>
          <a:ext cx="10120747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2861">
                  <a:extLst>
                    <a:ext uri="{9D8B030D-6E8A-4147-A177-3AD203B41FA5}">
                      <a16:colId xmlns:a16="http://schemas.microsoft.com/office/drawing/2014/main" val="49007359"/>
                    </a:ext>
                  </a:extLst>
                </a:gridCol>
                <a:gridCol w="3373943">
                  <a:extLst>
                    <a:ext uri="{9D8B030D-6E8A-4147-A177-3AD203B41FA5}">
                      <a16:colId xmlns:a16="http://schemas.microsoft.com/office/drawing/2014/main" val="1045305728"/>
                    </a:ext>
                  </a:extLst>
                </a:gridCol>
                <a:gridCol w="3373943">
                  <a:extLst>
                    <a:ext uri="{9D8B030D-6E8A-4147-A177-3AD203B41FA5}">
                      <a16:colId xmlns:a16="http://schemas.microsoft.com/office/drawing/2014/main" val="1229759437"/>
                    </a:ext>
                  </a:extLst>
                </a:gridCol>
              </a:tblGrid>
              <a:tr h="18593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Healthcare Domain: </a:t>
                      </a:r>
                      <a:r>
                        <a:rPr lang="en-US" sz="1800" dirty="0" smtClean="0">
                          <a:effectLst/>
                        </a:rPr>
                        <a:t>Behavioral Health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85651"/>
                  </a:ext>
                </a:extLst>
              </a:tr>
              <a:tr h="18593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Provider</a:t>
                      </a:r>
                      <a:r>
                        <a:rPr lang="en-US" sz="1800" dirty="0" smtClean="0">
                          <a:effectLst/>
                        </a:rPr>
                        <a:t>: Mental</a:t>
                      </a:r>
                      <a:r>
                        <a:rPr lang="en-US" sz="1800" baseline="0" dirty="0" smtClean="0">
                          <a:effectLst/>
                        </a:rPr>
                        <a:t> Health Counselor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19159"/>
                  </a:ext>
                </a:extLst>
              </a:tr>
              <a:tr h="29748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Objective: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Provide alleviation of depression symptoms</a:t>
                      </a:r>
                      <a:r>
                        <a:rPr lang="en-US" sz="1600" baseline="0" dirty="0" smtClean="0">
                          <a:effectLst/>
                        </a:rPr>
                        <a:t> as indicated by client report of decreased activity level, depressed mood, low engagement in pleasurable activities, fatigue, and difficulty making decisions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Goals: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a) </a:t>
                      </a:r>
                      <a:r>
                        <a:rPr lang="en-US" sz="1100" baseline="0" dirty="0" smtClean="0">
                          <a:effectLst/>
                        </a:rPr>
                        <a:t>Decreased symptom severity as indicated by a score less than 25 on depression symptom scale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r>
                        <a:rPr lang="en-US" sz="1100" dirty="0" smtClean="0">
                          <a:effectLst/>
                        </a:rPr>
                        <a:t>) </a:t>
                      </a:r>
                      <a:r>
                        <a:rPr lang="en-US" sz="1100" baseline="0" dirty="0" smtClean="0">
                          <a:effectLst/>
                        </a:rPr>
                        <a:t>Increased functioning as indicated by engaging in pleasurable activities 5 days per week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c) </a:t>
                      </a:r>
                      <a:r>
                        <a:rPr lang="en-US" sz="1100" baseline="0" dirty="0" smtClean="0">
                          <a:effectLst/>
                        </a:rPr>
                        <a:t>increased utilization of social supports and community resources as indicated by access/use of 3 supports/resources per month.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Interventions: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a) </a:t>
                      </a:r>
                      <a:r>
                        <a:rPr lang="en-US" sz="1100" dirty="0" smtClean="0">
                          <a:effectLst/>
                        </a:rPr>
                        <a:t>Educate,</a:t>
                      </a:r>
                      <a:r>
                        <a:rPr lang="en-US" sz="1100" baseline="0" dirty="0" smtClean="0">
                          <a:effectLst/>
                        </a:rPr>
                        <a:t> model, and practice cognitive copings skills using the STEADY curriculum (Sessions T1-T4)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b) </a:t>
                      </a:r>
                      <a:r>
                        <a:rPr lang="en-US" sz="1100" dirty="0" smtClean="0">
                          <a:effectLst/>
                        </a:rPr>
                        <a:t>Educate, model,</a:t>
                      </a:r>
                      <a:r>
                        <a:rPr lang="en-US" sz="1100" baseline="0" dirty="0" smtClean="0">
                          <a:effectLst/>
                        </a:rPr>
                        <a:t> and practice engagement in social and success-oriented activities using the STEADY curriculum (Sessions A1-A4).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c) Provide linking to supports</a:t>
                      </a:r>
                      <a:r>
                        <a:rPr lang="en-US" sz="1100" baseline="0" dirty="0" smtClean="0">
                          <a:effectLst/>
                        </a:rPr>
                        <a:t> and resources as indicated.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24" marR="64624" marT="0" marB="0"/>
                </a:tc>
                <a:extLst>
                  <a:ext uri="{0D108BD9-81ED-4DB2-BD59-A6C34878D82A}">
                    <a16:rowId xmlns:a16="http://schemas.microsoft.com/office/drawing/2014/main" val="1818848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Choice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AGENDA</a:t>
            </a:r>
            <a:endParaRPr lang="en-US" sz="2400" b="1" dirty="0"/>
          </a:p>
          <a:p>
            <a:r>
              <a:rPr lang="en-US" sz="2400" b="1" dirty="0"/>
              <a:t>Mood Questionnaire </a:t>
            </a:r>
          </a:p>
          <a:p>
            <a:pPr lvl="1"/>
            <a:r>
              <a:rPr lang="en-US" sz="2000" dirty="0"/>
              <a:t>(appendix)</a:t>
            </a:r>
            <a:endParaRPr lang="en-US" sz="2200" dirty="0"/>
          </a:p>
          <a:p>
            <a:r>
              <a:rPr lang="en-US" sz="2400" b="1" dirty="0"/>
              <a:t>Introductions and overview of counseling</a:t>
            </a:r>
          </a:p>
          <a:p>
            <a:pPr lvl="1"/>
            <a:r>
              <a:rPr lang="en-US" sz="2200" dirty="0"/>
              <a:t>Be personable, but appropriate</a:t>
            </a:r>
          </a:p>
          <a:p>
            <a:pPr lvl="1"/>
            <a:r>
              <a:rPr lang="en-US" sz="2200" dirty="0"/>
              <a:t>Confidentiality</a:t>
            </a:r>
          </a:p>
          <a:p>
            <a:pPr lvl="1"/>
            <a:r>
              <a:rPr lang="en-US" sz="2200" dirty="0"/>
              <a:t>Info about the STEADY manual content and process</a:t>
            </a:r>
          </a:p>
          <a:p>
            <a:r>
              <a:rPr lang="en-US" sz="2400" b="1" dirty="0"/>
              <a:t>Medication check in and review mood questionnaire</a:t>
            </a:r>
          </a:p>
          <a:p>
            <a:pPr lvl="1"/>
            <a:r>
              <a:rPr lang="en-US" sz="2200" dirty="0"/>
              <a:t>Inventory of personal beliefs</a:t>
            </a:r>
          </a:p>
          <a:p>
            <a:pPr lvl="1"/>
            <a:r>
              <a:rPr lang="en-US" sz="2200" dirty="0"/>
              <a:t>Review side effects </a:t>
            </a:r>
          </a:p>
          <a:p>
            <a:pPr lvl="1"/>
            <a:r>
              <a:rPr lang="en-US" sz="2200" dirty="0"/>
              <a:t>Make medication plan</a:t>
            </a:r>
          </a:p>
          <a:p>
            <a:r>
              <a:rPr lang="en-US" sz="2400" b="1" dirty="0"/>
              <a:t>Choosing how to change your life *</a:t>
            </a:r>
          </a:p>
          <a:p>
            <a:r>
              <a:rPr lang="en-US" sz="2400" b="1" dirty="0"/>
              <a:t>Mood questionnaire *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92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543" y="1664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Choice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473008" y="1387605"/>
            <a:ext cx="4860908" cy="704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YOUR PERSONALITY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HAS 3 PARTS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6420410" y="1387604"/>
            <a:ext cx="5143935" cy="70408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B5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DOWNWARD SPIRAL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VERSUS UPWARD SPIRAL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646" y="2230161"/>
            <a:ext cx="5991040" cy="4627839"/>
            <a:chOff x="0" y="2415512"/>
            <a:chExt cx="5991040" cy="4627839"/>
          </a:xfrm>
        </p:grpSpPr>
        <p:sp>
          <p:nvSpPr>
            <p:cNvPr id="8" name="Isosceles Triangle 7"/>
            <p:cNvSpPr/>
            <p:nvPr/>
          </p:nvSpPr>
          <p:spPr>
            <a:xfrm>
              <a:off x="1315870" y="2808514"/>
              <a:ext cx="3095897" cy="1802675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flipV="1">
              <a:off x="1315869" y="4761847"/>
              <a:ext cx="3095897" cy="185982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84822" y="2415512"/>
              <a:ext cx="1658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FEELINGS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34706" y="6643241"/>
              <a:ext cx="16582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FEELINGS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54126" y="4498879"/>
              <a:ext cx="1436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ACTIONS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4498369"/>
              <a:ext cx="1619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THOUGHTS</a:t>
              </a:r>
              <a:endParaRPr lang="en-US" b="1" dirty="0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337425" y="2420684"/>
            <a:ext cx="2753170" cy="34937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173045" y="2420684"/>
            <a:ext cx="2819333" cy="34937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4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 </a:t>
            </a:r>
            <a:r>
              <a:rPr lang="en-US" dirty="0" smtClean="0"/>
              <a:t>Activities</a:t>
            </a:r>
            <a:r>
              <a:rPr lang="en-US" dirty="0"/>
              <a:t>: </a:t>
            </a:r>
            <a:r>
              <a:rPr lang="en-US" dirty="0" smtClean="0"/>
              <a:t>A-1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CHECK – IN </a:t>
            </a:r>
          </a:p>
          <a:p>
            <a:r>
              <a:rPr lang="en-US" sz="2400" b="1" dirty="0"/>
              <a:t>REVIEW PREVIOUS SESSION</a:t>
            </a:r>
          </a:p>
          <a:p>
            <a:r>
              <a:rPr lang="en-US" sz="2400" b="1" dirty="0"/>
              <a:t>INTRODUCTION TO MODULE</a:t>
            </a:r>
          </a:p>
          <a:p>
            <a:r>
              <a:rPr lang="en-US" sz="2400" b="1" dirty="0"/>
              <a:t>IDENTIFYING AND PLANNING FUN ACTIVITIES</a:t>
            </a:r>
          </a:p>
          <a:p>
            <a:pPr lvl="1"/>
            <a:r>
              <a:rPr lang="en-US" sz="2200" dirty="0"/>
              <a:t>SOCIAL VERSUS SUCCESS ACTIVITIES</a:t>
            </a:r>
          </a:p>
          <a:p>
            <a:pPr lvl="1"/>
            <a:r>
              <a:rPr lang="en-US" sz="2200" dirty="0"/>
              <a:t>FUN ACTIVITIES MENU</a:t>
            </a:r>
          </a:p>
          <a:p>
            <a:r>
              <a:rPr lang="en-US" sz="2400" b="1" dirty="0"/>
              <a:t>KEEPING TRACK OF FUN ACTIVITIES</a:t>
            </a:r>
          </a:p>
          <a:p>
            <a:pPr lvl="1"/>
            <a:r>
              <a:rPr lang="en-US" sz="2200" dirty="0"/>
              <a:t>MOOD &amp; </a:t>
            </a:r>
            <a:r>
              <a:rPr lang="en-US" sz="2200" dirty="0" smtClean="0"/>
              <a:t>ACTIVITY </a:t>
            </a:r>
            <a:r>
              <a:rPr lang="en-US" sz="2200" dirty="0"/>
              <a:t>LOG</a:t>
            </a:r>
          </a:p>
          <a:p>
            <a:r>
              <a:rPr lang="en-US" sz="2400" b="1" dirty="0"/>
              <a:t>TAKE HOME TASK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82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Your Thinking: </a:t>
            </a:r>
            <a:r>
              <a:rPr lang="en-US" dirty="0"/>
              <a:t>T-2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b="1" dirty="0"/>
              <a:t>CHECK IN AND MEDICATION REVIEW</a:t>
            </a:r>
          </a:p>
          <a:p>
            <a:r>
              <a:rPr lang="en-US" sz="2000" b="1" dirty="0"/>
              <a:t>REVIEW PREVIOUOS SESSION</a:t>
            </a:r>
          </a:p>
          <a:p>
            <a:r>
              <a:rPr lang="en-US" sz="2000" b="1" dirty="0"/>
              <a:t>THE A-B-C TECHNIQUE </a:t>
            </a:r>
          </a:p>
          <a:p>
            <a:pPr lvl="1"/>
            <a:r>
              <a:rPr lang="en-US" sz="2000" dirty="0"/>
              <a:t>BILL AND STEVE EXAMPLE</a:t>
            </a:r>
          </a:p>
          <a:p>
            <a:pPr lvl="1"/>
            <a:r>
              <a:rPr lang="en-US" sz="2000" dirty="0"/>
              <a:t>C-A-B REVIEW</a:t>
            </a:r>
          </a:p>
          <a:p>
            <a:r>
              <a:rPr lang="en-US" sz="2000" b="1" dirty="0"/>
              <a:t>ARGUING AGAINST NEGATIVE THOUGHTS</a:t>
            </a:r>
          </a:p>
          <a:p>
            <a:pPr lvl="1"/>
            <a:r>
              <a:rPr lang="en-US" sz="2000" dirty="0"/>
              <a:t>QUESTIONS TO CREATE POSITIVE COUNTER THOUGHTS</a:t>
            </a:r>
          </a:p>
          <a:p>
            <a:pPr lvl="1"/>
            <a:r>
              <a:rPr lang="en-US" sz="2000" dirty="0"/>
              <a:t>A-B-C FORM</a:t>
            </a:r>
          </a:p>
          <a:p>
            <a:r>
              <a:rPr lang="en-US" sz="2000" b="1" dirty="0"/>
              <a:t>TAKE HOME </a:t>
            </a:r>
            <a:r>
              <a:rPr lang="en-US" sz="2000" b="1" dirty="0" smtClean="0"/>
              <a:t>TASK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04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911" y="3735513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Using Treatment Manuals in Counseling Practice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dirty="0"/>
              <a:t>Breathing Life into Manual-Based Treatments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115" y="4686983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REMEMBER THE </a:t>
            </a:r>
            <a:r>
              <a:rPr lang="en-US" b="1" dirty="0" smtClean="0"/>
              <a:t>MANUALS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dirty="0"/>
              <a:t>REMEMBER OUR PROGRAM </a:t>
            </a:r>
            <a:r>
              <a:rPr lang="en-US" sz="3100" dirty="0" smtClean="0"/>
              <a:t>WELL!</a:t>
            </a:r>
            <a:br>
              <a:rPr lang="en-US" sz="3100" dirty="0" smtClean="0"/>
            </a:br>
            <a:r>
              <a:rPr lang="en-US" sz="3100" dirty="0"/>
              <a:t>STAY MOTIVATED, STAY </a:t>
            </a:r>
            <a:r>
              <a:rPr lang="en-US" sz="3100" dirty="0" smtClean="0"/>
              <a:t>AMAZING!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2025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t</a:t>
            </a:r>
            <a:r>
              <a:rPr lang="en-US" dirty="0" smtClean="0"/>
              <a:t>reatment </a:t>
            </a:r>
            <a:r>
              <a:rPr lang="en-US" dirty="0"/>
              <a:t>m</a:t>
            </a:r>
            <a:r>
              <a:rPr lang="en-US" dirty="0" smtClean="0"/>
              <a:t>anual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0583"/>
            <a:ext cx="10515600" cy="4351338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Standard presentation of a treatment protocol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Portrays content and processes of therapeutic activities for a specific presenting issue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Intended for a specific client population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3 components: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Client activities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Counselor activities 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Materials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44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use treatment manuals?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400" dirty="0"/>
              <a:t>provide an overall framework outlining treatment and session goals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especially helpful for counseling students learning a road map to promoting recovery from symptoms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helpful for seasoned counselors learning a new intervention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600" dirty="0"/>
              <a:t>supply strategies that aid the counselor in achieving the goals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400" dirty="0"/>
              <a:t>guide the counselor as they negotiate challenges that arises over the course of treatment.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57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Criticisms and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Criticisms</a:t>
            </a:r>
            <a:endParaRPr lang="en-US" sz="2400" b="1" dirty="0"/>
          </a:p>
          <a:p>
            <a:pPr lvl="1"/>
            <a:r>
              <a:rPr lang="en-US" sz="2000" dirty="0"/>
              <a:t>Too rigid and routine of an approach</a:t>
            </a:r>
          </a:p>
          <a:p>
            <a:pPr lvl="1"/>
            <a:r>
              <a:rPr lang="en-US" sz="2000" dirty="0"/>
              <a:t>Depict treatment client development as steadfast and linear</a:t>
            </a:r>
          </a:p>
          <a:p>
            <a:pPr lvl="1"/>
            <a:r>
              <a:rPr lang="en-US" sz="2000" dirty="0"/>
              <a:t>Generic treatment only permits use of certain knowledge and counseling skills</a:t>
            </a:r>
          </a:p>
          <a:p>
            <a:pPr lvl="1"/>
            <a:r>
              <a:rPr lang="en-US" sz="2000" dirty="0"/>
              <a:t>Standardized approaches promote standardized counselors</a:t>
            </a:r>
          </a:p>
          <a:p>
            <a:r>
              <a:rPr lang="en-US" b="1" dirty="0"/>
              <a:t>Considerations</a:t>
            </a:r>
          </a:p>
          <a:p>
            <a:pPr lvl="1"/>
            <a:r>
              <a:rPr lang="en-US" sz="2000" dirty="0"/>
              <a:t>When applied inflexibly, all of these things are likely true</a:t>
            </a:r>
          </a:p>
          <a:p>
            <a:pPr lvl="1"/>
            <a:r>
              <a:rPr lang="en-US" sz="2000" dirty="0"/>
              <a:t>There is a middle ground between rigidity and complete unstructured interventions</a:t>
            </a:r>
          </a:p>
          <a:p>
            <a:pPr lvl="1"/>
            <a:r>
              <a:rPr lang="en-US" sz="2000" dirty="0"/>
              <a:t>Result is the basis of evidence-supported treatments and evidence-based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Oh, </a:t>
            </a:r>
            <a:r>
              <a:rPr lang="en-US" dirty="0" err="1"/>
              <a:t>queso</a:t>
            </a:r>
            <a:r>
              <a:rPr lang="en-US" dirty="0"/>
              <a:t>, 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The instrument of change will always be you-</a:t>
            </a:r>
          </a:p>
          <a:p>
            <a:pPr lvl="1"/>
            <a:r>
              <a:rPr lang="en-US" sz="2000" dirty="0"/>
              <a:t>the best manualized treatments are those uniquely yours, but integrate core package of skills</a:t>
            </a:r>
          </a:p>
          <a:p>
            <a:r>
              <a:rPr lang="en-US" sz="2000" dirty="0"/>
              <a:t>Relationship first- the creativity will source from the estuary of your identities </a:t>
            </a:r>
          </a:p>
          <a:p>
            <a:r>
              <a:rPr lang="en-US" sz="2000" dirty="0"/>
              <a:t>Understand the model that manual is based on</a:t>
            </a:r>
          </a:p>
          <a:p>
            <a:r>
              <a:rPr lang="en-US" sz="2000" dirty="0"/>
              <a:t>Know the skills and processes</a:t>
            </a:r>
          </a:p>
          <a:p>
            <a:pPr lvl="1"/>
            <a:r>
              <a:rPr lang="en-US" sz="2000" dirty="0"/>
              <a:t>Describing them</a:t>
            </a:r>
          </a:p>
          <a:p>
            <a:pPr lvl="1"/>
            <a:r>
              <a:rPr lang="en-US" sz="2000" dirty="0"/>
              <a:t>Providing rationale for them</a:t>
            </a:r>
          </a:p>
          <a:p>
            <a:pPr lvl="1"/>
            <a:r>
              <a:rPr lang="en-US" sz="2000" dirty="0"/>
              <a:t>Delivering them</a:t>
            </a:r>
          </a:p>
          <a:p>
            <a:r>
              <a:rPr lang="en-US" sz="2000" dirty="0"/>
              <a:t>Evidence for anything is sample-specific, so adaptations across the intersections of cultural identity is imperative</a:t>
            </a:r>
          </a:p>
          <a:p>
            <a:r>
              <a:rPr lang="en-US" sz="2000" dirty="0"/>
              <a:t>Collaborate with peers and supervisors</a:t>
            </a:r>
          </a:p>
          <a:p>
            <a:r>
              <a:rPr lang="en-US" sz="2000" dirty="0"/>
              <a:t>Practice in a way that supports your growth and client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911" y="3735513"/>
            <a:ext cx="10757647" cy="113674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Implementing Session Structure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44891"/>
            <a:ext cx="10515600" cy="1325563"/>
          </a:xfrm>
        </p:spPr>
        <p:txBody>
          <a:bodyPr/>
          <a:lstStyle/>
          <a:p>
            <a:r>
              <a:rPr lang="en-US" dirty="0"/>
              <a:t>Overall Session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70454"/>
            <a:ext cx="10937789" cy="5053914"/>
          </a:xfrm>
        </p:spPr>
        <p:txBody>
          <a:bodyPr numCol="2" spcCol="914400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Greet client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establish relational connection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Therapeutic alliance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Review previous session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Content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Check on issue and action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Conceptualize issue in context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Introduce goal for session and develop agenda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Implement activity*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Process activity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Helpfulness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Meaning of skill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Awareness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Meaning of 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Degree of motivation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Develop action plan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Summary, motivation, and closure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9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Structuring 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058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Introduce skills and give examples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Provide rationale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Request acknowledgement (buy in)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Describe/demonstrate skill components (</a:t>
            </a:r>
            <a:r>
              <a:rPr lang="en-US" sz="2400" b="1" dirty="0"/>
              <a:t>EDUCATE</a:t>
            </a:r>
            <a:r>
              <a:rPr lang="en-US" dirty="0"/>
              <a:t>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/>
              <a:t>MODEL</a:t>
            </a:r>
            <a:r>
              <a:rPr lang="en-US" dirty="0"/>
              <a:t> use of the skill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/>
              <a:t>PRACTICE</a:t>
            </a:r>
            <a:r>
              <a:rPr lang="en-US" dirty="0"/>
              <a:t> the skill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Evaluate performance (collaboratively)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Provide encouragement and praise as needed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Modify skill use or directions as needed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35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725</Words>
  <Application>Microsoft Office PowerPoint</Application>
  <PresentationFormat>Widescreen</PresentationFormat>
  <Paragraphs>203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Treatment of Clients Experiencing Depression</vt:lpstr>
      <vt:lpstr>Using Treatment Manuals in Counseling Practice  Breathing Life into Manual-Based Treatments </vt:lpstr>
      <vt:lpstr>What is a treatment manual?</vt:lpstr>
      <vt:lpstr>Why use treatment manuals?</vt:lpstr>
      <vt:lpstr>Criticisms and Considerations</vt:lpstr>
      <vt:lpstr>Oh, queso, what now?</vt:lpstr>
      <vt:lpstr>Implementing Session Structure  </vt:lpstr>
      <vt:lpstr>Overall Session Structure</vt:lpstr>
      <vt:lpstr>Structuring the Activity</vt:lpstr>
      <vt:lpstr>Treating Depression Using the STEADY Program</vt:lpstr>
      <vt:lpstr>What we see in our office</vt:lpstr>
      <vt:lpstr>What is in your conceptualization toolkit</vt:lpstr>
      <vt:lpstr>We Need a Road Map  STEADY Program </vt:lpstr>
      <vt:lpstr>STEADY Program Overview</vt:lpstr>
      <vt:lpstr>Our Treatment Plan</vt:lpstr>
      <vt:lpstr>Choice Session</vt:lpstr>
      <vt:lpstr>Choice Session</vt:lpstr>
      <vt:lpstr>Fun Activities: A-1</vt:lpstr>
      <vt:lpstr>Changing Your Thinking: T-2</vt:lpstr>
      <vt:lpstr>REMEMBER THE MANUALS  REMEMBER OUR PROGRAM WELL! STAY MOTIVATED, STAY AMAZING!   </vt:lpstr>
    </vt:vector>
  </TitlesOfParts>
  <Company>TAMU-CC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Alissa</dc:creator>
  <cp:lastModifiedBy>CORE Office</cp:lastModifiedBy>
  <cp:revision>31</cp:revision>
  <dcterms:created xsi:type="dcterms:W3CDTF">2016-03-14T21:18:27Z</dcterms:created>
  <dcterms:modified xsi:type="dcterms:W3CDTF">2018-01-25T18:14:53Z</dcterms:modified>
</cp:coreProperties>
</file>