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7" r:id="rId2"/>
    <p:sldId id="259" r:id="rId3"/>
    <p:sldId id="258" r:id="rId4"/>
    <p:sldId id="270" r:id="rId5"/>
    <p:sldId id="261" r:id="rId6"/>
    <p:sldId id="263" r:id="rId7"/>
    <p:sldId id="271" r:id="rId8"/>
    <p:sldId id="272" r:id="rId9"/>
    <p:sldId id="273" r:id="rId10"/>
    <p:sldId id="274" r:id="rId11"/>
    <p:sldId id="275"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54"/>
    <a:srgbClr val="005C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1" autoAdjust="0"/>
    <p:restoredTop sz="94660"/>
  </p:normalViewPr>
  <p:slideViewPr>
    <p:cSldViewPr snapToGrid="0">
      <p:cViewPr varScale="1">
        <p:scale>
          <a:sx n="88" d="100"/>
          <a:sy n="88" d="100"/>
        </p:scale>
        <p:origin x="114" y="408"/>
      </p:cViewPr>
      <p:guideLst/>
    </p:cSldViewPr>
  </p:slideViewPr>
  <p:notesTextViewPr>
    <p:cViewPr>
      <p:scale>
        <a:sx n="1" d="1"/>
        <a:sy n="1" d="1"/>
      </p:scale>
      <p:origin x="0" y="0"/>
    </p:cViewPr>
  </p:notesTextViewPr>
  <p:notesViewPr>
    <p:cSldViewPr snapToGrid="0">
      <p:cViewPr varScale="1">
        <p:scale>
          <a:sx n="60" d="100"/>
          <a:sy n="60" d="100"/>
        </p:scale>
        <p:origin x="2165"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36C095-9698-4584-9CDE-5D167B0C8E72}" type="datetimeFigureOut">
              <a:rPr lang="en-US" smtClean="0"/>
              <a:t>1/25/2018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88DE32-85AF-41FC-9A6A-1FA54AB7E006}" type="slidenum">
              <a:rPr lang="en-US" smtClean="0"/>
              <a:t>‹#›</a:t>
            </a:fld>
            <a:endParaRPr lang="en-US"/>
          </a:p>
        </p:txBody>
      </p:sp>
    </p:spTree>
    <p:extLst>
      <p:ext uri="{BB962C8B-B14F-4D97-AF65-F5344CB8AC3E}">
        <p14:creationId xmlns:p14="http://schemas.microsoft.com/office/powerpoint/2010/main" val="41634973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99247" y="1939948"/>
            <a:ext cx="10757647" cy="1136743"/>
          </a:xfrm>
        </p:spPr>
        <p:txBody>
          <a:bodyPr anchor="b"/>
          <a:lstStyle>
            <a:lvl1pPr algn="l">
              <a:defRPr sz="6000">
                <a:solidFill>
                  <a:srgbClr val="002B54"/>
                </a:solidFill>
                <a:latin typeface="+mn-lt"/>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699246" y="3107186"/>
            <a:ext cx="10757647" cy="926936"/>
          </a:xfrm>
        </p:spPr>
        <p:txBody>
          <a:bodyPr>
            <a:normAutofit/>
          </a:bodyPr>
          <a:lstStyle>
            <a:lvl1pPr marL="0" indent="0" algn="l">
              <a:buNone/>
              <a:defRPr sz="2800">
                <a:solidFill>
                  <a:srgbClr val="002B5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Presentation subtitle </a:t>
            </a:r>
            <a:endParaRPr lang="en-US" dirty="0"/>
          </a:p>
        </p:txBody>
      </p:sp>
      <p:sp>
        <p:nvSpPr>
          <p:cNvPr id="6" name="Slide Number Placeholder 5"/>
          <p:cNvSpPr>
            <a:spLocks noGrp="1"/>
          </p:cNvSpPr>
          <p:nvPr>
            <p:ph type="sldNum" sz="quarter" idx="12"/>
          </p:nvPr>
        </p:nvSpPr>
        <p:spPr>
          <a:xfrm>
            <a:off x="699246" y="6238015"/>
            <a:ext cx="2743200" cy="365125"/>
          </a:xfrm>
        </p:spPr>
        <p:txBody>
          <a:bodyPr/>
          <a:lstStyle>
            <a:lvl1pPr algn="l">
              <a:defRPr/>
            </a:lvl1pPr>
          </a:lstStyle>
          <a:p>
            <a:fld id="{4223F25B-0DC5-4A83-BA12-0C6597E7F919}" type="slidenum">
              <a:rPr lang="en-US" smtClean="0"/>
              <a:pPr/>
              <a:t>‹#›</a:t>
            </a:fld>
            <a:endParaRPr lang="en-US"/>
          </a:p>
        </p:txBody>
      </p:sp>
      <p:sp>
        <p:nvSpPr>
          <p:cNvPr id="15" name="Text Placeholder 14"/>
          <p:cNvSpPr>
            <a:spLocks noGrp="1"/>
          </p:cNvSpPr>
          <p:nvPr>
            <p:ph type="body" sz="quarter" idx="13" hasCustomPrompt="1"/>
          </p:nvPr>
        </p:nvSpPr>
        <p:spPr>
          <a:xfrm>
            <a:off x="698500" y="4153078"/>
            <a:ext cx="10758488" cy="451200"/>
          </a:xfrm>
        </p:spPr>
        <p:txBody>
          <a:bodyPr>
            <a:normAutofit/>
          </a:bodyPr>
          <a:lstStyle>
            <a:lvl1pPr marL="0" indent="0">
              <a:buNone/>
              <a:defRPr sz="2400" b="1" baseline="0">
                <a:solidFill>
                  <a:schemeClr val="tx1">
                    <a:lumMod val="75000"/>
                    <a:lumOff val="25000"/>
                  </a:schemeClr>
                </a:solidFill>
              </a:defRPr>
            </a:lvl1pPr>
          </a:lstStyle>
          <a:p>
            <a:pPr lvl="0"/>
            <a:r>
              <a:rPr lang="en-US" dirty="0" smtClean="0"/>
              <a:t>Date  •  Location</a:t>
            </a:r>
            <a:endParaRPr lang="en-US" dirty="0"/>
          </a:p>
        </p:txBody>
      </p:sp>
    </p:spTree>
    <p:extLst>
      <p:ext uri="{BB962C8B-B14F-4D97-AF65-F5344CB8AC3E}">
        <p14:creationId xmlns:p14="http://schemas.microsoft.com/office/powerpoint/2010/main" val="4752048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normAutofit/>
          </a:bodyPr>
          <a:lstStyle>
            <a:lvl1pPr>
              <a:defRPr sz="4800" b="0">
                <a:solidFill>
                  <a:srgbClr val="005CB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solidFill>
                  <a:srgbClr val="002B54"/>
                </a:solidFill>
              </a:defRPr>
            </a:lvl1pPr>
            <a:lvl2pPr>
              <a:defRPr sz="2800">
                <a:solidFill>
                  <a:srgbClr val="002B54"/>
                </a:solidFill>
              </a:defRPr>
            </a:lvl2pPr>
            <a:lvl3pPr>
              <a:defRPr sz="2400">
                <a:solidFill>
                  <a:srgbClr val="002B54"/>
                </a:solidFill>
              </a:defRPr>
            </a:lvl3pPr>
            <a:lvl4pPr>
              <a:defRPr sz="2000">
                <a:solidFill>
                  <a:srgbClr val="002B54"/>
                </a:solidFill>
              </a:defRPr>
            </a:lvl4pPr>
            <a:lvl5pPr>
              <a:defRPr sz="2000">
                <a:solidFill>
                  <a:srgbClr val="002B5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38200" y="6290384"/>
            <a:ext cx="2743200" cy="365125"/>
          </a:xfrm>
        </p:spPr>
        <p:txBody>
          <a:bodyPr/>
          <a:lstStyle>
            <a:lvl1pPr algn="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633409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normAutofit/>
          </a:bodyPr>
          <a:lstStyle>
            <a:lvl1pPr>
              <a:defRPr sz="4800">
                <a:solidFill>
                  <a:srgbClr val="005CB9"/>
                </a:solidFill>
                <a:latin typeface="+mn-lt"/>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838200" y="6259529"/>
            <a:ext cx="2743200" cy="365125"/>
          </a:xfrm>
        </p:spPr>
        <p:txBody>
          <a:bodyPr/>
          <a:lstStyle>
            <a:lvl1pPr algn="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32826540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solidFill>
                  <a:srgbClr val="005CB9"/>
                </a:solidFill>
                <a:latin typeface="+mn-lt"/>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02B54"/>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828342" y="6238014"/>
            <a:ext cx="1887070" cy="365125"/>
          </a:xfrm>
        </p:spPr>
        <p:txBody>
          <a:bodyPr/>
          <a:lstStyle>
            <a:lvl1pPr algn="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411094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8200" y="631190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2096839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7" r:id="rId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800" kern="1200">
          <a:solidFill>
            <a:srgbClr val="005CB9"/>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02B5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02B5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2B5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2B5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2B5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8342" y="1939948"/>
            <a:ext cx="11702143" cy="1136743"/>
          </a:xfrm>
        </p:spPr>
        <p:txBody>
          <a:bodyPr>
            <a:normAutofit/>
          </a:bodyPr>
          <a:lstStyle/>
          <a:p>
            <a:r>
              <a:rPr lang="en-US" sz="4800" b="1" dirty="0" smtClean="0"/>
              <a:t>Treatment of Clients Experiencing Depression</a:t>
            </a:r>
            <a:endParaRPr lang="en-US" sz="4800" b="1" dirty="0"/>
          </a:p>
        </p:txBody>
      </p:sp>
      <p:sp>
        <p:nvSpPr>
          <p:cNvPr id="3" name="Subtitle 2"/>
          <p:cNvSpPr>
            <a:spLocks noGrp="1"/>
          </p:cNvSpPr>
          <p:nvPr>
            <p:ph type="subTitle" idx="1"/>
          </p:nvPr>
        </p:nvSpPr>
        <p:spPr/>
        <p:txBody>
          <a:bodyPr/>
          <a:lstStyle/>
          <a:p>
            <a:r>
              <a:rPr lang="en-US" b="1" i="1" dirty="0" smtClean="0"/>
              <a:t>A Collaborative Approach to Care</a:t>
            </a:r>
            <a:endParaRPr lang="en-US" b="1" i="1" dirty="0"/>
          </a:p>
        </p:txBody>
      </p:sp>
      <p:sp>
        <p:nvSpPr>
          <p:cNvPr id="4" name="Text Placeholder 3"/>
          <p:cNvSpPr>
            <a:spLocks noGrp="1"/>
          </p:cNvSpPr>
          <p:nvPr>
            <p:ph type="body" sz="quarter" idx="13"/>
          </p:nvPr>
        </p:nvSpPr>
        <p:spPr/>
        <p:txBody>
          <a:bodyPr/>
          <a:lstStyle/>
          <a:p>
            <a:r>
              <a:rPr lang="en-US" dirty="0" smtClean="0"/>
              <a:t>January 27, 2018 * Tex-CHIP Training Series</a:t>
            </a:r>
            <a:endParaRPr lang="en-US" dirty="0"/>
          </a:p>
        </p:txBody>
      </p:sp>
    </p:spTree>
    <p:extLst>
      <p:ext uri="{BB962C8B-B14F-4D97-AF65-F5344CB8AC3E}">
        <p14:creationId xmlns:p14="http://schemas.microsoft.com/office/powerpoint/2010/main" val="2795213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Quick Overview</a:t>
            </a:r>
          </a:p>
        </p:txBody>
      </p:sp>
      <p:sp>
        <p:nvSpPr>
          <p:cNvPr id="3" name="Content Placeholder 2"/>
          <p:cNvSpPr>
            <a:spLocks noGrp="1"/>
          </p:cNvSpPr>
          <p:nvPr>
            <p:ph idx="1"/>
          </p:nvPr>
        </p:nvSpPr>
        <p:spPr>
          <a:xfrm>
            <a:off x="838200" y="1690688"/>
            <a:ext cx="10515600" cy="5047569"/>
          </a:xfrm>
        </p:spPr>
        <p:txBody>
          <a:bodyPr>
            <a:normAutofit fontScale="62500" lnSpcReduction="20000"/>
          </a:bodyPr>
          <a:lstStyle/>
          <a:p>
            <a:pPr>
              <a:spcBef>
                <a:spcPts val="0"/>
              </a:spcBef>
              <a:spcAft>
                <a:spcPts val="1200"/>
              </a:spcAft>
            </a:pPr>
            <a:r>
              <a:rPr lang="en-US" b="1" dirty="0"/>
              <a:t>$1,663,090 awarded by the Health Resources and Services Administration</a:t>
            </a:r>
          </a:p>
          <a:p>
            <a:pPr>
              <a:spcBef>
                <a:spcPts val="0"/>
              </a:spcBef>
              <a:spcAft>
                <a:spcPts val="1200"/>
              </a:spcAft>
            </a:pPr>
            <a:r>
              <a:rPr lang="en-US" b="1" dirty="0"/>
              <a:t>Implement a training program to:</a:t>
            </a:r>
          </a:p>
          <a:p>
            <a:pPr lvl="1">
              <a:spcBef>
                <a:spcPts val="0"/>
              </a:spcBef>
              <a:spcAft>
                <a:spcPts val="1200"/>
              </a:spcAft>
            </a:pPr>
            <a:r>
              <a:rPr lang="en-US" dirty="0"/>
              <a:t>Train students/providers in IBHC</a:t>
            </a:r>
          </a:p>
          <a:p>
            <a:pPr lvl="1">
              <a:spcBef>
                <a:spcPts val="0"/>
              </a:spcBef>
              <a:spcAft>
                <a:spcPts val="1200"/>
              </a:spcAft>
            </a:pPr>
            <a:r>
              <a:rPr lang="en-US" dirty="0"/>
              <a:t>Train your supervisors in IBHC </a:t>
            </a:r>
          </a:p>
          <a:p>
            <a:pPr lvl="1">
              <a:spcBef>
                <a:spcPts val="0"/>
              </a:spcBef>
              <a:spcAft>
                <a:spcPts val="1200"/>
              </a:spcAft>
            </a:pPr>
            <a:r>
              <a:rPr lang="en-US" dirty="0"/>
              <a:t>Support local agencies and institutions to implement IBHC</a:t>
            </a:r>
          </a:p>
          <a:p>
            <a:pPr>
              <a:spcBef>
                <a:spcPts val="0"/>
              </a:spcBef>
              <a:spcAft>
                <a:spcPts val="1200"/>
              </a:spcAft>
            </a:pPr>
            <a:r>
              <a:rPr lang="en-US" b="1" dirty="0"/>
              <a:t>Enhanced Field Experiences</a:t>
            </a:r>
          </a:p>
          <a:p>
            <a:pPr lvl="1">
              <a:spcBef>
                <a:spcPts val="0"/>
              </a:spcBef>
              <a:spcAft>
                <a:spcPts val="1200"/>
              </a:spcAft>
            </a:pPr>
            <a:r>
              <a:rPr lang="en-US" dirty="0"/>
              <a:t>$1,190,000 in student stipends</a:t>
            </a:r>
          </a:p>
          <a:p>
            <a:pPr lvl="1">
              <a:spcBef>
                <a:spcPts val="0"/>
              </a:spcBef>
              <a:spcAft>
                <a:spcPts val="1200"/>
              </a:spcAft>
            </a:pPr>
            <a:r>
              <a:rPr lang="en-US" dirty="0"/>
              <a:t>Develop the capacity for students to be at IBHC sites</a:t>
            </a:r>
          </a:p>
          <a:p>
            <a:pPr lvl="1">
              <a:spcBef>
                <a:spcPts val="0"/>
              </a:spcBef>
              <a:spcAft>
                <a:spcPts val="1200"/>
              </a:spcAft>
            </a:pPr>
            <a:r>
              <a:rPr lang="en-US" dirty="0"/>
              <a:t>Enhance employability</a:t>
            </a:r>
          </a:p>
          <a:p>
            <a:pPr>
              <a:spcBef>
                <a:spcPts val="0"/>
              </a:spcBef>
              <a:spcAft>
                <a:spcPts val="1200"/>
              </a:spcAft>
            </a:pPr>
            <a:r>
              <a:rPr lang="en-US" b="1" dirty="0"/>
              <a:t>Enhanced Coursework</a:t>
            </a:r>
          </a:p>
          <a:p>
            <a:pPr lvl="1">
              <a:spcBef>
                <a:spcPts val="0"/>
              </a:spcBef>
              <a:spcAft>
                <a:spcPts val="1200"/>
              </a:spcAft>
            </a:pPr>
            <a:r>
              <a:rPr lang="en-US" dirty="0"/>
              <a:t>Modification of current coursework</a:t>
            </a:r>
          </a:p>
          <a:p>
            <a:pPr lvl="1">
              <a:spcBef>
                <a:spcPts val="0"/>
              </a:spcBef>
              <a:spcAft>
                <a:spcPts val="1200"/>
              </a:spcAft>
            </a:pPr>
            <a:r>
              <a:rPr lang="en-US" dirty="0"/>
              <a:t>Development of post-graduate certificate</a:t>
            </a:r>
          </a:p>
          <a:p>
            <a:pPr>
              <a:spcBef>
                <a:spcPts val="0"/>
              </a:spcBef>
              <a:spcAft>
                <a:spcPts val="1200"/>
              </a:spcAft>
            </a:pPr>
            <a:r>
              <a:rPr lang="en-US" b="1" dirty="0"/>
              <a:t>Enhanced recruitment of students from all over South Texas</a:t>
            </a:r>
          </a:p>
          <a:p>
            <a:pPr marL="0" indent="0">
              <a:buNone/>
            </a:pPr>
            <a:r>
              <a:rPr lang="en-US" dirty="0"/>
              <a:t>	</a:t>
            </a:r>
          </a:p>
        </p:txBody>
      </p:sp>
    </p:spTree>
    <p:extLst>
      <p:ext uri="{BB962C8B-B14F-4D97-AF65-F5344CB8AC3E}">
        <p14:creationId xmlns:p14="http://schemas.microsoft.com/office/powerpoint/2010/main" val="113355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down)">
                                      <p:cBhvr>
                                        <p:cTn id="10" dur="500"/>
                                        <p:tgtEl>
                                          <p:spTgt spid="3">
                                            <p:txEl>
                                              <p:pRg st="6" end="6"/>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down)">
                                      <p:cBhvr>
                                        <p:cTn id="13" dur="500"/>
                                        <p:tgtEl>
                                          <p:spTgt spid="3">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down)">
                                      <p:cBhvr>
                                        <p:cTn id="16" dur="500"/>
                                        <p:tgtEl>
                                          <p:spTgt spid="3">
                                            <p:txEl>
                                              <p:pRg st="8" end="8"/>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barn(inVertical)">
                                      <p:cBhvr>
                                        <p:cTn id="21" dur="500"/>
                                        <p:tgtEl>
                                          <p:spTgt spid="3">
                                            <p:txEl>
                                              <p:pRg st="9" end="9"/>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barn(inVertical)">
                                      <p:cBhvr>
                                        <p:cTn id="24" dur="500"/>
                                        <p:tgtEl>
                                          <p:spTgt spid="3">
                                            <p:txEl>
                                              <p:pRg st="10" end="10"/>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arn(inVertical)">
                                      <p:cBhvr>
                                        <p:cTn id="27" dur="500"/>
                                        <p:tgtEl>
                                          <p:spTgt spid="3">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wipe(down)">
                                      <p:cBhvr>
                                        <p:cTn id="3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Tex</a:t>
            </a:r>
            <a:r>
              <a:rPr lang="en-US" dirty="0"/>
              <a:t>-CHIP Training Program for Students</a:t>
            </a:r>
          </a:p>
        </p:txBody>
      </p:sp>
      <p:sp>
        <p:nvSpPr>
          <p:cNvPr id="3" name="Content Placeholder 2"/>
          <p:cNvSpPr>
            <a:spLocks noGrp="1"/>
          </p:cNvSpPr>
          <p:nvPr>
            <p:ph idx="1"/>
          </p:nvPr>
        </p:nvSpPr>
        <p:spPr>
          <a:xfrm>
            <a:off x="462643" y="1836509"/>
            <a:ext cx="11266714" cy="4662261"/>
          </a:xfrm>
        </p:spPr>
        <p:txBody>
          <a:bodyPr>
            <a:normAutofit fontScale="77500" lnSpcReduction="20000"/>
          </a:bodyPr>
          <a:lstStyle/>
          <a:p>
            <a:r>
              <a:rPr lang="en-US" b="1" dirty="0"/>
              <a:t>6 interdisciplinary trainings over 2 semesters</a:t>
            </a:r>
          </a:p>
          <a:p>
            <a:pPr lvl="1"/>
            <a:r>
              <a:rPr lang="en-US" b="1" dirty="0"/>
              <a:t>6 topics:</a:t>
            </a:r>
          </a:p>
          <a:p>
            <a:pPr lvl="2"/>
            <a:r>
              <a:rPr lang="en-US" dirty="0"/>
              <a:t>Depression</a:t>
            </a:r>
          </a:p>
          <a:p>
            <a:pPr lvl="2"/>
            <a:r>
              <a:rPr lang="en-US" dirty="0"/>
              <a:t>Anxiety</a:t>
            </a:r>
          </a:p>
          <a:p>
            <a:pPr lvl="2"/>
            <a:r>
              <a:rPr lang="en-US" dirty="0"/>
              <a:t>Posttraumatic Stress Disorder</a:t>
            </a:r>
          </a:p>
          <a:p>
            <a:pPr lvl="2"/>
            <a:r>
              <a:rPr lang="en-US" dirty="0"/>
              <a:t>Pain Disorders</a:t>
            </a:r>
          </a:p>
          <a:p>
            <a:pPr lvl="2"/>
            <a:r>
              <a:rPr lang="en-US" dirty="0"/>
              <a:t>Child &amp; Adolescent Management</a:t>
            </a:r>
          </a:p>
          <a:p>
            <a:pPr lvl="2"/>
            <a:r>
              <a:rPr lang="en-US" dirty="0"/>
              <a:t>Couple </a:t>
            </a:r>
            <a:r>
              <a:rPr lang="en-US" dirty="0" smtClean="0"/>
              <a:t>Distress</a:t>
            </a:r>
          </a:p>
          <a:p>
            <a:pPr marL="914400" lvl="2" indent="0">
              <a:buNone/>
            </a:pPr>
            <a:endParaRPr lang="en-US" dirty="0"/>
          </a:p>
          <a:p>
            <a:pPr lvl="1"/>
            <a:r>
              <a:rPr lang="en-US" b="1" dirty="0"/>
              <a:t>5 provider types:</a:t>
            </a:r>
          </a:p>
          <a:p>
            <a:pPr lvl="2"/>
            <a:r>
              <a:rPr lang="en-US" dirty="0"/>
              <a:t>Family Nurse Practitioner - Biological and medication management considerations</a:t>
            </a:r>
          </a:p>
          <a:p>
            <a:pPr lvl="2"/>
            <a:r>
              <a:rPr lang="en-US" dirty="0"/>
              <a:t>Registered Dietician - Considerations for the interaction between nutrition, environmental factors, and symptom presentation </a:t>
            </a:r>
          </a:p>
          <a:p>
            <a:pPr lvl="2"/>
            <a:r>
              <a:rPr lang="en-US" dirty="0"/>
              <a:t>Licensed Psychologist - Best practices for screening and assessment protocols </a:t>
            </a:r>
          </a:p>
          <a:p>
            <a:pPr lvl="2"/>
            <a:r>
              <a:rPr lang="en-US" dirty="0"/>
              <a:t>Case Manager - Identification and linking to local resources</a:t>
            </a:r>
          </a:p>
          <a:p>
            <a:pPr lvl="2"/>
            <a:r>
              <a:rPr lang="en-US" dirty="0"/>
              <a:t>LPC and/or LMFT – interdisciplinary treatment planning and use of evidence-based practice manual</a:t>
            </a:r>
          </a:p>
          <a:p>
            <a:endParaRPr lang="en-US" dirty="0"/>
          </a:p>
        </p:txBody>
      </p:sp>
    </p:spTree>
    <p:extLst>
      <p:ext uri="{BB962C8B-B14F-4D97-AF65-F5344CB8AC3E}">
        <p14:creationId xmlns:p14="http://schemas.microsoft.com/office/powerpoint/2010/main" val="2726251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Here’s what we think will happen</a:t>
            </a:r>
          </a:p>
        </p:txBody>
      </p:sp>
      <p:sp>
        <p:nvSpPr>
          <p:cNvPr id="3" name="Content Placeholder 2"/>
          <p:cNvSpPr>
            <a:spLocks noGrp="1"/>
          </p:cNvSpPr>
          <p:nvPr>
            <p:ph idx="1"/>
          </p:nvPr>
        </p:nvSpPr>
        <p:spPr>
          <a:xfrm>
            <a:off x="435429" y="1690688"/>
            <a:ext cx="10918371" cy="5167312"/>
          </a:xfrm>
        </p:spPr>
        <p:txBody>
          <a:bodyPr>
            <a:normAutofit fontScale="70000" lnSpcReduction="20000"/>
          </a:bodyPr>
          <a:lstStyle/>
          <a:p>
            <a:pPr>
              <a:spcBef>
                <a:spcPts val="0"/>
              </a:spcBef>
              <a:spcAft>
                <a:spcPts val="1200"/>
              </a:spcAft>
            </a:pPr>
            <a:r>
              <a:rPr lang="en-US" b="1" i="1" dirty="0"/>
              <a:t>Alleviation of culturally diverse and qualified behavioral health counselor shortage who are skilled at delivering IBHC services within integrated and team-based care settings. </a:t>
            </a:r>
          </a:p>
          <a:p>
            <a:pPr lvl="1">
              <a:spcBef>
                <a:spcPts val="0"/>
              </a:spcBef>
              <a:spcAft>
                <a:spcPts val="1200"/>
              </a:spcAft>
            </a:pPr>
            <a:r>
              <a:rPr lang="en-US" i="1" dirty="0"/>
              <a:t>Graduate 118 students who have completed </a:t>
            </a:r>
            <a:r>
              <a:rPr lang="en-US" i="1" dirty="0" err="1"/>
              <a:t>Tex</a:t>
            </a:r>
            <a:r>
              <a:rPr lang="en-US" i="1" dirty="0"/>
              <a:t>-CHIP </a:t>
            </a:r>
          </a:p>
          <a:p>
            <a:pPr lvl="1">
              <a:spcBef>
                <a:spcPts val="0"/>
              </a:spcBef>
              <a:spcAft>
                <a:spcPts val="1200"/>
              </a:spcAft>
            </a:pPr>
            <a:r>
              <a:rPr lang="en-US" i="1" dirty="0"/>
              <a:t>Implement interdisciplinary training series’</a:t>
            </a:r>
          </a:p>
          <a:p>
            <a:pPr lvl="1">
              <a:spcBef>
                <a:spcPts val="0"/>
              </a:spcBef>
              <a:spcAft>
                <a:spcPts val="1200"/>
              </a:spcAft>
            </a:pPr>
            <a:r>
              <a:rPr lang="en-US" i="1" dirty="0"/>
              <a:t>Provide training to site supervisors</a:t>
            </a:r>
          </a:p>
          <a:p>
            <a:pPr lvl="1">
              <a:spcBef>
                <a:spcPts val="0"/>
              </a:spcBef>
              <a:spcAft>
                <a:spcPts val="1200"/>
              </a:spcAft>
            </a:pPr>
            <a:r>
              <a:rPr lang="en-US" i="1" dirty="0"/>
              <a:t>Develop post-graduate certification for IBHC</a:t>
            </a:r>
          </a:p>
          <a:p>
            <a:pPr>
              <a:spcBef>
                <a:spcPts val="0"/>
              </a:spcBef>
              <a:spcAft>
                <a:spcPts val="1200"/>
              </a:spcAft>
            </a:pPr>
            <a:r>
              <a:rPr lang="en-US" b="1" dirty="0"/>
              <a:t>Community members will receive lots and lots of </a:t>
            </a:r>
            <a:r>
              <a:rPr lang="en-US" b="1" i="1" dirty="0"/>
              <a:t>culturally relevant mental health counseling services in Texas informed by IBHC practices</a:t>
            </a:r>
          </a:p>
          <a:p>
            <a:pPr lvl="1">
              <a:spcBef>
                <a:spcPts val="0"/>
              </a:spcBef>
              <a:spcAft>
                <a:spcPts val="1200"/>
              </a:spcAft>
            </a:pPr>
            <a:r>
              <a:rPr lang="en-US" i="1" dirty="0"/>
              <a:t>Increase field sites number and capacity for IBHC </a:t>
            </a:r>
          </a:p>
          <a:p>
            <a:pPr lvl="1">
              <a:spcBef>
                <a:spcPts val="0"/>
              </a:spcBef>
              <a:spcAft>
                <a:spcPts val="1200"/>
              </a:spcAft>
            </a:pPr>
            <a:r>
              <a:rPr lang="en-US" i="1" dirty="0"/>
              <a:t>Increase the degree of integration for IBHC at sites</a:t>
            </a:r>
          </a:p>
          <a:p>
            <a:pPr>
              <a:spcBef>
                <a:spcPts val="0"/>
              </a:spcBef>
              <a:spcAft>
                <a:spcPts val="1200"/>
              </a:spcAft>
            </a:pPr>
            <a:r>
              <a:rPr lang="en-US" b="1" i="1" dirty="0"/>
              <a:t>Keep the best practices fires burning!</a:t>
            </a:r>
          </a:p>
          <a:p>
            <a:pPr lvl="1">
              <a:spcBef>
                <a:spcPts val="0"/>
              </a:spcBef>
              <a:spcAft>
                <a:spcPts val="1200"/>
              </a:spcAft>
            </a:pPr>
            <a:r>
              <a:rPr lang="en-US" i="1" dirty="0"/>
              <a:t>Graduates will enter mental health profession</a:t>
            </a:r>
          </a:p>
          <a:p>
            <a:pPr lvl="1">
              <a:spcBef>
                <a:spcPts val="0"/>
              </a:spcBef>
              <a:spcAft>
                <a:spcPts val="1200"/>
              </a:spcAft>
            </a:pPr>
            <a:r>
              <a:rPr lang="en-US" i="1" dirty="0"/>
              <a:t>Free CEUs for 2 years post-graduation</a:t>
            </a:r>
          </a:p>
          <a:p>
            <a:pPr marL="0" indent="0">
              <a:buNone/>
            </a:pPr>
            <a:r>
              <a:rPr lang="en-US" dirty="0"/>
              <a:t>	</a:t>
            </a:r>
          </a:p>
        </p:txBody>
      </p:sp>
    </p:spTree>
    <p:extLst>
      <p:ext uri="{BB962C8B-B14F-4D97-AF65-F5344CB8AC3E}">
        <p14:creationId xmlns:p14="http://schemas.microsoft.com/office/powerpoint/2010/main" val="103086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arn(inVertical)">
                                      <p:cBhvr>
                                        <p:cTn id="7" dur="500"/>
                                        <p:tgtEl>
                                          <p:spTgt spid="3">
                                            <p:txEl>
                                              <p:pRg st="5" end="5"/>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barn(inVertical)">
                                      <p:cBhvr>
                                        <p:cTn id="10" dur="500"/>
                                        <p:tgtEl>
                                          <p:spTgt spid="3">
                                            <p:txEl>
                                              <p:pRg st="6" end="6"/>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arn(inVertical)">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wipe(down)">
                                      <p:cBhvr>
                                        <p:cTn id="18" dur="500"/>
                                        <p:tgtEl>
                                          <p:spTgt spid="3">
                                            <p:txEl>
                                              <p:pRg st="8" end="8"/>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wipe(down)">
                                      <p:cBhvr>
                                        <p:cTn id="21" dur="500"/>
                                        <p:tgtEl>
                                          <p:spTgt spid="3">
                                            <p:txEl>
                                              <p:pRg st="9" end="9"/>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wipe(down)">
                                      <p:cBhvr>
                                        <p:cTn id="2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840" y="2586334"/>
            <a:ext cx="10757647" cy="1136743"/>
          </a:xfrm>
        </p:spPr>
        <p:txBody>
          <a:bodyPr>
            <a:normAutofit fontScale="90000"/>
          </a:bodyPr>
          <a:lstStyle/>
          <a:p>
            <a:r>
              <a:rPr lang="en-US" dirty="0"/>
              <a:t>Without further ado… </a:t>
            </a:r>
            <a:r>
              <a:rPr lang="en-US" sz="2800" dirty="0"/>
              <a:t/>
            </a:r>
            <a:br>
              <a:rPr lang="en-US" sz="2800" dirty="0"/>
            </a:br>
            <a:endParaRPr lang="en-US" sz="2700" dirty="0"/>
          </a:p>
        </p:txBody>
      </p:sp>
    </p:spTree>
    <p:extLst>
      <p:ext uri="{BB962C8B-B14F-4D97-AF65-F5344CB8AC3E}">
        <p14:creationId xmlns:p14="http://schemas.microsoft.com/office/powerpoint/2010/main" val="2544573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840" y="2586334"/>
            <a:ext cx="10757647" cy="1136743"/>
          </a:xfrm>
        </p:spPr>
        <p:txBody>
          <a:bodyPr>
            <a:normAutofit fontScale="90000"/>
          </a:bodyPr>
          <a:lstStyle/>
          <a:p>
            <a:r>
              <a:rPr lang="en-US" dirty="0" smtClean="0"/>
              <a:t>Approaching Client Care as </a:t>
            </a:r>
            <a:r>
              <a:rPr lang="en-US" smtClean="0"/>
              <a:t>a Treatment Team</a:t>
            </a:r>
            <a:endParaRPr lang="en-US" dirty="0"/>
          </a:p>
        </p:txBody>
      </p:sp>
    </p:spTree>
    <p:extLst>
      <p:ext uri="{BB962C8B-B14F-4D97-AF65-F5344CB8AC3E}">
        <p14:creationId xmlns:p14="http://schemas.microsoft.com/office/powerpoint/2010/main" val="2832472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Counseling is a Humanistic Profession:</a:t>
            </a:r>
            <a:br>
              <a:rPr lang="en-US" dirty="0"/>
            </a:br>
            <a:r>
              <a:rPr lang="en-US" dirty="0"/>
              <a:t>	it also exists within a socio-political </a:t>
            </a:r>
            <a:r>
              <a:rPr lang="en-US" dirty="0" smtClean="0"/>
              <a:t>	context</a:t>
            </a:r>
            <a:endParaRPr lang="en-US" dirty="0"/>
          </a:p>
        </p:txBody>
      </p:sp>
      <p:sp>
        <p:nvSpPr>
          <p:cNvPr id="3" name="Content Placeholder 2"/>
          <p:cNvSpPr>
            <a:spLocks noGrp="1"/>
          </p:cNvSpPr>
          <p:nvPr>
            <p:ph idx="1"/>
          </p:nvPr>
        </p:nvSpPr>
        <p:spPr>
          <a:xfrm>
            <a:off x="489857" y="2161211"/>
            <a:ext cx="10863943" cy="4351338"/>
          </a:xfrm>
        </p:spPr>
        <p:txBody>
          <a:bodyPr>
            <a:normAutofit fontScale="70000" lnSpcReduction="20000"/>
          </a:bodyPr>
          <a:lstStyle/>
          <a:p>
            <a:pPr>
              <a:spcBef>
                <a:spcPts val="0"/>
              </a:spcBef>
              <a:spcAft>
                <a:spcPts val="1800"/>
              </a:spcAft>
            </a:pPr>
            <a:r>
              <a:rPr lang="en-US" dirty="0"/>
              <a:t>Texas, particularly Nueces County, is experiencing a critical shortage in the behavioral healthcare workforce. 		</a:t>
            </a:r>
          </a:p>
          <a:p>
            <a:pPr>
              <a:spcBef>
                <a:spcPts val="0"/>
              </a:spcBef>
              <a:spcAft>
                <a:spcPts val="1800"/>
              </a:spcAft>
            </a:pPr>
            <a:r>
              <a:rPr lang="en-US" dirty="0"/>
              <a:t>207 of Texas’ 254 counties (81%) were designated by the federal government as Health Professional Shortage Areas (HPSAs) 	</a:t>
            </a:r>
          </a:p>
          <a:p>
            <a:pPr lvl="1">
              <a:spcBef>
                <a:spcPts val="0"/>
              </a:spcBef>
              <a:spcAft>
                <a:spcPts val="1800"/>
              </a:spcAft>
            </a:pPr>
            <a:r>
              <a:rPr lang="en-US" dirty="0"/>
              <a:t>25 counties that were not HPSAs in 2011, now are.</a:t>
            </a:r>
          </a:p>
          <a:p>
            <a:pPr>
              <a:spcBef>
                <a:spcPts val="0"/>
              </a:spcBef>
              <a:spcAft>
                <a:spcPts val="1800"/>
              </a:spcAft>
            </a:pPr>
            <a:r>
              <a:rPr lang="en-US" dirty="0"/>
              <a:t>Nueces County and the 18 surrounding counties that comprise the Texas Coastal Bend region are all considered HPSAs </a:t>
            </a:r>
          </a:p>
          <a:p>
            <a:pPr>
              <a:spcBef>
                <a:spcPts val="0"/>
              </a:spcBef>
              <a:spcAft>
                <a:spcPts val="1800"/>
              </a:spcAft>
            </a:pPr>
            <a:r>
              <a:rPr lang="en-US" dirty="0"/>
              <a:t>171 counties do not have a psychiatrist and approximately 1 in every 5 Texas counties does not have a Licensed Professional Counselor (LPC)</a:t>
            </a:r>
          </a:p>
          <a:p>
            <a:pPr>
              <a:spcBef>
                <a:spcPts val="0"/>
              </a:spcBef>
              <a:spcAft>
                <a:spcPts val="1800"/>
              </a:spcAft>
            </a:pPr>
            <a:r>
              <a:rPr lang="en-US" dirty="0"/>
              <a:t>Shortage is roughly 67% greater near the Texas-Mexico border, compared to other parts of the state. 		</a:t>
            </a:r>
          </a:p>
          <a:p>
            <a:pPr>
              <a:spcBef>
                <a:spcPts val="0"/>
              </a:spcBef>
              <a:spcAft>
                <a:spcPts val="1800"/>
              </a:spcAft>
            </a:pPr>
            <a:r>
              <a:rPr lang="en-US" dirty="0"/>
              <a:t>This gap leaves Texas 48th in mental health expenditure per capita	</a:t>
            </a:r>
          </a:p>
        </p:txBody>
      </p:sp>
    </p:spTree>
    <p:extLst>
      <p:ext uri="{BB962C8B-B14F-4D97-AF65-F5344CB8AC3E}">
        <p14:creationId xmlns:p14="http://schemas.microsoft.com/office/powerpoint/2010/main" val="311444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does this look like in our communities?</a:t>
            </a:r>
          </a:p>
        </p:txBody>
      </p:sp>
      <p:sp>
        <p:nvSpPr>
          <p:cNvPr id="3" name="Content Placeholder 2"/>
          <p:cNvSpPr>
            <a:spLocks noGrp="1"/>
          </p:cNvSpPr>
          <p:nvPr>
            <p:ph idx="1"/>
          </p:nvPr>
        </p:nvSpPr>
        <p:spPr>
          <a:xfrm>
            <a:off x="838200" y="1825624"/>
            <a:ext cx="10515600" cy="4727575"/>
          </a:xfrm>
        </p:spPr>
        <p:txBody>
          <a:bodyPr>
            <a:normAutofit fontScale="77500" lnSpcReduction="20000"/>
          </a:bodyPr>
          <a:lstStyle/>
          <a:p>
            <a:pPr>
              <a:spcBef>
                <a:spcPts val="0"/>
              </a:spcBef>
              <a:spcAft>
                <a:spcPts val="1800"/>
              </a:spcAft>
            </a:pPr>
            <a:r>
              <a:rPr lang="en-US" dirty="0"/>
              <a:t>Situation for mental health service provision for individuals living in Nueces County is particularly </a:t>
            </a:r>
            <a:r>
              <a:rPr lang="en-US" dirty="0" smtClean="0"/>
              <a:t>ominous</a:t>
            </a:r>
            <a:endParaRPr lang="en-US" dirty="0"/>
          </a:p>
          <a:p>
            <a:pPr>
              <a:spcBef>
                <a:spcPts val="0"/>
              </a:spcBef>
              <a:spcAft>
                <a:spcPts val="1800"/>
              </a:spcAft>
            </a:pPr>
            <a:r>
              <a:rPr lang="en-US" dirty="0"/>
              <a:t>Of the approximately 27 million Texans, an estimated 4.3 million (including 1.2 million children) are experiencing a diagnosable behavioral health disturbance</a:t>
            </a:r>
          </a:p>
          <a:p>
            <a:pPr lvl="1">
              <a:spcBef>
                <a:spcPts val="0"/>
              </a:spcBef>
              <a:spcAft>
                <a:spcPts val="1800"/>
              </a:spcAft>
            </a:pPr>
            <a:r>
              <a:rPr lang="en-US" b="1" dirty="0"/>
              <a:t>A mere 37% of adults and 29% of children in Texas receive any form of intervention within the state-funded mental health program</a:t>
            </a:r>
            <a:r>
              <a:rPr lang="en-US" b="1" dirty="0" smtClean="0"/>
              <a:t>.</a:t>
            </a:r>
            <a:endParaRPr lang="en-US" b="1" dirty="0"/>
          </a:p>
          <a:p>
            <a:pPr>
              <a:spcBef>
                <a:spcPts val="0"/>
              </a:spcBef>
              <a:spcAft>
                <a:spcPts val="1800"/>
              </a:spcAft>
            </a:pPr>
            <a:r>
              <a:rPr lang="en-US" dirty="0"/>
              <a:t>As a result, 1.5 million Texans are unable to function at work, school, or the community due to the severity of unmitigated behavioral health symptoms.</a:t>
            </a:r>
          </a:p>
          <a:p>
            <a:pPr>
              <a:spcBef>
                <a:spcPts val="0"/>
              </a:spcBef>
              <a:spcAft>
                <a:spcPts val="1800"/>
              </a:spcAft>
            </a:pPr>
            <a:r>
              <a:rPr lang="en-US" dirty="0"/>
              <a:t>The most common risks for untreated mental illness among Texans include (a) academic dropout, (b) low vocational stability, (c) decreased lifetime earning potential, (d) development of co-occurring substance use disorders, (e) criminal justice involvement, (f) poor health outcomes, and (g) increased risk for suicide. </a:t>
            </a:r>
          </a:p>
        </p:txBody>
      </p:sp>
    </p:spTree>
    <p:extLst>
      <p:ext uri="{BB962C8B-B14F-4D97-AF65-F5344CB8AC3E}">
        <p14:creationId xmlns:p14="http://schemas.microsoft.com/office/powerpoint/2010/main" val="97577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Overlap in need for simultaneous primary and behavioral health care</a:t>
            </a:r>
          </a:p>
        </p:txBody>
      </p:sp>
      <p:grpSp>
        <p:nvGrpSpPr>
          <p:cNvPr id="17" name="Group 16"/>
          <p:cNvGrpSpPr/>
          <p:nvPr/>
        </p:nvGrpSpPr>
        <p:grpSpPr>
          <a:xfrm>
            <a:off x="838200" y="1947832"/>
            <a:ext cx="9623281" cy="4525155"/>
            <a:chOff x="286898" y="2168550"/>
            <a:chExt cx="9623281" cy="4525155"/>
          </a:xfrm>
        </p:grpSpPr>
        <p:sp>
          <p:nvSpPr>
            <p:cNvPr id="18" name="Oval 17"/>
            <p:cNvSpPr/>
            <p:nvPr/>
          </p:nvSpPr>
          <p:spPr>
            <a:xfrm>
              <a:off x="3017572" y="2766326"/>
              <a:ext cx="4351024" cy="3080047"/>
            </a:xfrm>
            <a:prstGeom prst="ellipse">
              <a:avLst/>
            </a:prstGeom>
            <a:solidFill>
              <a:srgbClr val="00B050">
                <a:alpha val="37000"/>
              </a:srgb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Oval 18"/>
            <p:cNvSpPr/>
            <p:nvPr/>
          </p:nvSpPr>
          <p:spPr>
            <a:xfrm>
              <a:off x="2128700" y="3296987"/>
              <a:ext cx="3064384" cy="2018727"/>
            </a:xfrm>
            <a:prstGeom prst="ellipse">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86898" y="2168550"/>
              <a:ext cx="2730674" cy="646331"/>
            </a:xfrm>
            <a:prstGeom prst="rect">
              <a:avLst/>
            </a:prstGeom>
            <a:noFill/>
            <a:ln>
              <a:solidFill>
                <a:schemeClr val="accent2">
                  <a:shade val="50000"/>
                </a:schemeClr>
              </a:solidFill>
            </a:ln>
          </p:spPr>
          <p:txBody>
            <a:bodyPr wrap="square" rtlCol="0">
              <a:spAutoFit/>
            </a:bodyPr>
            <a:lstStyle/>
            <a:p>
              <a:r>
                <a:rPr lang="en-US" dirty="0" smtClean="0"/>
                <a:t>People w/ MH disorders- 25% of pop.</a:t>
              </a:r>
              <a:endParaRPr lang="en-US" dirty="0"/>
            </a:p>
          </p:txBody>
        </p:sp>
        <p:sp>
          <p:nvSpPr>
            <p:cNvPr id="21" name="TextBox 20"/>
            <p:cNvSpPr txBox="1"/>
            <p:nvPr/>
          </p:nvSpPr>
          <p:spPr>
            <a:xfrm>
              <a:off x="576198" y="6035968"/>
              <a:ext cx="3432132" cy="646331"/>
            </a:xfrm>
            <a:prstGeom prst="rect">
              <a:avLst/>
            </a:prstGeom>
            <a:noFill/>
            <a:ln>
              <a:solidFill>
                <a:schemeClr val="accent2">
                  <a:shade val="50000"/>
                </a:schemeClr>
              </a:solidFill>
            </a:ln>
          </p:spPr>
          <p:txBody>
            <a:bodyPr wrap="square" rtlCol="0">
              <a:spAutoFit/>
            </a:bodyPr>
            <a:lstStyle/>
            <a:p>
              <a:r>
                <a:rPr lang="en-US" dirty="0" smtClean="0"/>
                <a:t>68% </a:t>
              </a:r>
              <a:r>
                <a:rPr lang="en-US" dirty="0"/>
                <a:t>people w/ </a:t>
              </a:r>
              <a:r>
                <a:rPr lang="en-US" dirty="0" smtClean="0"/>
                <a:t>MH disorders that </a:t>
              </a:r>
              <a:r>
                <a:rPr lang="en-US" dirty="0"/>
                <a:t>have </a:t>
              </a:r>
              <a:r>
                <a:rPr lang="en-US" dirty="0" smtClean="0"/>
                <a:t>Med conditions</a:t>
              </a:r>
              <a:endParaRPr lang="en-US" dirty="0"/>
            </a:p>
          </p:txBody>
        </p:sp>
        <p:sp>
          <p:nvSpPr>
            <p:cNvPr id="22" name="TextBox 21"/>
            <p:cNvSpPr txBox="1"/>
            <p:nvPr/>
          </p:nvSpPr>
          <p:spPr>
            <a:xfrm>
              <a:off x="6888590" y="2168551"/>
              <a:ext cx="3021589" cy="646331"/>
            </a:xfrm>
            <a:prstGeom prst="rect">
              <a:avLst/>
            </a:prstGeom>
            <a:noFill/>
            <a:ln>
              <a:solidFill>
                <a:schemeClr val="accent2">
                  <a:shade val="50000"/>
                </a:schemeClr>
              </a:solidFill>
            </a:ln>
          </p:spPr>
          <p:txBody>
            <a:bodyPr wrap="square" rtlCol="0">
              <a:spAutoFit/>
            </a:bodyPr>
            <a:lstStyle/>
            <a:p>
              <a:r>
                <a:rPr lang="en-US" dirty="0" smtClean="0"/>
                <a:t>People w/ Med conditions- 58% of pop.</a:t>
              </a:r>
              <a:endParaRPr lang="en-US" dirty="0"/>
            </a:p>
          </p:txBody>
        </p:sp>
        <p:sp>
          <p:nvSpPr>
            <p:cNvPr id="23" name="TextBox 22"/>
            <p:cNvSpPr txBox="1"/>
            <p:nvPr/>
          </p:nvSpPr>
          <p:spPr>
            <a:xfrm>
              <a:off x="5748248" y="6047374"/>
              <a:ext cx="3333122" cy="646331"/>
            </a:xfrm>
            <a:prstGeom prst="rect">
              <a:avLst/>
            </a:prstGeom>
            <a:noFill/>
            <a:ln>
              <a:solidFill>
                <a:schemeClr val="accent2">
                  <a:shade val="50000"/>
                </a:schemeClr>
              </a:solidFill>
            </a:ln>
          </p:spPr>
          <p:txBody>
            <a:bodyPr wrap="square" rtlCol="0">
              <a:spAutoFit/>
            </a:bodyPr>
            <a:lstStyle/>
            <a:p>
              <a:r>
                <a:rPr lang="en-US" dirty="0" smtClean="0"/>
                <a:t>29% people w/ Med conditions that have MH disorders</a:t>
              </a:r>
              <a:endParaRPr lang="en-US" dirty="0"/>
            </a:p>
          </p:txBody>
        </p:sp>
        <p:cxnSp>
          <p:nvCxnSpPr>
            <p:cNvPr id="24" name="Straight Connector 23"/>
            <p:cNvCxnSpPr>
              <a:stCxn id="21" idx="2"/>
              <a:endCxn id="20" idx="1"/>
            </p:cNvCxnSpPr>
            <p:nvPr/>
          </p:nvCxnSpPr>
          <p:spPr>
            <a:xfrm>
              <a:off x="1652235" y="2814881"/>
              <a:ext cx="925234" cy="777742"/>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23" idx="2"/>
            </p:cNvCxnSpPr>
            <p:nvPr/>
          </p:nvCxnSpPr>
          <p:spPr>
            <a:xfrm flipV="1">
              <a:off x="7193969" y="2814882"/>
              <a:ext cx="1205416" cy="835926"/>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2" idx="0"/>
            </p:cNvCxnSpPr>
            <p:nvPr/>
          </p:nvCxnSpPr>
          <p:spPr>
            <a:xfrm flipV="1">
              <a:off x="2292264" y="4386919"/>
              <a:ext cx="1552422" cy="1649049"/>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flipV="1">
              <a:off x="3844686" y="4386919"/>
              <a:ext cx="3588913" cy="1649049"/>
            </a:xfrm>
            <a:prstGeom prst="line">
              <a:avLst/>
            </a:prstGeom>
            <a:ln w="3492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35723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 have to leverage the resources we do have</a:t>
            </a:r>
          </a:p>
        </p:txBody>
      </p:sp>
      <p:sp>
        <p:nvSpPr>
          <p:cNvPr id="3" name="Content Placeholder 2"/>
          <p:cNvSpPr>
            <a:spLocks noGrp="1"/>
          </p:cNvSpPr>
          <p:nvPr>
            <p:ph idx="1"/>
          </p:nvPr>
        </p:nvSpPr>
        <p:spPr>
          <a:xfrm>
            <a:off x="533400" y="1825624"/>
            <a:ext cx="10820400" cy="5032376"/>
          </a:xfrm>
        </p:spPr>
        <p:txBody>
          <a:bodyPr>
            <a:normAutofit fontScale="77500" lnSpcReduction="20000"/>
          </a:bodyPr>
          <a:lstStyle/>
          <a:p>
            <a:r>
              <a:rPr lang="en-US" b="1" dirty="0"/>
              <a:t>Texas is at a critical mental health tipping point due to several barriers to behavioral health service utilization including: </a:t>
            </a:r>
          </a:p>
          <a:p>
            <a:pPr lvl="1"/>
            <a:r>
              <a:rPr lang="en-US" dirty="0"/>
              <a:t>an aging mental health workforce that is beginning to retire; </a:t>
            </a:r>
          </a:p>
          <a:p>
            <a:pPr lvl="1"/>
            <a:r>
              <a:rPr lang="en-US" dirty="0"/>
              <a:t>recruitment and training challenges for mental health professionals; </a:t>
            </a:r>
          </a:p>
          <a:p>
            <a:pPr lvl="1"/>
            <a:r>
              <a:rPr lang="en-US" dirty="0"/>
              <a:t>lack of Texas mental health professional internship sites; </a:t>
            </a:r>
          </a:p>
          <a:p>
            <a:pPr lvl="1"/>
            <a:r>
              <a:rPr lang="en-US" dirty="0"/>
              <a:t>lack of cultural and linguistic diversity in the workforce to serve people who speak languages other than English or are of racial or ethnic minority populations;</a:t>
            </a:r>
          </a:p>
          <a:p>
            <a:pPr lvl="1"/>
            <a:r>
              <a:rPr lang="en-US" dirty="0"/>
              <a:t>increased demand for behavioral health services on an already stained infrastructure</a:t>
            </a:r>
            <a:r>
              <a:rPr lang="en-US" dirty="0" smtClean="0"/>
              <a:t>.</a:t>
            </a:r>
          </a:p>
          <a:p>
            <a:pPr marL="457200" lvl="1" indent="0">
              <a:buNone/>
            </a:pPr>
            <a:endParaRPr lang="en-US" dirty="0"/>
          </a:p>
          <a:p>
            <a:pPr>
              <a:spcBef>
                <a:spcPts val="0"/>
              </a:spcBef>
              <a:spcAft>
                <a:spcPts val="1200"/>
              </a:spcAft>
            </a:pPr>
            <a:r>
              <a:rPr lang="en-US" b="1" dirty="0"/>
              <a:t>We do have providers, they are often just not working together</a:t>
            </a:r>
          </a:p>
          <a:p>
            <a:pPr>
              <a:spcBef>
                <a:spcPts val="0"/>
              </a:spcBef>
              <a:spcAft>
                <a:spcPts val="1200"/>
              </a:spcAft>
            </a:pPr>
            <a:r>
              <a:rPr lang="en-US" b="1" dirty="0"/>
              <a:t>The majority of behavioral health service providers in Texas and Nueces County do not specialize in providing services to a particular population or as part of a collaborative or integrated care team </a:t>
            </a:r>
          </a:p>
          <a:p>
            <a:pPr>
              <a:spcBef>
                <a:spcPts val="0"/>
              </a:spcBef>
              <a:spcAft>
                <a:spcPts val="1200"/>
              </a:spcAft>
            </a:pPr>
            <a:r>
              <a:rPr lang="en-US" b="1" dirty="0"/>
              <a:t>Many of the accredited counselor preparation programs in the state do not offer specialized training for prevention, diagnosis, and intervention within an integrated care model</a:t>
            </a:r>
            <a:endParaRPr lang="en-US" dirty="0"/>
          </a:p>
          <a:p>
            <a:endParaRPr lang="en-US" dirty="0"/>
          </a:p>
        </p:txBody>
      </p:sp>
    </p:spTree>
    <p:extLst>
      <p:ext uri="{BB962C8B-B14F-4D97-AF65-F5344CB8AC3E}">
        <p14:creationId xmlns:p14="http://schemas.microsoft.com/office/powerpoint/2010/main" val="296918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arn(inVertical)">
                                      <p:cBhvr>
                                        <p:cTn id="7" dur="500"/>
                                        <p:tgtEl>
                                          <p:spTgt spid="3">
                                            <p:txEl>
                                              <p:pRg st="7" end="7"/>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barn(inVertical)">
                                      <p:cBhvr>
                                        <p:cTn id="10" dur="500"/>
                                        <p:tgtEl>
                                          <p:spTgt spid="3">
                                            <p:txEl>
                                              <p:pRg st="8" end="8"/>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barn(inVertical)">
                                      <p:cBhvr>
                                        <p:cTn id="1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state government recognizes this too</a:t>
            </a:r>
          </a:p>
        </p:txBody>
      </p:sp>
      <p:sp>
        <p:nvSpPr>
          <p:cNvPr id="3" name="Content Placeholder 2"/>
          <p:cNvSpPr>
            <a:spLocks noGrp="1"/>
          </p:cNvSpPr>
          <p:nvPr>
            <p:ph idx="1"/>
          </p:nvPr>
        </p:nvSpPr>
        <p:spPr>
          <a:xfrm>
            <a:off x="250371" y="1825624"/>
            <a:ext cx="11527972" cy="4727576"/>
          </a:xfrm>
        </p:spPr>
        <p:txBody>
          <a:bodyPr>
            <a:normAutofit fontScale="70000" lnSpcReduction="20000"/>
          </a:bodyPr>
          <a:lstStyle/>
          <a:p>
            <a:pPr>
              <a:spcBef>
                <a:spcPts val="0"/>
              </a:spcBef>
              <a:spcAft>
                <a:spcPts val="1800"/>
              </a:spcAft>
            </a:pPr>
            <a:r>
              <a:rPr lang="en-US" dirty="0"/>
              <a:t>Current sociopolitical climate in Texas has resulted in a public mental health infrastructure that places a premium on integrated and team-based behavioral health care to maximize cost-effectiveness and consumer outcomes</a:t>
            </a:r>
          </a:p>
          <a:p>
            <a:pPr>
              <a:spcBef>
                <a:spcPts val="0"/>
              </a:spcBef>
              <a:spcAft>
                <a:spcPts val="1800"/>
              </a:spcAft>
            </a:pPr>
            <a:r>
              <a:rPr lang="en-US" dirty="0" smtClean="0"/>
              <a:t>Senate </a:t>
            </a:r>
            <a:r>
              <a:rPr lang="en-US" dirty="0"/>
              <a:t>Bill 58 of the 83rd Texas Legislature </a:t>
            </a:r>
            <a:r>
              <a:rPr lang="en-US" dirty="0" smtClean="0"/>
              <a:t>compelled </a:t>
            </a:r>
            <a:r>
              <a:rPr lang="en-US" dirty="0"/>
              <a:t>the Texas Health and Human Service Commission (HHSC) to plan, develop, and accomplish primary and behavioral health integration </a:t>
            </a:r>
          </a:p>
          <a:p>
            <a:pPr>
              <a:spcBef>
                <a:spcPts val="0"/>
              </a:spcBef>
              <a:spcAft>
                <a:spcPts val="1800"/>
              </a:spcAft>
            </a:pPr>
            <a:r>
              <a:rPr lang="en-US" dirty="0"/>
              <a:t>By 2015, the SB 58 Behavioral Health Integration Advisory Committee completed activities to negotiate managed care organization contracts, communicate with stakeholders to establish best practices, identify quality measures, and provide an administrative structure for HHSC coordination, oversight, and utilization management.</a:t>
            </a:r>
          </a:p>
          <a:p>
            <a:pPr>
              <a:spcBef>
                <a:spcPts val="0"/>
              </a:spcBef>
              <a:spcAft>
                <a:spcPts val="1800"/>
              </a:spcAft>
            </a:pPr>
            <a:r>
              <a:rPr lang="en-US" dirty="0"/>
              <a:t>At the local level, IBHC presently being implemented to align with agency capacities for facilitation while accounting for cultural considerations within the adaptation process</a:t>
            </a:r>
          </a:p>
          <a:p>
            <a:pPr>
              <a:spcBef>
                <a:spcPts val="0"/>
              </a:spcBef>
              <a:spcAft>
                <a:spcPts val="1800"/>
              </a:spcAft>
            </a:pPr>
            <a:r>
              <a:rPr lang="en-US" b="1" dirty="0"/>
              <a:t>YOU are compelled through state mandate and third party reimbursement policies to enter behavioral health care systems to be a member of an integrated care team</a:t>
            </a:r>
          </a:p>
          <a:p>
            <a:endParaRPr lang="en-US" dirty="0"/>
          </a:p>
        </p:txBody>
      </p:sp>
    </p:spTree>
    <p:extLst>
      <p:ext uri="{BB962C8B-B14F-4D97-AF65-F5344CB8AC3E}">
        <p14:creationId xmlns:p14="http://schemas.microsoft.com/office/powerpoint/2010/main" val="286279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840" y="2586334"/>
            <a:ext cx="10757647" cy="1136743"/>
          </a:xfrm>
        </p:spPr>
        <p:txBody>
          <a:bodyPr>
            <a:normAutofit fontScale="90000"/>
          </a:bodyPr>
          <a:lstStyle/>
          <a:p>
            <a:r>
              <a:rPr lang="en-US" b="1" dirty="0"/>
              <a:t>It’s a lot, right</a:t>
            </a:r>
            <a:r>
              <a:rPr lang="en-US" b="1" dirty="0" smtClean="0"/>
              <a:t>?</a:t>
            </a:r>
            <a:br>
              <a:rPr lang="en-US" b="1" dirty="0" smtClean="0"/>
            </a:br>
            <a:r>
              <a:rPr lang="en-US" sz="2700" b="1" dirty="0" smtClean="0"/>
              <a:t>Here’s what we can do.</a:t>
            </a:r>
            <a:endParaRPr lang="en-US" sz="2700" dirty="0"/>
          </a:p>
        </p:txBody>
      </p:sp>
    </p:spTree>
    <p:extLst>
      <p:ext uri="{BB962C8B-B14F-4D97-AF65-F5344CB8AC3E}">
        <p14:creationId xmlns:p14="http://schemas.microsoft.com/office/powerpoint/2010/main" val="3801599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840" y="2586334"/>
            <a:ext cx="10757647" cy="1136743"/>
          </a:xfrm>
        </p:spPr>
        <p:txBody>
          <a:bodyPr>
            <a:normAutofit fontScale="90000"/>
          </a:bodyPr>
          <a:lstStyle/>
          <a:p>
            <a:r>
              <a:rPr lang="en-US" b="1" dirty="0" err="1" smtClean="0"/>
              <a:t>Tex</a:t>
            </a:r>
            <a:r>
              <a:rPr lang="en-US" b="1" dirty="0" smtClean="0"/>
              <a:t>-CHIP</a:t>
            </a:r>
            <a:br>
              <a:rPr lang="en-US" b="1" dirty="0" smtClean="0"/>
            </a:br>
            <a:r>
              <a:rPr lang="en-US" sz="2800" dirty="0"/>
              <a:t>The Texas Counselors and Healthcare Integration Project</a:t>
            </a:r>
            <a:br>
              <a:rPr lang="en-US" sz="2800" dirty="0"/>
            </a:br>
            <a:endParaRPr lang="en-US" sz="2700" dirty="0"/>
          </a:p>
        </p:txBody>
      </p:sp>
    </p:spTree>
    <p:extLst>
      <p:ext uri="{BB962C8B-B14F-4D97-AF65-F5344CB8AC3E}">
        <p14:creationId xmlns:p14="http://schemas.microsoft.com/office/powerpoint/2010/main" val="34887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1432</TotalTime>
  <Words>881</Words>
  <Application>Microsoft Office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Treatment of Clients Experiencing Depression</vt:lpstr>
      <vt:lpstr>Approaching Client Care as a Treatment Team</vt:lpstr>
      <vt:lpstr>Counseling is a Humanistic Profession:  it also exists within a socio-political  context</vt:lpstr>
      <vt:lpstr>What does this look like in our communities?</vt:lpstr>
      <vt:lpstr>Overlap in need for simultaneous primary and behavioral health care</vt:lpstr>
      <vt:lpstr>We have to leverage the resources we do have</vt:lpstr>
      <vt:lpstr>The state government recognizes this too</vt:lpstr>
      <vt:lpstr>It’s a lot, right? Here’s what we can do.</vt:lpstr>
      <vt:lpstr>Tex-CHIP The Texas Counselors and Healthcare Integration Project </vt:lpstr>
      <vt:lpstr>Quick Overview</vt:lpstr>
      <vt:lpstr>Tex-CHIP Training Program for Students</vt:lpstr>
      <vt:lpstr>Here’s what we think will happen</vt:lpstr>
      <vt:lpstr>Without further ado…  </vt:lpstr>
    </vt:vector>
  </TitlesOfParts>
  <Company>TAMU-CC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Mejia, Alissa</dc:creator>
  <cp:lastModifiedBy>Lenz, Stephen</cp:lastModifiedBy>
  <cp:revision>24</cp:revision>
  <dcterms:created xsi:type="dcterms:W3CDTF">2016-03-14T21:18:27Z</dcterms:created>
  <dcterms:modified xsi:type="dcterms:W3CDTF">2018-01-26T00:57:16Z</dcterms:modified>
</cp:coreProperties>
</file>