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9" r:id="rId3"/>
    <p:sldId id="258" r:id="rId4"/>
    <p:sldId id="270" r:id="rId5"/>
    <p:sldId id="283" r:id="rId6"/>
    <p:sldId id="261" r:id="rId7"/>
    <p:sldId id="284" r:id="rId8"/>
    <p:sldId id="285" r:id="rId9"/>
    <p:sldId id="263" r:id="rId10"/>
    <p:sldId id="271"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1" autoAdjust="0"/>
    <p:restoredTop sz="80898" autoAdjust="0"/>
  </p:normalViewPr>
  <p:slideViewPr>
    <p:cSldViewPr snapToGrid="0">
      <p:cViewPr varScale="1">
        <p:scale>
          <a:sx n="94" d="100"/>
          <a:sy n="94" d="100"/>
        </p:scale>
        <p:origin x="1056" y="84"/>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36C095-9698-4584-9CDE-5D167B0C8E72}" type="datetimeFigureOut">
              <a:rPr lang="en-US" smtClean="0"/>
              <a:t>2/9/2018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151234-A7D4-459D-856A-4B004EF3F55C}" type="datetimeFigureOut">
              <a:rPr lang="en-US" smtClean="0"/>
              <a:t>2/9/2018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9A9C86-A88F-49E9-A172-A62A8F876903}" type="slidenum">
              <a:rPr lang="en-US" smtClean="0"/>
              <a:t>‹#›</a:t>
            </a:fld>
            <a:endParaRPr lang="en-US"/>
          </a:p>
        </p:txBody>
      </p:sp>
    </p:spTree>
    <p:extLst>
      <p:ext uri="{BB962C8B-B14F-4D97-AF65-F5344CB8AC3E}">
        <p14:creationId xmlns:p14="http://schemas.microsoft.com/office/powerpoint/2010/main" val="3989951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9A9C86-A88F-49E9-A172-A62A8F876903}" type="slidenum">
              <a:rPr lang="en-US" smtClean="0"/>
              <a:t>1</a:t>
            </a:fld>
            <a:endParaRPr lang="en-US"/>
          </a:p>
        </p:txBody>
      </p:sp>
    </p:spTree>
    <p:extLst>
      <p:ext uri="{BB962C8B-B14F-4D97-AF65-F5344CB8AC3E}">
        <p14:creationId xmlns:p14="http://schemas.microsoft.com/office/powerpoint/2010/main" val="1798540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practice of clinical dietetics in mental health includes working with medical teams that include psychiatrists, psychologists, social workers, psychiatric nurses, pharmacists, mental health technicians, substance abuse counselors, activity therapists, speech therapists, occupational therapists, physical therapists, wound care specialists, medical records staff, food service administrators and food service staff.</a:t>
            </a:r>
          </a:p>
          <a:p>
            <a:pPr fontAlgn="base"/>
            <a:endParaRPr lang="en-US" dirty="0"/>
          </a:p>
          <a:p>
            <a:pPr fontAlgn="base"/>
            <a:r>
              <a:rPr lang="en-US" dirty="0"/>
              <a:t>Don’t assume we don’t care – more information the better</a:t>
            </a:r>
          </a:p>
          <a:p>
            <a:pPr fontAlgn="base"/>
            <a:r>
              <a:rPr lang="en-US" dirty="0"/>
              <a:t>At Driscoll all disciplines sat down together to discuss – however won’t have that time so all need to be on the same page and if another health professional is saying something </a:t>
            </a:r>
          </a:p>
          <a:p>
            <a:pPr fontAlgn="base"/>
            <a:endParaRPr lang="en-US" dirty="0"/>
          </a:p>
          <a:p>
            <a:pPr fontAlgn="base"/>
            <a:r>
              <a:rPr lang="en-US" dirty="0"/>
              <a:t>Phobias – can’t be in public, with crowds, handling a knife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10</a:t>
            </a:fld>
            <a:endParaRPr lang="en-US"/>
          </a:p>
        </p:txBody>
      </p:sp>
    </p:spTree>
    <p:extLst>
      <p:ext uri="{BB962C8B-B14F-4D97-AF65-F5344CB8AC3E}">
        <p14:creationId xmlns:p14="http://schemas.microsoft.com/office/powerpoint/2010/main" val="2679965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9A9C86-A88F-49E9-A172-A62A8F876903}" type="slidenum">
              <a:rPr lang="en-US" smtClean="0"/>
              <a:t>2</a:t>
            </a:fld>
            <a:endParaRPr lang="en-US"/>
          </a:p>
        </p:txBody>
      </p:sp>
    </p:spTree>
    <p:extLst>
      <p:ext uri="{BB962C8B-B14F-4D97-AF65-F5344CB8AC3E}">
        <p14:creationId xmlns:p14="http://schemas.microsoft.com/office/powerpoint/2010/main" val="214446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RDN will complete a nutritional assessment of the complete diet; including foods, beverages, supplements, and medications that influence the medical status of that individual. Eating patterns, allergies, therapeutic adjustments (e.g., viscosity of beverages), food preferences and aversions, socioeconomic barriers, and any religious beliefs that influence food consumption are also assessed or considered. Individuals with behavioral health concerns may also have co-occurring medical conditions that require attention from the RDN. A few of these include diabetes, heart disease, irritable bowel syndrome, elevated cholesterol, high blood pressure, kidney disease, food allergies, or potential food/drug interactions.</a:t>
            </a:r>
          </a:p>
          <a:p>
            <a:endParaRPr lang="en-US" dirty="0"/>
          </a:p>
          <a:p>
            <a:endParaRPr lang="en-US" dirty="0"/>
          </a:p>
          <a:p>
            <a:pPr fontAlgn="base"/>
            <a:r>
              <a:rPr lang="en-US" dirty="0"/>
              <a:t> </a:t>
            </a:r>
          </a:p>
        </p:txBody>
      </p:sp>
      <p:sp>
        <p:nvSpPr>
          <p:cNvPr id="4" name="Slide Number Placeholder 3"/>
          <p:cNvSpPr>
            <a:spLocks noGrp="1"/>
          </p:cNvSpPr>
          <p:nvPr>
            <p:ph type="sldNum" sz="quarter" idx="10"/>
          </p:nvPr>
        </p:nvSpPr>
        <p:spPr/>
        <p:txBody>
          <a:bodyPr/>
          <a:lstStyle/>
          <a:p>
            <a:fld id="{739A9C86-A88F-49E9-A172-A62A8F876903}" type="slidenum">
              <a:rPr lang="en-US" smtClean="0"/>
              <a:t>3</a:t>
            </a:fld>
            <a:endParaRPr lang="en-US"/>
          </a:p>
        </p:txBody>
      </p:sp>
    </p:spTree>
    <p:extLst>
      <p:ext uri="{BB962C8B-B14F-4D97-AF65-F5344CB8AC3E}">
        <p14:creationId xmlns:p14="http://schemas.microsoft.com/office/powerpoint/2010/main" val="18253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not eat at all </a:t>
            </a:r>
          </a:p>
          <a:p>
            <a:r>
              <a:rPr lang="en-US" dirty="0" smtClean="0"/>
              <a:t>Or may over eat</a:t>
            </a:r>
            <a:r>
              <a:rPr lang="en-US" baseline="0" dirty="0" smtClean="0"/>
              <a:t> for comfort</a:t>
            </a:r>
            <a:endParaRPr lang="en-US" dirty="0" smtClean="0"/>
          </a:p>
          <a:p>
            <a:r>
              <a:rPr lang="en-US" dirty="0" smtClean="0"/>
              <a:t>Social Anxiety – can order food online</a:t>
            </a:r>
            <a:r>
              <a:rPr lang="en-US" baseline="0" dirty="0" smtClean="0"/>
              <a:t> </a:t>
            </a:r>
            <a:endParaRPr lang="en-US" baseline="0" dirty="0" smtClean="0"/>
          </a:p>
          <a:p>
            <a:r>
              <a:rPr lang="en-US" baseline="0" dirty="0" smtClean="0"/>
              <a:t>Phobias – removing food groups completely </a:t>
            </a:r>
            <a:endParaRPr lang="en-US" dirty="0" smtClean="0"/>
          </a:p>
          <a:p>
            <a:r>
              <a:rPr lang="en-US" dirty="0" smtClean="0"/>
              <a:t>Half of those with depression also experience anxiety</a:t>
            </a:r>
          </a:p>
          <a:p>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4</a:t>
            </a:fld>
            <a:endParaRPr lang="en-US"/>
          </a:p>
        </p:txBody>
      </p:sp>
    </p:spTree>
    <p:extLst>
      <p:ext uri="{BB962C8B-B14F-4D97-AF65-F5344CB8AC3E}">
        <p14:creationId xmlns:p14="http://schemas.microsoft.com/office/powerpoint/2010/main" val="10825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solidFill>
                  <a:schemeClr val="tx1"/>
                </a:solidFill>
              </a:rPr>
              <a:t>Start where diet is at </a:t>
            </a:r>
            <a:r>
              <a:rPr lang="en-US" dirty="0" smtClean="0">
                <a:solidFill>
                  <a:schemeClr val="tx1"/>
                </a:solidFill>
                <a:sym typeface="Wingdings" panose="05000000000000000000" pitchFamily="2" charset="2"/>
              </a:rPr>
              <a:t> improvement, even just 1 change</a:t>
            </a:r>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5</a:t>
            </a:fld>
            <a:endParaRPr lang="en-US"/>
          </a:p>
        </p:txBody>
      </p:sp>
    </p:spTree>
    <p:extLst>
      <p:ext uri="{BB962C8B-B14F-4D97-AF65-F5344CB8AC3E}">
        <p14:creationId xmlns:p14="http://schemas.microsoft.com/office/powerpoint/2010/main" val="175302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sugar can cause a 10-fold increase in epinephrine levels </a:t>
            </a:r>
          </a:p>
          <a:p>
            <a:endParaRPr lang="en-US" dirty="0" smtClean="0"/>
          </a:p>
          <a:p>
            <a:r>
              <a:rPr lang="en-US" dirty="0" smtClean="0"/>
              <a:t>Interventions</a:t>
            </a:r>
            <a:r>
              <a:rPr lang="en-US" baseline="0" dirty="0" smtClean="0"/>
              <a:t> are more for those outpatient or more independent – if they’re </a:t>
            </a:r>
            <a:r>
              <a:rPr lang="en-US" baseline="0" dirty="0" smtClean="0"/>
              <a:t>institutionalized </a:t>
            </a:r>
            <a:r>
              <a:rPr lang="en-US" baseline="0" dirty="0" smtClean="0"/>
              <a:t>different food situation.  Where RDN needs to be involved with kitchen too to make sure what’s being served.</a:t>
            </a:r>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6</a:t>
            </a:fld>
            <a:endParaRPr lang="en-US"/>
          </a:p>
        </p:txBody>
      </p:sp>
    </p:spTree>
    <p:extLst>
      <p:ext uri="{BB962C8B-B14F-4D97-AF65-F5344CB8AC3E}">
        <p14:creationId xmlns:p14="http://schemas.microsoft.com/office/powerpoint/2010/main" val="1845109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Decreases oxidative stress</a:t>
            </a:r>
          </a:p>
          <a:p>
            <a:r>
              <a:rPr lang="en-US" dirty="0" smtClean="0"/>
              <a:t>Bioavailability   T</a:t>
            </a:r>
            <a:r>
              <a:rPr lang="en-US" dirty="0"/>
              <a:t>he richest sources are (up to 1.2 g/kg fresh </a:t>
            </a:r>
            <a:r>
              <a:rPr lang="en-US" dirty="0" err="1"/>
              <a:t>wt</a:t>
            </a:r>
            <a:r>
              <a:rPr lang="en-US" dirty="0"/>
              <a:t>), curly kale, leeks, broccoli, and blueberries</a:t>
            </a:r>
          </a:p>
          <a:p>
            <a:r>
              <a:rPr lang="en-US" dirty="0"/>
              <a:t>There are supplements – but natural food sources are the best </a:t>
            </a:r>
            <a:endParaRPr lang="en-US" dirty="0" smtClean="0"/>
          </a:p>
          <a:p>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7</a:t>
            </a:fld>
            <a:endParaRPr lang="en-US"/>
          </a:p>
        </p:txBody>
      </p:sp>
    </p:spTree>
    <p:extLst>
      <p:ext uri="{BB962C8B-B14F-4D97-AF65-F5344CB8AC3E}">
        <p14:creationId xmlns:p14="http://schemas.microsoft.com/office/powerpoint/2010/main" val="1477283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95% of serotonin</a:t>
            </a:r>
            <a:r>
              <a:rPr lang="en-US" baseline="0" dirty="0" smtClean="0"/>
              <a:t> receptors are found in the lining of the gut</a:t>
            </a:r>
            <a:endParaRPr lang="en-US" dirty="0"/>
          </a:p>
        </p:txBody>
      </p:sp>
      <p:sp>
        <p:nvSpPr>
          <p:cNvPr id="4" name="Slide Number Placeholder 3"/>
          <p:cNvSpPr>
            <a:spLocks noGrp="1"/>
          </p:cNvSpPr>
          <p:nvPr>
            <p:ph type="sldNum" sz="quarter" idx="10"/>
          </p:nvPr>
        </p:nvSpPr>
        <p:spPr/>
        <p:txBody>
          <a:bodyPr/>
          <a:lstStyle/>
          <a:p>
            <a:fld id="{739A9C86-A88F-49E9-A172-A62A8F876903}" type="slidenum">
              <a:rPr lang="en-US" smtClean="0"/>
              <a:t>8</a:t>
            </a:fld>
            <a:endParaRPr lang="en-US"/>
          </a:p>
        </p:txBody>
      </p:sp>
    </p:spTree>
    <p:extLst>
      <p:ext uri="{BB962C8B-B14F-4D97-AF65-F5344CB8AC3E}">
        <p14:creationId xmlns:p14="http://schemas.microsoft.com/office/powerpoint/2010/main" val="3242076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9A9C86-A88F-49E9-A172-A62A8F876903}" type="slidenum">
              <a:rPr lang="en-US" smtClean="0"/>
              <a:t>9</a:t>
            </a:fld>
            <a:endParaRPr lang="en-US"/>
          </a:p>
        </p:txBody>
      </p:sp>
    </p:spTree>
    <p:extLst>
      <p:ext uri="{BB962C8B-B14F-4D97-AF65-F5344CB8AC3E}">
        <p14:creationId xmlns:p14="http://schemas.microsoft.com/office/powerpoint/2010/main" val="1734069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Presentation subtitle </a:t>
            </a:r>
            <a:endParaRPr lang="en-US" dirty="0"/>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smtClean="0"/>
              <a:t>Date  •  Location</a:t>
            </a:r>
            <a:endParaRPr lang="en-US" dirty="0"/>
          </a:p>
        </p:txBody>
      </p:sp>
    </p:spTree>
    <p:extLst>
      <p:ext uri="{BB962C8B-B14F-4D97-AF65-F5344CB8AC3E}">
        <p14:creationId xmlns:p14="http://schemas.microsoft.com/office/powerpoint/2010/main" val="4752048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smtClean="0"/>
              <a:t>Treatment of Clients Experiencing Anxiety</a:t>
            </a:r>
            <a:endParaRPr lang="en-US" sz="4800" b="1" dirty="0"/>
          </a:p>
        </p:txBody>
      </p:sp>
      <p:sp>
        <p:nvSpPr>
          <p:cNvPr id="3" name="Subtitle 2"/>
          <p:cNvSpPr>
            <a:spLocks noGrp="1"/>
          </p:cNvSpPr>
          <p:nvPr>
            <p:ph type="subTitle" idx="1"/>
          </p:nvPr>
        </p:nvSpPr>
        <p:spPr/>
        <p:txBody>
          <a:bodyPr/>
          <a:lstStyle/>
          <a:p>
            <a:r>
              <a:rPr lang="en-US" b="1" i="1" dirty="0" smtClean="0"/>
              <a:t>A Collaborative Approach to Care</a:t>
            </a:r>
            <a:endParaRPr lang="en-US" b="1" i="1" dirty="0"/>
          </a:p>
        </p:txBody>
      </p:sp>
      <p:sp>
        <p:nvSpPr>
          <p:cNvPr id="4" name="Text Placeholder 3"/>
          <p:cNvSpPr>
            <a:spLocks noGrp="1"/>
          </p:cNvSpPr>
          <p:nvPr>
            <p:ph type="body" sz="quarter" idx="13"/>
          </p:nvPr>
        </p:nvSpPr>
        <p:spPr/>
        <p:txBody>
          <a:bodyPr/>
          <a:lstStyle/>
          <a:p>
            <a:r>
              <a:rPr lang="en-US" dirty="0" smtClean="0"/>
              <a:t>February 24, 2018 * Tex-CHIP Training Series</a:t>
            </a:r>
            <a:endParaRPr lang="en-US" dirty="0"/>
          </a:p>
        </p:txBody>
      </p:sp>
    </p:spTree>
    <p:extLst>
      <p:ext uri="{BB962C8B-B14F-4D97-AF65-F5344CB8AC3E}">
        <p14:creationId xmlns:p14="http://schemas.microsoft.com/office/powerpoint/2010/main" val="2795213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Communication from Counselors</a:t>
            </a:r>
            <a:endParaRPr lang="en-US" dirty="0"/>
          </a:p>
        </p:txBody>
      </p:sp>
      <p:sp>
        <p:nvSpPr>
          <p:cNvPr id="3" name="Content Placeholder 2"/>
          <p:cNvSpPr>
            <a:spLocks noGrp="1"/>
          </p:cNvSpPr>
          <p:nvPr>
            <p:ph idx="1"/>
          </p:nvPr>
        </p:nvSpPr>
        <p:spPr/>
        <p:txBody>
          <a:bodyPr/>
          <a:lstStyle/>
          <a:p>
            <a:r>
              <a:rPr lang="en-US" dirty="0" smtClean="0"/>
              <a:t>Your assessment – all team members all be on same page</a:t>
            </a:r>
          </a:p>
          <a:p>
            <a:r>
              <a:rPr lang="en-US" dirty="0" smtClean="0"/>
              <a:t>Phobias</a:t>
            </a:r>
          </a:p>
          <a:p>
            <a:r>
              <a:rPr lang="en-US" dirty="0" smtClean="0"/>
              <a:t>What their drinking </a:t>
            </a:r>
          </a:p>
          <a:p>
            <a:r>
              <a:rPr lang="en-US" dirty="0" smtClean="0"/>
              <a:t>May disguise as food intake</a:t>
            </a:r>
          </a:p>
        </p:txBody>
      </p:sp>
    </p:spTree>
    <p:extLst>
      <p:ext uri="{BB962C8B-B14F-4D97-AF65-F5344CB8AC3E}">
        <p14:creationId xmlns:p14="http://schemas.microsoft.com/office/powerpoint/2010/main" val="286279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115" y="3268006"/>
            <a:ext cx="11702143" cy="1136743"/>
          </a:xfrm>
        </p:spPr>
        <p:txBody>
          <a:bodyPr>
            <a:normAutofit fontScale="90000"/>
          </a:bodyPr>
          <a:lstStyle/>
          <a:p>
            <a:r>
              <a:rPr lang="en-US" dirty="0" smtClean="0"/>
              <a:t>Role of Nutrition &amp; Lifestyle in Prevention/Management of Anxiety Symptoms</a:t>
            </a:r>
            <a:endParaRPr lang="en-US" dirty="0"/>
          </a:p>
        </p:txBody>
      </p:sp>
    </p:spTree>
    <p:extLst>
      <p:ext uri="{BB962C8B-B14F-4D97-AF65-F5344CB8AC3E}">
        <p14:creationId xmlns:p14="http://schemas.microsoft.com/office/powerpoint/2010/main" val="2832472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Provider Role in Preventing and Treating Anxiety</a:t>
            </a:r>
            <a:endParaRPr lang="en-US" dirty="0"/>
          </a:p>
        </p:txBody>
      </p:sp>
      <p:sp>
        <p:nvSpPr>
          <p:cNvPr id="3" name="Content Placeholder 2"/>
          <p:cNvSpPr>
            <a:spLocks noGrp="1"/>
          </p:cNvSpPr>
          <p:nvPr>
            <p:ph idx="1"/>
          </p:nvPr>
        </p:nvSpPr>
        <p:spPr>
          <a:xfrm>
            <a:off x="838200" y="1825624"/>
            <a:ext cx="10515600" cy="4819016"/>
          </a:xfrm>
        </p:spPr>
        <p:txBody>
          <a:bodyPr>
            <a:normAutofit fontScale="85000" lnSpcReduction="20000"/>
          </a:bodyPr>
          <a:lstStyle/>
          <a:p>
            <a:r>
              <a:rPr lang="en-US" dirty="0" smtClean="0">
                <a:solidFill>
                  <a:schemeClr val="tx1"/>
                </a:solidFill>
              </a:rPr>
              <a:t>Nutritional assessment:</a:t>
            </a:r>
          </a:p>
          <a:p>
            <a:pPr lvl="1"/>
            <a:r>
              <a:rPr lang="en-US" dirty="0" smtClean="0">
                <a:solidFill>
                  <a:schemeClr val="tx1"/>
                </a:solidFill>
              </a:rPr>
              <a:t>Foods, beverages, supplements</a:t>
            </a:r>
            <a:r>
              <a:rPr lang="en-US" dirty="0">
                <a:solidFill>
                  <a:schemeClr val="tx1"/>
                </a:solidFill>
              </a:rPr>
              <a:t>, and </a:t>
            </a:r>
            <a:r>
              <a:rPr lang="en-US" dirty="0" smtClean="0">
                <a:solidFill>
                  <a:schemeClr val="tx1"/>
                </a:solidFill>
              </a:rPr>
              <a:t>medications</a:t>
            </a:r>
          </a:p>
          <a:p>
            <a:r>
              <a:rPr lang="en-US" dirty="0" smtClean="0">
                <a:solidFill>
                  <a:schemeClr val="tx1"/>
                </a:solidFill>
              </a:rPr>
              <a:t>Eating </a:t>
            </a:r>
            <a:r>
              <a:rPr lang="en-US" dirty="0">
                <a:solidFill>
                  <a:schemeClr val="tx1"/>
                </a:solidFill>
              </a:rPr>
              <a:t>patterns, allergies, therapeutic </a:t>
            </a:r>
            <a:r>
              <a:rPr lang="en-US" dirty="0" smtClean="0">
                <a:solidFill>
                  <a:schemeClr val="tx1"/>
                </a:solidFill>
              </a:rPr>
              <a:t>adjustments (viscosity of beverages) bowels, </a:t>
            </a:r>
            <a:r>
              <a:rPr lang="en-US" dirty="0">
                <a:solidFill>
                  <a:schemeClr val="tx1"/>
                </a:solidFill>
              </a:rPr>
              <a:t>food preferences and aversions, </a:t>
            </a:r>
            <a:r>
              <a:rPr lang="en-US" dirty="0" smtClean="0">
                <a:solidFill>
                  <a:schemeClr val="tx1"/>
                </a:solidFill>
              </a:rPr>
              <a:t>socioeconomic </a:t>
            </a:r>
            <a:r>
              <a:rPr lang="en-US" dirty="0">
                <a:solidFill>
                  <a:schemeClr val="tx1"/>
                </a:solidFill>
              </a:rPr>
              <a:t>barriers, and </a:t>
            </a:r>
            <a:r>
              <a:rPr lang="en-US" dirty="0" smtClean="0">
                <a:solidFill>
                  <a:schemeClr val="tx1"/>
                </a:solidFill>
              </a:rPr>
              <a:t>religious </a:t>
            </a:r>
            <a:r>
              <a:rPr lang="en-US" dirty="0">
                <a:solidFill>
                  <a:schemeClr val="tx1"/>
                </a:solidFill>
              </a:rPr>
              <a:t>beliefs </a:t>
            </a:r>
            <a:endParaRPr lang="en-US" dirty="0" smtClean="0">
              <a:solidFill>
                <a:schemeClr val="tx1"/>
              </a:solidFill>
            </a:endParaRPr>
          </a:p>
          <a:p>
            <a:r>
              <a:rPr lang="en-US" dirty="0" smtClean="0">
                <a:solidFill>
                  <a:schemeClr val="tx1"/>
                </a:solidFill>
              </a:rPr>
              <a:t>Work with co-occurring </a:t>
            </a:r>
            <a:r>
              <a:rPr lang="en-US" dirty="0">
                <a:solidFill>
                  <a:schemeClr val="tx1"/>
                </a:solidFill>
              </a:rPr>
              <a:t>medical conditions </a:t>
            </a:r>
            <a:r>
              <a:rPr lang="en-US" dirty="0" smtClean="0">
                <a:solidFill>
                  <a:schemeClr val="tx1"/>
                </a:solidFill>
              </a:rPr>
              <a:t>(diabetes</a:t>
            </a:r>
            <a:r>
              <a:rPr lang="en-US" dirty="0">
                <a:solidFill>
                  <a:schemeClr val="tx1"/>
                </a:solidFill>
              </a:rPr>
              <a:t>, heart disease, </a:t>
            </a:r>
            <a:r>
              <a:rPr lang="en-US" dirty="0" smtClean="0">
                <a:solidFill>
                  <a:schemeClr val="tx1"/>
                </a:solidFill>
              </a:rPr>
              <a:t>IBS, </a:t>
            </a:r>
            <a:r>
              <a:rPr lang="en-US" dirty="0">
                <a:solidFill>
                  <a:schemeClr val="tx1"/>
                </a:solidFill>
              </a:rPr>
              <a:t>elevated cholesterol, high blood pressure, kidney </a:t>
            </a:r>
            <a:r>
              <a:rPr lang="en-US" dirty="0" smtClean="0">
                <a:solidFill>
                  <a:schemeClr val="tx1"/>
                </a:solidFill>
              </a:rPr>
              <a:t>disease)</a:t>
            </a:r>
          </a:p>
          <a:p>
            <a:r>
              <a:rPr lang="en-US" dirty="0" smtClean="0">
                <a:solidFill>
                  <a:schemeClr val="tx1"/>
                </a:solidFill>
              </a:rPr>
              <a:t>Setting </a:t>
            </a:r>
            <a:r>
              <a:rPr lang="en-US" dirty="0">
                <a:solidFill>
                  <a:schemeClr val="tx1"/>
                </a:solidFill>
              </a:rPr>
              <a:t>for </a:t>
            </a:r>
            <a:r>
              <a:rPr lang="en-US" dirty="0" smtClean="0">
                <a:solidFill>
                  <a:schemeClr val="tx1"/>
                </a:solidFill>
              </a:rPr>
              <a:t>treatment:</a:t>
            </a:r>
          </a:p>
          <a:p>
            <a:pPr lvl="1"/>
            <a:r>
              <a:rPr lang="en-US" dirty="0" smtClean="0">
                <a:solidFill>
                  <a:schemeClr val="tx1"/>
                </a:solidFill>
              </a:rPr>
              <a:t>psychiatric facilities</a:t>
            </a:r>
          </a:p>
          <a:p>
            <a:pPr lvl="1"/>
            <a:r>
              <a:rPr lang="en-US" dirty="0" smtClean="0">
                <a:solidFill>
                  <a:schemeClr val="tx1"/>
                </a:solidFill>
              </a:rPr>
              <a:t>group homes</a:t>
            </a:r>
          </a:p>
          <a:p>
            <a:pPr lvl="1"/>
            <a:r>
              <a:rPr lang="en-US" dirty="0" smtClean="0">
                <a:solidFill>
                  <a:schemeClr val="tx1"/>
                </a:solidFill>
              </a:rPr>
              <a:t>early </a:t>
            </a:r>
            <a:r>
              <a:rPr lang="en-US" dirty="0">
                <a:solidFill>
                  <a:schemeClr val="tx1"/>
                </a:solidFill>
              </a:rPr>
              <a:t>intervention </a:t>
            </a:r>
            <a:r>
              <a:rPr lang="en-US" dirty="0" smtClean="0">
                <a:solidFill>
                  <a:schemeClr val="tx1"/>
                </a:solidFill>
              </a:rPr>
              <a:t>programs</a:t>
            </a:r>
          </a:p>
          <a:p>
            <a:pPr lvl="1"/>
            <a:r>
              <a:rPr lang="en-US" dirty="0" smtClean="0">
                <a:solidFill>
                  <a:schemeClr val="tx1"/>
                </a:solidFill>
              </a:rPr>
              <a:t>outpatient clinics</a:t>
            </a:r>
          </a:p>
          <a:p>
            <a:pPr lvl="1"/>
            <a:r>
              <a:rPr lang="en-US" dirty="0" smtClean="0">
                <a:solidFill>
                  <a:schemeClr val="tx1"/>
                </a:solidFill>
              </a:rPr>
              <a:t>patient’s </a:t>
            </a:r>
            <a:r>
              <a:rPr lang="en-US" dirty="0">
                <a:solidFill>
                  <a:schemeClr val="tx1"/>
                </a:solidFill>
              </a:rPr>
              <a:t>own </a:t>
            </a:r>
            <a:r>
              <a:rPr lang="en-US" dirty="0" smtClean="0">
                <a:solidFill>
                  <a:schemeClr val="tx1"/>
                </a:solidFill>
              </a:rPr>
              <a:t>home</a:t>
            </a:r>
          </a:p>
        </p:txBody>
      </p:sp>
    </p:spTree>
    <p:extLst>
      <p:ext uri="{BB962C8B-B14F-4D97-AF65-F5344CB8AC3E}">
        <p14:creationId xmlns:p14="http://schemas.microsoft.com/office/powerpoint/2010/main" val="311444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when Interacting with Clients</a:t>
            </a:r>
            <a:endParaRPr lang="en-US" dirty="0"/>
          </a:p>
        </p:txBody>
      </p:sp>
      <p:sp>
        <p:nvSpPr>
          <p:cNvPr id="3" name="Content Placeholder 2"/>
          <p:cNvSpPr>
            <a:spLocks noGrp="1"/>
          </p:cNvSpPr>
          <p:nvPr>
            <p:ph idx="1"/>
          </p:nvPr>
        </p:nvSpPr>
        <p:spPr>
          <a:xfrm>
            <a:off x="838200" y="1459864"/>
            <a:ext cx="10515600" cy="5133976"/>
          </a:xfrm>
        </p:spPr>
        <p:txBody>
          <a:bodyPr>
            <a:normAutofit fontScale="85000" lnSpcReduction="20000"/>
          </a:bodyPr>
          <a:lstStyle/>
          <a:p>
            <a:r>
              <a:rPr lang="en-US" dirty="0"/>
              <a:t>Identify pattern in food recall </a:t>
            </a:r>
          </a:p>
          <a:p>
            <a:r>
              <a:rPr lang="en-US" dirty="0"/>
              <a:t>Overall </a:t>
            </a:r>
            <a:r>
              <a:rPr lang="en-US" dirty="0" smtClean="0"/>
              <a:t>appetite</a:t>
            </a:r>
          </a:p>
          <a:p>
            <a:r>
              <a:rPr lang="en-US" dirty="0" smtClean="0"/>
              <a:t>Eating disorder</a:t>
            </a:r>
          </a:p>
          <a:p>
            <a:r>
              <a:rPr lang="en-US" dirty="0" smtClean="0"/>
              <a:t>Obesity</a:t>
            </a:r>
          </a:p>
          <a:p>
            <a:r>
              <a:rPr lang="en-US" dirty="0" smtClean="0"/>
              <a:t>Co-morbidities</a:t>
            </a:r>
            <a:endParaRPr lang="en-US" dirty="0"/>
          </a:p>
          <a:p>
            <a:r>
              <a:rPr lang="en-US" dirty="0"/>
              <a:t>Blood </a:t>
            </a:r>
            <a:r>
              <a:rPr lang="en-US" dirty="0" smtClean="0"/>
              <a:t>glucose</a:t>
            </a:r>
            <a:endParaRPr lang="en-US" dirty="0"/>
          </a:p>
          <a:p>
            <a:r>
              <a:rPr lang="en-US" dirty="0" smtClean="0"/>
              <a:t>Caffeine &amp; Alcohol intake</a:t>
            </a:r>
          </a:p>
          <a:p>
            <a:r>
              <a:rPr lang="en-US" dirty="0" smtClean="0"/>
              <a:t>Cooking</a:t>
            </a:r>
          </a:p>
          <a:p>
            <a:r>
              <a:rPr lang="en-US" dirty="0" smtClean="0"/>
              <a:t>Vitamin D deficiency  </a:t>
            </a:r>
          </a:p>
          <a:p>
            <a:r>
              <a:rPr lang="en-US" dirty="0" smtClean="0"/>
              <a:t>Social Anxiety, Phobias</a:t>
            </a:r>
          </a:p>
          <a:p>
            <a:r>
              <a:rPr lang="en-US" dirty="0" smtClean="0"/>
              <a:t>Depression </a:t>
            </a:r>
            <a:r>
              <a:rPr lang="en-US" dirty="0" smtClean="0"/>
              <a:t>present</a:t>
            </a:r>
          </a:p>
          <a:p>
            <a:r>
              <a:rPr lang="en-US" dirty="0" smtClean="0"/>
              <a:t>Exercise</a:t>
            </a:r>
            <a:endParaRPr lang="en-US" dirty="0"/>
          </a:p>
        </p:txBody>
      </p:sp>
    </p:spTree>
    <p:extLst>
      <p:ext uri="{BB962C8B-B14F-4D97-AF65-F5344CB8AC3E}">
        <p14:creationId xmlns:p14="http://schemas.microsoft.com/office/powerpoint/2010/main" val="975777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Food Recall</a:t>
            </a:r>
            <a:endParaRPr lang="en-US" sz="4800" dirty="0"/>
          </a:p>
        </p:txBody>
      </p:sp>
      <p:sp>
        <p:nvSpPr>
          <p:cNvPr id="4" name="Text Placeholder 3"/>
          <p:cNvSpPr>
            <a:spLocks noGrp="1"/>
          </p:cNvSpPr>
          <p:nvPr>
            <p:ph type="body" sz="half" idx="2"/>
          </p:nvPr>
        </p:nvSpPr>
        <p:spPr/>
        <p:txBody>
          <a:bodyPr>
            <a:normAutofit/>
          </a:bodyPr>
          <a:lstStyle/>
          <a:p>
            <a:pPr marL="285750" indent="-285750">
              <a:buFont typeface="Arial" panose="020B0604020202020204" pitchFamily="34" charset="0"/>
              <a:buChar char="•"/>
            </a:pPr>
            <a:r>
              <a:rPr lang="en-US" sz="3600" dirty="0" smtClean="0"/>
              <a:t>Time or meal</a:t>
            </a:r>
          </a:p>
          <a:p>
            <a:pPr marL="285750" indent="-285750">
              <a:buFont typeface="Arial" panose="020B0604020202020204" pitchFamily="34" charset="0"/>
              <a:buChar char="•"/>
            </a:pPr>
            <a:r>
              <a:rPr lang="en-US" sz="3600" dirty="0" smtClean="0"/>
              <a:t>Food</a:t>
            </a:r>
          </a:p>
          <a:p>
            <a:pPr marL="285750" indent="-285750">
              <a:buFont typeface="Arial" panose="020B0604020202020204" pitchFamily="34" charset="0"/>
              <a:buChar char="•"/>
            </a:pPr>
            <a:r>
              <a:rPr lang="en-US" sz="3600" dirty="0" smtClean="0"/>
              <a:t>Quantity</a:t>
            </a:r>
          </a:p>
          <a:p>
            <a:pPr marL="285750" indent="-285750">
              <a:buFont typeface="Arial" panose="020B0604020202020204" pitchFamily="34" charset="0"/>
              <a:buChar char="•"/>
            </a:pPr>
            <a:r>
              <a:rPr lang="en-US" sz="3600" dirty="0" smtClean="0"/>
              <a:t>Method of prep</a:t>
            </a:r>
          </a:p>
          <a:p>
            <a:pPr marL="285750" indent="-285750">
              <a:buFont typeface="Arial" panose="020B0604020202020204" pitchFamily="34" charset="0"/>
              <a:buChar char="•"/>
            </a:pPr>
            <a:r>
              <a:rPr lang="en-US" sz="3600" dirty="0" smtClean="0"/>
              <a:t>Where consumed</a:t>
            </a:r>
            <a:endParaRPr lang="en-US" sz="3600" dirty="0"/>
          </a:p>
        </p:txBody>
      </p:sp>
      <p:pic>
        <p:nvPicPr>
          <p:cNvPr id="6" name="Picture 5"/>
          <p:cNvPicPr>
            <a:picLocks noChangeAspect="1"/>
          </p:cNvPicPr>
          <p:nvPr/>
        </p:nvPicPr>
        <p:blipFill>
          <a:blip r:embed="rId3"/>
          <a:stretch>
            <a:fillRect/>
          </a:stretch>
        </p:blipFill>
        <p:spPr>
          <a:xfrm>
            <a:off x="5506910" y="-57665"/>
            <a:ext cx="5297099" cy="6858000"/>
          </a:xfrm>
          <a:prstGeom prst="rect">
            <a:avLst/>
          </a:prstGeom>
        </p:spPr>
      </p:pic>
    </p:spTree>
    <p:extLst>
      <p:ext uri="{BB962C8B-B14F-4D97-AF65-F5344CB8AC3E}">
        <p14:creationId xmlns:p14="http://schemas.microsoft.com/office/powerpoint/2010/main" val="303643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&amp; Related Interventions </a:t>
            </a:r>
            <a:endParaRPr lang="en-US" dirty="0"/>
          </a:p>
        </p:txBody>
      </p:sp>
      <p:sp>
        <p:nvSpPr>
          <p:cNvPr id="3" name="Content Placeholder 2"/>
          <p:cNvSpPr>
            <a:spLocks noGrp="1"/>
          </p:cNvSpPr>
          <p:nvPr>
            <p:ph idx="1"/>
          </p:nvPr>
        </p:nvSpPr>
        <p:spPr>
          <a:xfrm>
            <a:off x="838200" y="1825624"/>
            <a:ext cx="3973286" cy="4676775"/>
          </a:xfrm>
        </p:spPr>
        <p:txBody>
          <a:bodyPr>
            <a:normAutofit fontScale="85000" lnSpcReduction="20000"/>
          </a:bodyPr>
          <a:lstStyle/>
          <a:p>
            <a:pPr marL="0" indent="0">
              <a:buNone/>
            </a:pPr>
            <a:r>
              <a:rPr lang="en-US" dirty="0" smtClean="0"/>
              <a:t>Goals:</a:t>
            </a:r>
          </a:p>
          <a:p>
            <a:r>
              <a:rPr lang="en-US" dirty="0" smtClean="0"/>
              <a:t>No skipped meals</a:t>
            </a:r>
          </a:p>
          <a:p>
            <a:r>
              <a:rPr lang="en-US" dirty="0" smtClean="0"/>
              <a:t>More brain foods</a:t>
            </a:r>
          </a:p>
          <a:p>
            <a:r>
              <a:rPr lang="en-US" dirty="0" smtClean="0"/>
              <a:t>Reduced sugar and processed foods</a:t>
            </a:r>
          </a:p>
          <a:p>
            <a:r>
              <a:rPr lang="en-US" dirty="0" smtClean="0"/>
              <a:t>Reduce/eliminate caffeine, alcohol</a:t>
            </a:r>
          </a:p>
          <a:p>
            <a:r>
              <a:rPr lang="en-US" dirty="0" smtClean="0"/>
              <a:t>Keep blood glucose normal</a:t>
            </a:r>
          </a:p>
          <a:p>
            <a:r>
              <a:rPr lang="en-US" dirty="0" smtClean="0"/>
              <a:t>Cook meals at </a:t>
            </a:r>
            <a:r>
              <a:rPr lang="en-US" dirty="0" smtClean="0"/>
              <a:t>home</a:t>
            </a:r>
          </a:p>
          <a:p>
            <a:r>
              <a:rPr lang="en-US" dirty="0" smtClean="0"/>
              <a:t>Exercise 1-2 days a week (30 minutes)</a:t>
            </a:r>
            <a:endParaRPr lang="en-US" dirty="0" smtClean="0"/>
          </a:p>
          <a:p>
            <a:endParaRPr lang="en-US" dirty="0" smtClean="0"/>
          </a:p>
          <a:p>
            <a:endParaRPr lang="en-US" dirty="0"/>
          </a:p>
        </p:txBody>
      </p:sp>
      <p:sp>
        <p:nvSpPr>
          <p:cNvPr id="4" name="Content Placeholder 2"/>
          <p:cNvSpPr txBox="1">
            <a:spLocks/>
          </p:cNvSpPr>
          <p:nvPr/>
        </p:nvSpPr>
        <p:spPr>
          <a:xfrm>
            <a:off x="6368143" y="1825625"/>
            <a:ext cx="397328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Interventions:</a:t>
            </a:r>
          </a:p>
          <a:p>
            <a:r>
              <a:rPr lang="en-US" dirty="0" smtClean="0"/>
              <a:t>Eat every 3-4 hours </a:t>
            </a:r>
          </a:p>
          <a:p>
            <a:r>
              <a:rPr lang="en-US" dirty="0" smtClean="0"/>
              <a:t>Goal setting </a:t>
            </a:r>
          </a:p>
          <a:p>
            <a:r>
              <a:rPr lang="en-US" dirty="0" smtClean="0"/>
              <a:t>Check and log blood sugar (if needed)</a:t>
            </a:r>
          </a:p>
          <a:p>
            <a:r>
              <a:rPr lang="en-US" dirty="0" smtClean="0"/>
              <a:t>On-line grocery shopping </a:t>
            </a:r>
            <a:endParaRPr lang="en-US" dirty="0" smtClean="0"/>
          </a:p>
          <a:p>
            <a:r>
              <a:rPr lang="en-US" dirty="0" smtClean="0"/>
              <a:t>Exercise log/app</a:t>
            </a:r>
            <a:endParaRPr lang="en-US" dirty="0"/>
          </a:p>
        </p:txBody>
      </p:sp>
    </p:spTree>
    <p:extLst>
      <p:ext uri="{BB962C8B-B14F-4D97-AF65-F5344CB8AC3E}">
        <p14:creationId xmlns:p14="http://schemas.microsoft.com/office/powerpoint/2010/main" val="273572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Nutrients</a:t>
            </a:r>
            <a:endParaRPr lang="en-US" dirty="0"/>
          </a:p>
        </p:txBody>
      </p:sp>
      <p:sp>
        <p:nvSpPr>
          <p:cNvPr id="3" name="Content Placeholder 2"/>
          <p:cNvSpPr>
            <a:spLocks noGrp="1"/>
          </p:cNvSpPr>
          <p:nvPr>
            <p:ph idx="1"/>
          </p:nvPr>
        </p:nvSpPr>
        <p:spPr>
          <a:xfrm>
            <a:off x="838200" y="1825624"/>
            <a:ext cx="10515600" cy="4686936"/>
          </a:xfrm>
        </p:spPr>
        <p:txBody>
          <a:bodyPr numCol="2">
            <a:normAutofit fontScale="92500" lnSpcReduction="10000"/>
          </a:bodyPr>
          <a:lstStyle/>
          <a:p>
            <a:r>
              <a:rPr lang="en-US" dirty="0" smtClean="0"/>
              <a:t>Magnesium:</a:t>
            </a:r>
          </a:p>
          <a:p>
            <a:pPr lvl="1"/>
            <a:r>
              <a:rPr lang="en-US" dirty="0" smtClean="0"/>
              <a:t>Whole </a:t>
            </a:r>
            <a:r>
              <a:rPr lang="en-US" dirty="0"/>
              <a:t>grains, </a:t>
            </a:r>
            <a:r>
              <a:rPr lang="en-US" dirty="0" smtClean="0"/>
              <a:t>oats </a:t>
            </a:r>
          </a:p>
          <a:p>
            <a:pPr lvl="1"/>
            <a:r>
              <a:rPr lang="en-US" dirty="0" smtClean="0"/>
              <a:t>Seeds</a:t>
            </a:r>
            <a:r>
              <a:rPr lang="en-US" dirty="0"/>
              <a:t>, nuts, </a:t>
            </a:r>
            <a:r>
              <a:rPr lang="en-US" dirty="0" smtClean="0"/>
              <a:t>peanuts </a:t>
            </a:r>
          </a:p>
          <a:p>
            <a:pPr lvl="1"/>
            <a:r>
              <a:rPr lang="en-US" dirty="0" smtClean="0"/>
              <a:t>Leafy greens </a:t>
            </a:r>
          </a:p>
          <a:p>
            <a:pPr lvl="1"/>
            <a:r>
              <a:rPr lang="en-US" dirty="0" smtClean="0"/>
              <a:t>Yogurt </a:t>
            </a:r>
          </a:p>
          <a:p>
            <a:pPr lvl="1"/>
            <a:r>
              <a:rPr lang="en-US" dirty="0" smtClean="0"/>
              <a:t>Dark </a:t>
            </a:r>
            <a:r>
              <a:rPr lang="en-US" dirty="0"/>
              <a:t>chocolate (&gt;70</a:t>
            </a:r>
            <a:r>
              <a:rPr lang="en-US" dirty="0" smtClean="0"/>
              <a:t>%)</a:t>
            </a:r>
          </a:p>
          <a:p>
            <a:r>
              <a:rPr lang="en-US" dirty="0"/>
              <a:t>Omega-3 </a:t>
            </a:r>
            <a:r>
              <a:rPr lang="en-US" dirty="0" smtClean="0"/>
              <a:t>(Supp. 1-3g/day)</a:t>
            </a:r>
            <a:endParaRPr lang="en-US" dirty="0"/>
          </a:p>
          <a:p>
            <a:pPr lvl="1"/>
            <a:r>
              <a:rPr lang="en-US" dirty="0" smtClean="0"/>
              <a:t>Salmon, tuna</a:t>
            </a:r>
          </a:p>
          <a:p>
            <a:pPr lvl="1"/>
            <a:r>
              <a:rPr lang="en-US" dirty="0" smtClean="0"/>
              <a:t>Grass-fed beef and dairy </a:t>
            </a:r>
          </a:p>
          <a:p>
            <a:pPr lvl="1"/>
            <a:r>
              <a:rPr lang="en-US" dirty="0" smtClean="0"/>
              <a:t>Flax and chia seeds</a:t>
            </a:r>
          </a:p>
          <a:p>
            <a:pPr lvl="1"/>
            <a:r>
              <a:rPr lang="en-US" dirty="0"/>
              <a:t>W</a:t>
            </a:r>
            <a:r>
              <a:rPr lang="en-US" dirty="0" smtClean="0"/>
              <a:t>alnuts</a:t>
            </a:r>
          </a:p>
          <a:p>
            <a:r>
              <a:rPr lang="en-US" dirty="0" smtClean="0"/>
              <a:t>Polyphenols (antioxidants) </a:t>
            </a:r>
          </a:p>
          <a:p>
            <a:pPr lvl="1"/>
            <a:r>
              <a:rPr lang="en-US" dirty="0" smtClean="0"/>
              <a:t>Berries, cherries</a:t>
            </a:r>
          </a:p>
          <a:p>
            <a:pPr lvl="1"/>
            <a:r>
              <a:rPr lang="en-US" dirty="0" smtClean="0"/>
              <a:t>Plums, apples</a:t>
            </a:r>
            <a:r>
              <a:rPr lang="en-US" dirty="0"/>
              <a:t>, </a:t>
            </a:r>
            <a:r>
              <a:rPr lang="en-US" dirty="0" smtClean="0"/>
              <a:t>pomegranates,</a:t>
            </a:r>
          </a:p>
          <a:p>
            <a:pPr lvl="1"/>
            <a:r>
              <a:rPr lang="en-US" dirty="0" smtClean="0"/>
              <a:t>Spinach</a:t>
            </a:r>
            <a:r>
              <a:rPr lang="en-US" dirty="0"/>
              <a:t>, </a:t>
            </a:r>
            <a:r>
              <a:rPr lang="en-US" dirty="0" smtClean="0"/>
              <a:t>broccoli</a:t>
            </a:r>
          </a:p>
          <a:p>
            <a:pPr lvl="1"/>
            <a:r>
              <a:rPr lang="en-US" dirty="0" smtClean="0"/>
              <a:t>Black beans</a:t>
            </a:r>
          </a:p>
          <a:p>
            <a:pPr lvl="1"/>
            <a:r>
              <a:rPr lang="en-US" dirty="0"/>
              <a:t>B</a:t>
            </a:r>
            <a:r>
              <a:rPr lang="en-US" dirty="0" smtClean="0"/>
              <a:t>lack olives </a:t>
            </a:r>
          </a:p>
          <a:p>
            <a:pPr lvl="1"/>
            <a:r>
              <a:rPr lang="en-US" dirty="0" smtClean="0"/>
              <a:t>Soy </a:t>
            </a:r>
            <a:r>
              <a:rPr lang="en-US" dirty="0"/>
              <a:t>milk, soy </a:t>
            </a:r>
            <a:r>
              <a:rPr lang="en-US" dirty="0" smtClean="0"/>
              <a:t>yogurt</a:t>
            </a:r>
          </a:p>
          <a:p>
            <a:pPr lvl="1"/>
            <a:r>
              <a:rPr lang="en-US" dirty="0" smtClean="0"/>
              <a:t>Turmeric</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8145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Nutrients (cont’d) </a:t>
            </a:r>
            <a:endParaRPr lang="en-US" dirty="0"/>
          </a:p>
        </p:txBody>
      </p:sp>
      <p:sp>
        <p:nvSpPr>
          <p:cNvPr id="3" name="Content Placeholder 2"/>
          <p:cNvSpPr>
            <a:spLocks noGrp="1"/>
          </p:cNvSpPr>
          <p:nvPr>
            <p:ph idx="1"/>
          </p:nvPr>
        </p:nvSpPr>
        <p:spPr/>
        <p:txBody>
          <a:bodyPr numCol="2">
            <a:normAutofit/>
          </a:bodyPr>
          <a:lstStyle/>
          <a:p>
            <a:r>
              <a:rPr lang="en-US" dirty="0"/>
              <a:t>Gamma-aminobutyric acid (GABA) </a:t>
            </a:r>
            <a:r>
              <a:rPr lang="en-US" dirty="0" smtClean="0"/>
              <a:t>neurotransmitter</a:t>
            </a:r>
          </a:p>
          <a:p>
            <a:pPr lvl="1"/>
            <a:r>
              <a:rPr lang="en-US" dirty="0" smtClean="0"/>
              <a:t>Yogurt </a:t>
            </a:r>
            <a:r>
              <a:rPr lang="en-US" dirty="0"/>
              <a:t>and fresh cheeses (parmesan, provolone, cheddar</a:t>
            </a:r>
            <a:r>
              <a:rPr lang="en-US" dirty="0" smtClean="0"/>
              <a:t>),</a:t>
            </a:r>
          </a:p>
          <a:p>
            <a:pPr lvl="1"/>
            <a:r>
              <a:rPr lang="en-US" dirty="0" smtClean="0"/>
              <a:t>Almonds</a:t>
            </a:r>
            <a:r>
              <a:rPr lang="en-US" dirty="0"/>
              <a:t>, </a:t>
            </a:r>
            <a:endParaRPr lang="en-US" dirty="0" smtClean="0"/>
          </a:p>
          <a:p>
            <a:pPr lvl="1"/>
            <a:r>
              <a:rPr lang="en-US" dirty="0" smtClean="0"/>
              <a:t>Bananas </a:t>
            </a:r>
            <a:r>
              <a:rPr lang="en-US" dirty="0"/>
              <a:t>and citrus, </a:t>
            </a:r>
            <a:endParaRPr lang="en-US" dirty="0" smtClean="0"/>
          </a:p>
          <a:p>
            <a:pPr lvl="1"/>
            <a:r>
              <a:rPr lang="en-US" dirty="0" smtClean="0"/>
              <a:t>Broccoli </a:t>
            </a:r>
            <a:r>
              <a:rPr lang="en-US" dirty="0"/>
              <a:t>and spinach, </a:t>
            </a:r>
            <a:endParaRPr lang="en-US" dirty="0" smtClean="0"/>
          </a:p>
          <a:p>
            <a:pPr lvl="1"/>
            <a:r>
              <a:rPr lang="en-US" dirty="0" smtClean="0"/>
              <a:t>Brown </a:t>
            </a:r>
            <a:r>
              <a:rPr lang="en-US" dirty="0"/>
              <a:t>rice, </a:t>
            </a:r>
            <a:r>
              <a:rPr lang="en-US" dirty="0" smtClean="0"/>
              <a:t>oatmeal</a:t>
            </a:r>
          </a:p>
          <a:p>
            <a:r>
              <a:rPr lang="en-US" dirty="0" smtClean="0"/>
              <a:t>Probiotics</a:t>
            </a:r>
          </a:p>
          <a:p>
            <a:pPr lvl="1"/>
            <a:r>
              <a:rPr lang="en-US" dirty="0" smtClean="0"/>
              <a:t>yogurt </a:t>
            </a:r>
          </a:p>
          <a:p>
            <a:pPr lvl="1"/>
            <a:r>
              <a:rPr lang="en-US" dirty="0" smtClean="0"/>
              <a:t>pickles, </a:t>
            </a:r>
          </a:p>
          <a:p>
            <a:pPr lvl="1"/>
            <a:r>
              <a:rPr lang="en-US" dirty="0" smtClean="0"/>
              <a:t>sauerkraut </a:t>
            </a:r>
          </a:p>
          <a:p>
            <a:pPr lvl="1"/>
            <a:r>
              <a:rPr lang="en-US" dirty="0" smtClean="0"/>
              <a:t>kefir</a:t>
            </a:r>
          </a:p>
          <a:p>
            <a:r>
              <a:rPr lang="en-US" dirty="0" smtClean="0"/>
              <a:t>Zinc – cashews, beef, eggs </a:t>
            </a:r>
          </a:p>
          <a:p>
            <a:r>
              <a:rPr lang="en-US" dirty="0" smtClean="0"/>
              <a:t>Vitamin D – cheese, eggs, milk, enriched cereals, mushrooms</a:t>
            </a:r>
          </a:p>
        </p:txBody>
      </p:sp>
    </p:spTree>
    <p:extLst>
      <p:ext uri="{BB962C8B-B14F-4D97-AF65-F5344CB8AC3E}">
        <p14:creationId xmlns:p14="http://schemas.microsoft.com/office/powerpoint/2010/main" val="1732809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Outcomes/ Success</a:t>
            </a:r>
            <a:endParaRPr lang="en-US" dirty="0"/>
          </a:p>
        </p:txBody>
      </p:sp>
      <p:sp>
        <p:nvSpPr>
          <p:cNvPr id="3" name="Content Placeholder 2"/>
          <p:cNvSpPr>
            <a:spLocks noGrp="1"/>
          </p:cNvSpPr>
          <p:nvPr>
            <p:ph idx="1"/>
          </p:nvPr>
        </p:nvSpPr>
        <p:spPr/>
        <p:txBody>
          <a:bodyPr/>
          <a:lstStyle/>
          <a:p>
            <a:r>
              <a:rPr lang="en-US" dirty="0" smtClean="0"/>
              <a:t>Food Journal:</a:t>
            </a:r>
          </a:p>
          <a:p>
            <a:pPr lvl="1"/>
            <a:r>
              <a:rPr lang="en-US" dirty="0" smtClean="0"/>
              <a:t>Eating 3-5 meals a day (include 1 brain food in each meal)</a:t>
            </a:r>
          </a:p>
          <a:p>
            <a:pPr lvl="1"/>
            <a:r>
              <a:rPr lang="en-US" dirty="0" smtClean="0"/>
              <a:t>Balance in diet</a:t>
            </a:r>
          </a:p>
          <a:p>
            <a:pPr lvl="1"/>
            <a:r>
              <a:rPr lang="en-US" dirty="0" smtClean="0"/>
              <a:t>Limit sugar and replacing simple carbs with whole grains</a:t>
            </a:r>
          </a:p>
          <a:p>
            <a:r>
              <a:rPr lang="en-US" dirty="0" smtClean="0"/>
              <a:t>Elimination of caffeine, alcohol</a:t>
            </a:r>
          </a:p>
          <a:p>
            <a:r>
              <a:rPr lang="en-US" dirty="0" smtClean="0"/>
              <a:t>Stabilized blood sugar</a:t>
            </a:r>
          </a:p>
          <a:p>
            <a:r>
              <a:rPr lang="en-US" dirty="0" smtClean="0"/>
              <a:t>Cook at least 1-2 meals at home a </a:t>
            </a:r>
            <a:r>
              <a:rPr lang="en-US" dirty="0" smtClean="0"/>
              <a:t>week</a:t>
            </a:r>
          </a:p>
          <a:p>
            <a:r>
              <a:rPr lang="en-US" dirty="0" smtClean="0"/>
              <a:t>Exercise 1-2 days per week for 30 minutes</a:t>
            </a:r>
            <a:endParaRPr lang="en-US" dirty="0"/>
          </a:p>
        </p:txBody>
      </p:sp>
    </p:spTree>
    <p:extLst>
      <p:ext uri="{BB962C8B-B14F-4D97-AF65-F5344CB8AC3E}">
        <p14:creationId xmlns:p14="http://schemas.microsoft.com/office/powerpoint/2010/main" val="2969189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803</Words>
  <Application>Microsoft Office PowerPoint</Application>
  <PresentationFormat>Widescreen</PresentationFormat>
  <Paragraphs>131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Treatment of Clients Experiencing Anxiety</vt:lpstr>
      <vt:lpstr>Role of Nutrition &amp; Lifestyle in Prevention/Management of Anxiety Symptoms</vt:lpstr>
      <vt:lpstr>Understanding Provider Role in Preventing and Treating Anxiety</vt:lpstr>
      <vt:lpstr>Considerations when Interacting with Clients</vt:lpstr>
      <vt:lpstr>Food Recall</vt:lpstr>
      <vt:lpstr>Goals &amp; Related Interventions </vt:lpstr>
      <vt:lpstr>Specific Nutrients</vt:lpstr>
      <vt:lpstr>Specific Nutrients (cont’d) </vt:lpstr>
      <vt:lpstr>Measuring Outcomes/ Success</vt:lpstr>
      <vt:lpstr>Communication from Counselors</vt:lpstr>
    </vt:vector>
  </TitlesOfParts>
  <Company>TAMU-CC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Nutrition Mgr</cp:lastModifiedBy>
  <cp:revision>39</cp:revision>
  <cp:lastPrinted>2018-02-09T18:01:55Z</cp:lastPrinted>
  <dcterms:created xsi:type="dcterms:W3CDTF">2016-03-14T21:18:27Z</dcterms:created>
  <dcterms:modified xsi:type="dcterms:W3CDTF">2018-02-09T18:06:39Z</dcterms:modified>
</cp:coreProperties>
</file>