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7" r:id="rId2"/>
    <p:sldId id="259" r:id="rId3"/>
    <p:sldId id="258" r:id="rId4"/>
    <p:sldId id="272" r:id="rId5"/>
    <p:sldId id="270" r:id="rId6"/>
    <p:sldId id="261" r:id="rId7"/>
    <p:sldId id="263"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54"/>
    <a:srgbClr val="005C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1" autoAdjust="0"/>
    <p:restoredTop sz="94660"/>
  </p:normalViewPr>
  <p:slideViewPr>
    <p:cSldViewPr snapToGrid="0">
      <p:cViewPr varScale="1">
        <p:scale>
          <a:sx n="78" d="100"/>
          <a:sy n="78" d="100"/>
        </p:scale>
        <p:origin x="120" y="750"/>
      </p:cViewPr>
      <p:guideLst/>
    </p:cSldViewPr>
  </p:slideViewPr>
  <p:notesTextViewPr>
    <p:cViewPr>
      <p:scale>
        <a:sx n="1" d="1"/>
        <a:sy n="1" d="1"/>
      </p:scale>
      <p:origin x="0" y="0"/>
    </p:cViewPr>
  </p:notesTextViewPr>
  <p:notesViewPr>
    <p:cSldViewPr snapToGrid="0">
      <p:cViewPr varScale="1">
        <p:scale>
          <a:sx n="60" d="100"/>
          <a:sy n="60" d="100"/>
        </p:scale>
        <p:origin x="2165"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36C095-9698-4584-9CDE-5D167B0C8E72}" type="datetimeFigureOut">
              <a:rPr lang="en-US" smtClean="0"/>
              <a:t>2/21/2018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88DE32-85AF-41FC-9A6A-1FA54AB7E006}" type="slidenum">
              <a:rPr lang="en-US" smtClean="0"/>
              <a:t>‹#›</a:t>
            </a:fld>
            <a:endParaRPr lang="en-US"/>
          </a:p>
        </p:txBody>
      </p:sp>
    </p:spTree>
    <p:extLst>
      <p:ext uri="{BB962C8B-B14F-4D97-AF65-F5344CB8AC3E}">
        <p14:creationId xmlns:p14="http://schemas.microsoft.com/office/powerpoint/2010/main" val="41634973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699247" y="1939948"/>
            <a:ext cx="10757647" cy="1136743"/>
          </a:xfrm>
        </p:spPr>
        <p:txBody>
          <a:bodyPr anchor="b"/>
          <a:lstStyle>
            <a:lvl1pPr algn="l">
              <a:defRPr sz="6000">
                <a:solidFill>
                  <a:srgbClr val="002B54"/>
                </a:solidFill>
                <a:latin typeface="+mn-lt"/>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699246" y="3107186"/>
            <a:ext cx="10757647" cy="926936"/>
          </a:xfrm>
        </p:spPr>
        <p:txBody>
          <a:bodyPr>
            <a:normAutofit/>
          </a:bodyPr>
          <a:lstStyle>
            <a:lvl1pPr marL="0" indent="0" algn="l">
              <a:buNone/>
              <a:defRPr sz="2800">
                <a:solidFill>
                  <a:srgbClr val="002B5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Presentation subtitle </a:t>
            </a:r>
            <a:endParaRPr lang="en-US" dirty="0"/>
          </a:p>
        </p:txBody>
      </p:sp>
      <p:sp>
        <p:nvSpPr>
          <p:cNvPr id="6" name="Slide Number Placeholder 5"/>
          <p:cNvSpPr>
            <a:spLocks noGrp="1"/>
          </p:cNvSpPr>
          <p:nvPr>
            <p:ph type="sldNum" sz="quarter" idx="12"/>
          </p:nvPr>
        </p:nvSpPr>
        <p:spPr>
          <a:xfrm>
            <a:off x="699246" y="6238015"/>
            <a:ext cx="2743200" cy="365125"/>
          </a:xfrm>
        </p:spPr>
        <p:txBody>
          <a:bodyPr/>
          <a:lstStyle>
            <a:lvl1pPr algn="l">
              <a:defRPr/>
            </a:lvl1pPr>
          </a:lstStyle>
          <a:p>
            <a:fld id="{4223F25B-0DC5-4A83-BA12-0C6597E7F919}" type="slidenum">
              <a:rPr lang="en-US" smtClean="0"/>
              <a:pPr/>
              <a:t>‹#›</a:t>
            </a:fld>
            <a:endParaRPr lang="en-US"/>
          </a:p>
        </p:txBody>
      </p:sp>
      <p:sp>
        <p:nvSpPr>
          <p:cNvPr id="15" name="Text Placeholder 14"/>
          <p:cNvSpPr>
            <a:spLocks noGrp="1"/>
          </p:cNvSpPr>
          <p:nvPr>
            <p:ph type="body" sz="quarter" idx="13" hasCustomPrompt="1"/>
          </p:nvPr>
        </p:nvSpPr>
        <p:spPr>
          <a:xfrm>
            <a:off x="698500" y="4153078"/>
            <a:ext cx="10758488" cy="451200"/>
          </a:xfrm>
        </p:spPr>
        <p:txBody>
          <a:bodyPr>
            <a:normAutofit/>
          </a:bodyPr>
          <a:lstStyle>
            <a:lvl1pPr marL="0" indent="0">
              <a:buNone/>
              <a:defRPr sz="2400" b="1" baseline="0">
                <a:solidFill>
                  <a:schemeClr val="tx1">
                    <a:lumMod val="75000"/>
                    <a:lumOff val="25000"/>
                  </a:schemeClr>
                </a:solidFill>
              </a:defRPr>
            </a:lvl1pPr>
          </a:lstStyle>
          <a:p>
            <a:pPr lvl="0"/>
            <a:r>
              <a:rPr lang="en-US" dirty="0" smtClean="0"/>
              <a:t>Date  •  Location</a:t>
            </a:r>
            <a:endParaRPr lang="en-US" dirty="0"/>
          </a:p>
        </p:txBody>
      </p:sp>
    </p:spTree>
    <p:extLst>
      <p:ext uri="{BB962C8B-B14F-4D97-AF65-F5344CB8AC3E}">
        <p14:creationId xmlns:p14="http://schemas.microsoft.com/office/powerpoint/2010/main" val="4752048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800" b="0">
                <a:solidFill>
                  <a:srgbClr val="005CB9"/>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solidFill>
                  <a:srgbClr val="002B54"/>
                </a:solidFill>
              </a:defRPr>
            </a:lvl1pPr>
            <a:lvl2pPr>
              <a:defRPr sz="2800">
                <a:solidFill>
                  <a:srgbClr val="002B54"/>
                </a:solidFill>
              </a:defRPr>
            </a:lvl2pPr>
            <a:lvl3pPr>
              <a:defRPr sz="2400">
                <a:solidFill>
                  <a:srgbClr val="002B54"/>
                </a:solidFill>
              </a:defRPr>
            </a:lvl3pPr>
            <a:lvl4pPr>
              <a:defRPr sz="2000">
                <a:solidFill>
                  <a:srgbClr val="002B54"/>
                </a:solidFill>
              </a:defRPr>
            </a:lvl4pPr>
            <a:lvl5pPr>
              <a:defRPr sz="2000">
                <a:solidFill>
                  <a:srgbClr val="002B5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38200" y="6290384"/>
            <a:ext cx="274320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633409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800">
                <a:solidFill>
                  <a:srgbClr val="005CB9"/>
                </a:solidFill>
                <a:latin typeface="+mn-lt"/>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a:xfrm>
            <a:off x="838200" y="6259529"/>
            <a:ext cx="274320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32826540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solidFill>
                  <a:srgbClr val="005CB9"/>
                </a:solidFill>
                <a:latin typeface="+mn-lt"/>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02B54"/>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7" name="Slide Number Placeholder 6"/>
          <p:cNvSpPr>
            <a:spLocks noGrp="1"/>
          </p:cNvSpPr>
          <p:nvPr>
            <p:ph type="sldNum" sz="quarter" idx="12"/>
          </p:nvPr>
        </p:nvSpPr>
        <p:spPr>
          <a:xfrm>
            <a:off x="828342" y="6238014"/>
            <a:ext cx="188707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4110947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8200" y="631190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2096839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7" r:id="rId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800" kern="1200">
          <a:solidFill>
            <a:srgbClr val="005CB9"/>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02B5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02B5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2B5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8342" y="1939948"/>
            <a:ext cx="11702143" cy="1136743"/>
          </a:xfrm>
        </p:spPr>
        <p:txBody>
          <a:bodyPr>
            <a:normAutofit/>
          </a:bodyPr>
          <a:lstStyle/>
          <a:p>
            <a:r>
              <a:rPr lang="en-US" sz="4800" b="1" dirty="0" smtClean="0"/>
              <a:t>Treatment of Clients Experiencing Anxiety</a:t>
            </a:r>
            <a:endParaRPr lang="en-US" sz="4800" b="1" dirty="0"/>
          </a:p>
        </p:txBody>
      </p:sp>
      <p:sp>
        <p:nvSpPr>
          <p:cNvPr id="3" name="Subtitle 2"/>
          <p:cNvSpPr>
            <a:spLocks noGrp="1"/>
          </p:cNvSpPr>
          <p:nvPr>
            <p:ph type="subTitle" idx="1"/>
          </p:nvPr>
        </p:nvSpPr>
        <p:spPr/>
        <p:txBody>
          <a:bodyPr/>
          <a:lstStyle/>
          <a:p>
            <a:r>
              <a:rPr lang="en-US" b="1" i="1" dirty="0" smtClean="0"/>
              <a:t>A Collaborative Approach to Care</a:t>
            </a:r>
            <a:endParaRPr lang="en-US" b="1" i="1" dirty="0"/>
          </a:p>
        </p:txBody>
      </p:sp>
      <p:sp>
        <p:nvSpPr>
          <p:cNvPr id="4" name="Text Placeholder 3"/>
          <p:cNvSpPr>
            <a:spLocks noGrp="1"/>
          </p:cNvSpPr>
          <p:nvPr>
            <p:ph type="body" sz="quarter" idx="13"/>
          </p:nvPr>
        </p:nvSpPr>
        <p:spPr/>
        <p:txBody>
          <a:bodyPr/>
          <a:lstStyle/>
          <a:p>
            <a:r>
              <a:rPr lang="en-US" dirty="0" smtClean="0"/>
              <a:t>February 24, 2018 * Tex-CHIP Training Series</a:t>
            </a:r>
            <a:endParaRPr lang="en-US" dirty="0"/>
          </a:p>
        </p:txBody>
      </p:sp>
    </p:spTree>
    <p:extLst>
      <p:ext uri="{BB962C8B-B14F-4D97-AF65-F5344CB8AC3E}">
        <p14:creationId xmlns:p14="http://schemas.microsoft.com/office/powerpoint/2010/main" val="2795213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9247" y="2649397"/>
            <a:ext cx="10757647" cy="1136743"/>
          </a:xfrm>
        </p:spPr>
        <p:txBody>
          <a:bodyPr>
            <a:normAutofit fontScale="90000"/>
          </a:bodyPr>
          <a:lstStyle/>
          <a:p>
            <a:r>
              <a:rPr lang="en-US" dirty="0" smtClean="0"/>
              <a:t>Psychological Assessment of Anxiety Symptoms</a:t>
            </a:r>
            <a:endParaRPr lang="en-US" dirty="0"/>
          </a:p>
        </p:txBody>
      </p:sp>
    </p:spTree>
    <p:extLst>
      <p:ext uri="{BB962C8B-B14F-4D97-AF65-F5344CB8AC3E}">
        <p14:creationId xmlns:p14="http://schemas.microsoft.com/office/powerpoint/2010/main" val="2832472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Provider Role in Treating Anxiety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Within a multi-disciplinary team approach,  a thorough and comprehensive assessment is an essential initial step in first making a differential diagnosis and then establishing a primary diagnosis which then informs treatment planning.</a:t>
            </a:r>
          </a:p>
          <a:p>
            <a:r>
              <a:rPr lang="en-US" dirty="0" smtClean="0"/>
              <a:t>Conduct clinical interview and/or review clinical interview information.</a:t>
            </a:r>
          </a:p>
          <a:p>
            <a:r>
              <a:rPr lang="en-US" dirty="0" smtClean="0"/>
              <a:t>Administer/score/interpret assessment instruments.   </a:t>
            </a:r>
          </a:p>
          <a:p>
            <a:r>
              <a:rPr lang="en-US" dirty="0" smtClean="0"/>
              <a:t>Share assessment results and diagnostic impressions with treatment team.   </a:t>
            </a:r>
          </a:p>
          <a:p>
            <a:r>
              <a:rPr lang="en-US" dirty="0" smtClean="0"/>
              <a:t>Discussion of additional info needed to inform diagnosis and treatment plan (e.g., medical exam, lab work, medication evaluation).   </a:t>
            </a:r>
          </a:p>
          <a:p>
            <a:r>
              <a:rPr lang="en-US" dirty="0"/>
              <a:t>Summarize assessment results and communicate results to client.   </a:t>
            </a:r>
          </a:p>
          <a:p>
            <a:r>
              <a:rPr lang="en-US" dirty="0" smtClean="0"/>
              <a:t>Educate client about their anxiety diagnosis in a non-stigmatizing way  </a:t>
            </a:r>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3114444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Provider Role in Treating Anxiety</a:t>
            </a:r>
          </a:p>
        </p:txBody>
      </p:sp>
      <p:sp>
        <p:nvSpPr>
          <p:cNvPr id="3" name="Content Placeholder 2"/>
          <p:cNvSpPr>
            <a:spLocks noGrp="1"/>
          </p:cNvSpPr>
          <p:nvPr>
            <p:ph idx="1"/>
          </p:nvPr>
        </p:nvSpPr>
        <p:spPr/>
        <p:txBody>
          <a:bodyPr/>
          <a:lstStyle/>
          <a:p>
            <a:r>
              <a:rPr lang="en-US" dirty="0" smtClean="0"/>
              <a:t>Informal versus Formal Assessment.   Clinical interview and brief assessment versus more comprehensive formal assessment (e.g., psychological battery).   May depend on protocols and resources available at a given site.    </a:t>
            </a:r>
          </a:p>
          <a:p>
            <a:r>
              <a:rPr lang="en-US" dirty="0" smtClean="0"/>
              <a:t>Many brief symptom checklists only screen for generalized anxiety disorder and panic symptoms not social anxiety, PTSD, </a:t>
            </a:r>
            <a:r>
              <a:rPr lang="en-US" dirty="0" smtClean="0"/>
              <a:t>phobias, </a:t>
            </a:r>
            <a:r>
              <a:rPr lang="en-US" dirty="0" smtClean="0"/>
              <a:t>or OCD.   </a:t>
            </a:r>
          </a:p>
          <a:p>
            <a:endParaRPr lang="en-US" dirty="0" smtClean="0"/>
          </a:p>
          <a:p>
            <a:endParaRPr lang="en-US" dirty="0" smtClean="0"/>
          </a:p>
          <a:p>
            <a:endParaRPr lang="en-US" dirty="0"/>
          </a:p>
        </p:txBody>
      </p:sp>
    </p:spTree>
    <p:extLst>
      <p:ext uri="{BB962C8B-B14F-4D97-AF65-F5344CB8AC3E}">
        <p14:creationId xmlns:p14="http://schemas.microsoft.com/office/powerpoint/2010/main" val="3297752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Considerations when Interacting with Clients</a:t>
            </a:r>
            <a:endParaRPr lang="en-US" dirty="0"/>
          </a:p>
        </p:txBody>
      </p:sp>
      <p:sp>
        <p:nvSpPr>
          <p:cNvPr id="3" name="Content Placeholder 2"/>
          <p:cNvSpPr>
            <a:spLocks noGrp="1"/>
          </p:cNvSpPr>
          <p:nvPr>
            <p:ph idx="1"/>
          </p:nvPr>
        </p:nvSpPr>
        <p:spPr>
          <a:xfrm>
            <a:off x="838200" y="1507524"/>
            <a:ext cx="10515600" cy="4954235"/>
          </a:xfrm>
        </p:spPr>
        <p:txBody>
          <a:bodyPr>
            <a:normAutofit fontScale="85000" lnSpcReduction="10000"/>
          </a:bodyPr>
          <a:lstStyle/>
          <a:p>
            <a:r>
              <a:rPr lang="en-US" dirty="0" smtClean="0"/>
              <a:t>Understand that clients have their own interpretation of their anxiety symptoms and reactions to these symptoms (e.g., fear, shame, confusion, resignation, overwhelmed, hopeless).</a:t>
            </a:r>
          </a:p>
          <a:p>
            <a:r>
              <a:rPr lang="en-US" dirty="0" smtClean="0"/>
              <a:t>Importance of communicating empathy for their struggle,  emphasizing strengths, and challenging stigma related to mental health issues.   </a:t>
            </a:r>
          </a:p>
          <a:p>
            <a:r>
              <a:rPr lang="en-US" dirty="0" smtClean="0"/>
              <a:t>There is often comorbidity </a:t>
            </a:r>
            <a:r>
              <a:rPr lang="en-US" dirty="0" smtClean="0"/>
              <a:t>of anxiety with </a:t>
            </a:r>
            <a:r>
              <a:rPr lang="en-US" dirty="0"/>
              <a:t>other </a:t>
            </a:r>
            <a:r>
              <a:rPr lang="en-US" dirty="0" smtClean="0"/>
              <a:t>diagnoses. </a:t>
            </a:r>
          </a:p>
          <a:p>
            <a:r>
              <a:rPr lang="en-US" dirty="0" smtClean="0"/>
              <a:t>Often anxious individuals are highly motivated to feel better and want to understand their symptoms. </a:t>
            </a:r>
          </a:p>
          <a:p>
            <a:r>
              <a:rPr lang="en-US" dirty="0" smtClean="0"/>
              <a:t>Some clients with anxiety may have a history of “self-medicating”  with </a:t>
            </a:r>
            <a:r>
              <a:rPr lang="en-US" dirty="0"/>
              <a:t>alcohol or other </a:t>
            </a:r>
            <a:r>
              <a:rPr lang="en-US" dirty="0" smtClean="0"/>
              <a:t>drugs or </a:t>
            </a:r>
            <a:r>
              <a:rPr lang="en-US" dirty="0" smtClean="0"/>
              <a:t>food. </a:t>
            </a:r>
          </a:p>
          <a:p>
            <a:r>
              <a:rPr lang="en-US" dirty="0" smtClean="0"/>
              <a:t>Avoidance is a common coping mechanism</a:t>
            </a:r>
            <a:r>
              <a:rPr lang="en-US" dirty="0" smtClean="0"/>
              <a:t>   </a:t>
            </a:r>
            <a:endParaRPr lang="en-US" dirty="0" smtClean="0"/>
          </a:p>
          <a:p>
            <a:pPr marL="0" indent="0">
              <a:buNone/>
            </a:pPr>
            <a:r>
              <a:rPr lang="en-US" dirty="0" smtClean="0"/>
              <a:t>   </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975777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6983"/>
          </a:xfrm>
        </p:spPr>
        <p:txBody>
          <a:bodyPr>
            <a:normAutofit fontScale="90000"/>
          </a:bodyPr>
          <a:lstStyle/>
          <a:p>
            <a:r>
              <a:rPr lang="en-US" dirty="0" smtClean="0"/>
              <a:t>Goals &amp; Related Interventions </a:t>
            </a:r>
            <a:endParaRPr lang="en-US" dirty="0"/>
          </a:p>
        </p:txBody>
      </p:sp>
      <p:sp>
        <p:nvSpPr>
          <p:cNvPr id="3" name="Content Placeholder 2"/>
          <p:cNvSpPr>
            <a:spLocks noGrp="1"/>
          </p:cNvSpPr>
          <p:nvPr>
            <p:ph idx="1"/>
          </p:nvPr>
        </p:nvSpPr>
        <p:spPr>
          <a:xfrm>
            <a:off x="333633" y="1112108"/>
            <a:ext cx="5894172" cy="5968313"/>
          </a:xfrm>
        </p:spPr>
        <p:txBody>
          <a:bodyPr>
            <a:normAutofit/>
          </a:bodyPr>
          <a:lstStyle/>
          <a:p>
            <a:r>
              <a:rPr lang="en-US" dirty="0" smtClean="0"/>
              <a:t>Goals:</a:t>
            </a:r>
          </a:p>
          <a:p>
            <a:r>
              <a:rPr lang="en-US" dirty="0" smtClean="0"/>
              <a:t>Gather information about client’s concerns, psychiatric history,  history of current symptoms, social history, cultural variables, developmental factors, functioning,  &amp; reason for seeking treatment</a:t>
            </a:r>
          </a:p>
          <a:p>
            <a:r>
              <a:rPr lang="en-US" dirty="0" smtClean="0"/>
              <a:t>Rule out malingering, substance </a:t>
            </a:r>
            <a:r>
              <a:rPr lang="en-US" dirty="0" smtClean="0"/>
              <a:t>abuse, </a:t>
            </a:r>
            <a:r>
              <a:rPr lang="en-US" dirty="0" smtClean="0"/>
              <a:t>and disorder due to general medical condition</a:t>
            </a:r>
          </a:p>
          <a:p>
            <a:r>
              <a:rPr lang="en-US" dirty="0" smtClean="0"/>
              <a:t>Assign diagnosis</a:t>
            </a:r>
          </a:p>
          <a:p>
            <a:endParaRPr lang="en-US" dirty="0" smtClean="0"/>
          </a:p>
        </p:txBody>
      </p:sp>
      <p:sp>
        <p:nvSpPr>
          <p:cNvPr id="4" name="Content Placeholder 2"/>
          <p:cNvSpPr txBox="1">
            <a:spLocks/>
          </p:cNvSpPr>
          <p:nvPr/>
        </p:nvSpPr>
        <p:spPr>
          <a:xfrm>
            <a:off x="6368142" y="1112108"/>
            <a:ext cx="5296635" cy="58571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02B5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02B5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2B5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Interventions:</a:t>
            </a:r>
          </a:p>
          <a:p>
            <a:r>
              <a:rPr lang="en-US" dirty="0" smtClean="0"/>
              <a:t>Clinical interview</a:t>
            </a:r>
          </a:p>
          <a:p>
            <a:r>
              <a:rPr lang="en-US" dirty="0" smtClean="0"/>
              <a:t>Consultation with treatment team</a:t>
            </a:r>
          </a:p>
          <a:p>
            <a:r>
              <a:rPr lang="en-US" dirty="0" smtClean="0"/>
              <a:t>Administration </a:t>
            </a:r>
            <a:r>
              <a:rPr lang="en-US" dirty="0"/>
              <a:t>of </a:t>
            </a:r>
            <a:r>
              <a:rPr lang="en-US" dirty="0" smtClean="0"/>
              <a:t>assessment tool(s)</a:t>
            </a:r>
          </a:p>
          <a:p>
            <a:r>
              <a:rPr lang="en-US" dirty="0" smtClean="0"/>
              <a:t>Written summary of assessment results</a:t>
            </a:r>
          </a:p>
          <a:p>
            <a:r>
              <a:rPr lang="en-US" dirty="0" smtClean="0"/>
              <a:t>Review of assessment results with client</a:t>
            </a:r>
            <a:endParaRPr lang="en-US" dirty="0"/>
          </a:p>
          <a:p>
            <a:endParaRPr lang="en-US" dirty="0"/>
          </a:p>
        </p:txBody>
      </p:sp>
    </p:spTree>
    <p:extLst>
      <p:ext uri="{BB962C8B-B14F-4D97-AF65-F5344CB8AC3E}">
        <p14:creationId xmlns:p14="http://schemas.microsoft.com/office/powerpoint/2010/main" val="2735723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Outcomes/ Success</a:t>
            </a:r>
            <a:endParaRPr lang="en-US" dirty="0"/>
          </a:p>
        </p:txBody>
      </p:sp>
      <p:sp>
        <p:nvSpPr>
          <p:cNvPr id="3" name="Content Placeholder 2"/>
          <p:cNvSpPr>
            <a:spLocks noGrp="1"/>
          </p:cNvSpPr>
          <p:nvPr>
            <p:ph idx="1"/>
          </p:nvPr>
        </p:nvSpPr>
        <p:spPr>
          <a:xfrm>
            <a:off x="838200" y="1825624"/>
            <a:ext cx="10515600" cy="5168299"/>
          </a:xfrm>
        </p:spPr>
        <p:txBody>
          <a:bodyPr>
            <a:normAutofit fontScale="92500" lnSpcReduction="20000"/>
          </a:bodyPr>
          <a:lstStyle/>
          <a:p>
            <a:r>
              <a:rPr lang="en-US" dirty="0" smtClean="0"/>
              <a:t>Administering assessment tool at regular intervals or every session to track reduction in symptoms</a:t>
            </a:r>
          </a:p>
          <a:p>
            <a:r>
              <a:rPr lang="en-US" dirty="0"/>
              <a:t>Pay attention to client’s subjective description of how they are feeling and functioning</a:t>
            </a:r>
          </a:p>
          <a:p>
            <a:r>
              <a:rPr lang="en-US" dirty="0" smtClean="0"/>
              <a:t>Goal is for client to learn to effectively manage anxiety symptoms which typically results in a reduction in the severity and frequency of symptoms.   Important that client understands that treatment won’t eliminate anxiety completely.   </a:t>
            </a:r>
          </a:p>
          <a:p>
            <a:r>
              <a:rPr lang="en-US" dirty="0" smtClean="0"/>
              <a:t>If symptoms aren’t getting better, discuss with treatment team.  Does treatment plan need to be modified?   Consider other contributing factors (e.g., environmental factors, personality disorder, health issues, medication).  May need to do additional assessment.   </a:t>
            </a:r>
          </a:p>
          <a:p>
            <a:pPr marL="0" indent="0">
              <a:buNone/>
            </a:pPr>
            <a:endParaRPr lang="en-US" dirty="0"/>
          </a:p>
        </p:txBody>
      </p:sp>
    </p:spTree>
    <p:extLst>
      <p:ext uri="{BB962C8B-B14F-4D97-AF65-F5344CB8AC3E}">
        <p14:creationId xmlns:p14="http://schemas.microsoft.com/office/powerpoint/2010/main" val="2969189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Communication from Counselors</a:t>
            </a:r>
            <a:endParaRPr lang="en-US" dirty="0"/>
          </a:p>
        </p:txBody>
      </p:sp>
      <p:sp>
        <p:nvSpPr>
          <p:cNvPr id="3" name="Content Placeholder 2"/>
          <p:cNvSpPr>
            <a:spLocks noGrp="1"/>
          </p:cNvSpPr>
          <p:nvPr>
            <p:ph idx="1"/>
          </p:nvPr>
        </p:nvSpPr>
        <p:spPr>
          <a:xfrm>
            <a:off x="838200" y="1825625"/>
            <a:ext cx="10515600" cy="4748170"/>
          </a:xfrm>
        </p:spPr>
        <p:txBody>
          <a:bodyPr/>
          <a:lstStyle/>
          <a:p>
            <a:r>
              <a:rPr lang="en-US" dirty="0" smtClean="0"/>
              <a:t>Assessment and monitoring treatment response is an on-going process and each member of the treatment team contributes relevant information.</a:t>
            </a:r>
          </a:p>
          <a:p>
            <a:r>
              <a:rPr lang="en-US" dirty="0" smtClean="0"/>
              <a:t>Depending on the setting, counselors and/or case managers will likely have the most contact with clients and may observe or identify  factors which are important to consider in assigning and/or revising a diagnosis and making modifications to the treatment plan. </a:t>
            </a: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2862791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1507</TotalTime>
  <Words>553</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Treatment of Clients Experiencing Anxiety</vt:lpstr>
      <vt:lpstr>Psychological Assessment of Anxiety Symptoms</vt:lpstr>
      <vt:lpstr>Understanding Provider Role in Treating Anxiety</vt:lpstr>
      <vt:lpstr>Understanding Provider Role in Treating Anxiety</vt:lpstr>
      <vt:lpstr>Considerations when Interacting with Clients</vt:lpstr>
      <vt:lpstr>Goals &amp; Related Interventions </vt:lpstr>
      <vt:lpstr>Measuring Outcomes/ Success</vt:lpstr>
      <vt:lpstr>Communication from Counselors</vt:lpstr>
    </vt:vector>
  </TitlesOfParts>
  <Company>TAMU-CC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Mejia, Alissa</dc:creator>
  <cp:lastModifiedBy>Sharpe, Theresa</cp:lastModifiedBy>
  <cp:revision>44</cp:revision>
  <dcterms:created xsi:type="dcterms:W3CDTF">2016-03-14T21:18:27Z</dcterms:created>
  <dcterms:modified xsi:type="dcterms:W3CDTF">2018-02-22T00:42:25Z</dcterms:modified>
</cp:coreProperties>
</file>