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7" r:id="rId2"/>
    <p:sldId id="259" r:id="rId3"/>
    <p:sldId id="258" r:id="rId4"/>
    <p:sldId id="270" r:id="rId5"/>
    <p:sldId id="272" r:id="rId6"/>
    <p:sldId id="263" r:id="rId7"/>
    <p:sldId id="271"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54"/>
    <a:srgbClr val="005C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1" autoAdjust="0"/>
    <p:restoredTop sz="94660"/>
  </p:normalViewPr>
  <p:slideViewPr>
    <p:cSldViewPr snapToGrid="0">
      <p:cViewPr varScale="1">
        <p:scale>
          <a:sx n="90" d="100"/>
          <a:sy n="90" d="100"/>
        </p:scale>
        <p:origin x="432" y="90"/>
      </p:cViewPr>
      <p:guideLst/>
    </p:cSldViewPr>
  </p:slideViewPr>
  <p:notesTextViewPr>
    <p:cViewPr>
      <p:scale>
        <a:sx n="1" d="1"/>
        <a:sy n="1" d="1"/>
      </p:scale>
      <p:origin x="0" y="0"/>
    </p:cViewPr>
  </p:notesTextViewPr>
  <p:notesViewPr>
    <p:cSldViewPr snapToGrid="0">
      <p:cViewPr varScale="1">
        <p:scale>
          <a:sx n="60" d="100"/>
          <a:sy n="60" d="100"/>
        </p:scale>
        <p:origin x="2165" y="3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736C095-9698-4584-9CDE-5D167B0C8E72}" type="datetimeFigureOut">
              <a:rPr lang="en-US" smtClean="0"/>
              <a:t>4/30/2018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188DE32-85AF-41FC-9A6A-1FA54AB7E006}" type="slidenum">
              <a:rPr lang="en-US" smtClean="0"/>
              <a:t>‹#›</a:t>
            </a:fld>
            <a:endParaRPr lang="en-US"/>
          </a:p>
        </p:txBody>
      </p:sp>
    </p:spTree>
    <p:extLst>
      <p:ext uri="{BB962C8B-B14F-4D97-AF65-F5344CB8AC3E}">
        <p14:creationId xmlns:p14="http://schemas.microsoft.com/office/powerpoint/2010/main" val="41634973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699247" y="1939948"/>
            <a:ext cx="10757647" cy="1136743"/>
          </a:xfrm>
        </p:spPr>
        <p:txBody>
          <a:bodyPr anchor="b"/>
          <a:lstStyle>
            <a:lvl1pPr algn="l">
              <a:defRPr sz="6000">
                <a:solidFill>
                  <a:srgbClr val="002B54"/>
                </a:solidFill>
                <a:latin typeface="+mn-lt"/>
              </a:defRPr>
            </a:lvl1pPr>
          </a:lstStyle>
          <a:p>
            <a:r>
              <a:rPr lang="en-US" dirty="0"/>
              <a:t>Presentation title</a:t>
            </a:r>
          </a:p>
        </p:txBody>
      </p:sp>
      <p:sp>
        <p:nvSpPr>
          <p:cNvPr id="3" name="Subtitle 2"/>
          <p:cNvSpPr>
            <a:spLocks noGrp="1"/>
          </p:cNvSpPr>
          <p:nvPr>
            <p:ph type="subTitle" idx="1" hasCustomPrompt="1"/>
          </p:nvPr>
        </p:nvSpPr>
        <p:spPr>
          <a:xfrm>
            <a:off x="699246" y="3107186"/>
            <a:ext cx="10757647" cy="926936"/>
          </a:xfrm>
        </p:spPr>
        <p:txBody>
          <a:bodyPr>
            <a:normAutofit/>
          </a:bodyPr>
          <a:lstStyle>
            <a:lvl1pPr marL="0" indent="0" algn="l">
              <a:buNone/>
              <a:defRPr sz="2800">
                <a:solidFill>
                  <a:srgbClr val="002B54"/>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 </a:t>
            </a:r>
          </a:p>
        </p:txBody>
      </p:sp>
      <p:sp>
        <p:nvSpPr>
          <p:cNvPr id="6" name="Slide Number Placeholder 5"/>
          <p:cNvSpPr>
            <a:spLocks noGrp="1"/>
          </p:cNvSpPr>
          <p:nvPr>
            <p:ph type="sldNum" sz="quarter" idx="12"/>
          </p:nvPr>
        </p:nvSpPr>
        <p:spPr>
          <a:xfrm>
            <a:off x="699246" y="6238015"/>
            <a:ext cx="2743200" cy="365125"/>
          </a:xfrm>
        </p:spPr>
        <p:txBody>
          <a:bodyPr/>
          <a:lstStyle>
            <a:lvl1pPr algn="l">
              <a:defRPr/>
            </a:lvl1pPr>
          </a:lstStyle>
          <a:p>
            <a:fld id="{4223F25B-0DC5-4A83-BA12-0C6597E7F919}" type="slidenum">
              <a:rPr lang="en-US" smtClean="0"/>
              <a:pPr/>
              <a:t>‹#›</a:t>
            </a:fld>
            <a:endParaRPr lang="en-US"/>
          </a:p>
        </p:txBody>
      </p:sp>
      <p:sp>
        <p:nvSpPr>
          <p:cNvPr id="15" name="Text Placeholder 14"/>
          <p:cNvSpPr>
            <a:spLocks noGrp="1"/>
          </p:cNvSpPr>
          <p:nvPr>
            <p:ph type="body" sz="quarter" idx="13" hasCustomPrompt="1"/>
          </p:nvPr>
        </p:nvSpPr>
        <p:spPr>
          <a:xfrm>
            <a:off x="698500" y="4153078"/>
            <a:ext cx="10758488" cy="451200"/>
          </a:xfrm>
        </p:spPr>
        <p:txBody>
          <a:bodyPr>
            <a:normAutofit/>
          </a:bodyPr>
          <a:lstStyle>
            <a:lvl1pPr marL="0" indent="0">
              <a:buNone/>
              <a:defRPr sz="2400" b="1" baseline="0">
                <a:solidFill>
                  <a:schemeClr val="tx1">
                    <a:lumMod val="75000"/>
                    <a:lumOff val="25000"/>
                  </a:schemeClr>
                </a:solidFill>
              </a:defRPr>
            </a:lvl1pPr>
          </a:lstStyle>
          <a:p>
            <a:pPr lvl="0"/>
            <a:r>
              <a:rPr lang="en-US" dirty="0"/>
              <a:t>Date  •  Location</a:t>
            </a:r>
          </a:p>
        </p:txBody>
      </p:sp>
    </p:spTree>
    <p:extLst>
      <p:ext uri="{BB962C8B-B14F-4D97-AF65-F5344CB8AC3E}">
        <p14:creationId xmlns:p14="http://schemas.microsoft.com/office/powerpoint/2010/main" val="475204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800" b="0">
                <a:solidFill>
                  <a:srgbClr val="005CB9"/>
                </a:solidFill>
                <a:latin typeface="+mn-lt"/>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3200">
                <a:solidFill>
                  <a:srgbClr val="002B54"/>
                </a:solidFill>
              </a:defRPr>
            </a:lvl1pPr>
            <a:lvl2pPr>
              <a:defRPr sz="2800">
                <a:solidFill>
                  <a:srgbClr val="002B54"/>
                </a:solidFill>
              </a:defRPr>
            </a:lvl2pPr>
            <a:lvl3pPr>
              <a:defRPr sz="2400">
                <a:solidFill>
                  <a:srgbClr val="002B54"/>
                </a:solidFill>
              </a:defRPr>
            </a:lvl3pPr>
            <a:lvl4pPr>
              <a:defRPr sz="2000">
                <a:solidFill>
                  <a:srgbClr val="002B54"/>
                </a:solidFill>
              </a:defRPr>
            </a:lvl4pPr>
            <a:lvl5pPr>
              <a:defRPr sz="2000">
                <a:solidFill>
                  <a:srgbClr val="002B54"/>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838200" y="6290384"/>
            <a:ext cx="274320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633409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normAutofit/>
          </a:bodyPr>
          <a:lstStyle>
            <a:lvl1pPr>
              <a:defRPr sz="4800">
                <a:solidFill>
                  <a:srgbClr val="005CB9"/>
                </a:solidFill>
                <a:latin typeface="+mn-lt"/>
              </a:defRPr>
            </a:lvl1pPr>
          </a:lstStyle>
          <a:p>
            <a:r>
              <a:rPr lang="en-US" dirty="0"/>
              <a:t>Click to edit Master title style</a:t>
            </a:r>
          </a:p>
        </p:txBody>
      </p:sp>
      <p:sp>
        <p:nvSpPr>
          <p:cNvPr id="5" name="Slide Number Placeholder 4"/>
          <p:cNvSpPr>
            <a:spLocks noGrp="1"/>
          </p:cNvSpPr>
          <p:nvPr>
            <p:ph type="sldNum" sz="quarter" idx="12"/>
          </p:nvPr>
        </p:nvSpPr>
        <p:spPr>
          <a:xfrm>
            <a:off x="838200" y="6259529"/>
            <a:ext cx="274320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328265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solidFill>
                  <a:srgbClr val="005CB9"/>
                </a:solidFill>
                <a:latin typeface="+mn-lt"/>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002B54"/>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p:cNvSpPr>
            <a:spLocks noGrp="1"/>
          </p:cNvSpPr>
          <p:nvPr>
            <p:ph type="sldNum" sz="quarter" idx="12"/>
          </p:nvPr>
        </p:nvSpPr>
        <p:spPr>
          <a:xfrm>
            <a:off x="828342" y="6238014"/>
            <a:ext cx="1887070" cy="365125"/>
          </a:xfrm>
        </p:spPr>
        <p:txBody>
          <a:bodyPr/>
          <a:lstStyle>
            <a:lvl1pPr algn="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4110947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838200" y="631190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3F25B-0DC5-4A83-BA12-0C6597E7F919}" type="slidenum">
              <a:rPr lang="en-US" smtClean="0"/>
              <a:pPr/>
              <a:t>‹#›</a:t>
            </a:fld>
            <a:endParaRPr lang="en-US"/>
          </a:p>
        </p:txBody>
      </p:sp>
    </p:spTree>
    <p:extLst>
      <p:ext uri="{BB962C8B-B14F-4D97-AF65-F5344CB8AC3E}">
        <p14:creationId xmlns:p14="http://schemas.microsoft.com/office/powerpoint/2010/main" val="2096839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7" r:id="rId4"/>
  </p:sldLayoutIdLst>
  <p:txStyles>
    <p:titleStyle>
      <a:lvl1pPr algn="l" defTabSz="914400" rtl="0" eaLnBrk="1" latinLnBrk="0" hangingPunct="1">
        <a:lnSpc>
          <a:spcPct val="90000"/>
        </a:lnSpc>
        <a:spcBef>
          <a:spcPct val="0"/>
        </a:spcBef>
        <a:buNone/>
        <a:defRPr sz="4800" kern="1200">
          <a:solidFill>
            <a:srgbClr val="005CB9"/>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02B5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02B5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rgbClr val="002B5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002B5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cestoohigh.com/2012/10/0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8342" y="1939948"/>
            <a:ext cx="11702143" cy="1136743"/>
          </a:xfrm>
        </p:spPr>
        <p:txBody>
          <a:bodyPr>
            <a:normAutofit/>
          </a:bodyPr>
          <a:lstStyle/>
          <a:p>
            <a:r>
              <a:rPr lang="en-US" sz="4800" b="1" dirty="0"/>
              <a:t>Treatment of Clients Experiencing Trauma</a:t>
            </a:r>
          </a:p>
        </p:txBody>
      </p:sp>
      <p:sp>
        <p:nvSpPr>
          <p:cNvPr id="3" name="Subtitle 2"/>
          <p:cNvSpPr>
            <a:spLocks noGrp="1"/>
          </p:cNvSpPr>
          <p:nvPr>
            <p:ph type="subTitle" idx="1"/>
          </p:nvPr>
        </p:nvSpPr>
        <p:spPr/>
        <p:txBody>
          <a:bodyPr/>
          <a:lstStyle/>
          <a:p>
            <a:r>
              <a:rPr lang="en-US" b="1" i="1" dirty="0"/>
              <a:t>A Collaborative Approach to Care</a:t>
            </a:r>
          </a:p>
        </p:txBody>
      </p:sp>
      <p:sp>
        <p:nvSpPr>
          <p:cNvPr id="4" name="Text Placeholder 3"/>
          <p:cNvSpPr>
            <a:spLocks noGrp="1"/>
          </p:cNvSpPr>
          <p:nvPr>
            <p:ph type="body" sz="quarter" idx="13"/>
          </p:nvPr>
        </p:nvSpPr>
        <p:spPr/>
        <p:txBody>
          <a:bodyPr/>
          <a:lstStyle/>
          <a:p>
            <a:r>
              <a:rPr lang="en-US" dirty="0"/>
              <a:t>May 9, 2018 * Tex-CHIP Training Series</a:t>
            </a:r>
          </a:p>
        </p:txBody>
      </p:sp>
    </p:spTree>
    <p:extLst>
      <p:ext uri="{BB962C8B-B14F-4D97-AF65-F5344CB8AC3E}">
        <p14:creationId xmlns:p14="http://schemas.microsoft.com/office/powerpoint/2010/main" val="2795213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247" y="2649397"/>
            <a:ext cx="10757647" cy="1136743"/>
          </a:xfrm>
        </p:spPr>
        <p:txBody>
          <a:bodyPr>
            <a:normAutofit fontScale="90000"/>
          </a:bodyPr>
          <a:lstStyle/>
          <a:p>
            <a:r>
              <a:rPr lang="en-US" dirty="0"/>
              <a:t>Medical Management of Symptoms</a:t>
            </a:r>
          </a:p>
        </p:txBody>
      </p:sp>
    </p:spTree>
    <p:extLst>
      <p:ext uri="{BB962C8B-B14F-4D97-AF65-F5344CB8AC3E}">
        <p14:creationId xmlns:p14="http://schemas.microsoft.com/office/powerpoint/2010/main" val="2832472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Understanding Provider Role in </a:t>
            </a:r>
            <a:br>
              <a:rPr lang="en-US" dirty="0"/>
            </a:br>
            <a:r>
              <a:rPr lang="en-US" dirty="0"/>
              <a:t>Treating Trauma – </a:t>
            </a:r>
            <a:r>
              <a:rPr lang="en-US" b="1" dirty="0">
                <a:effectLst>
                  <a:outerShdw blurRad="38100" dist="38100" dir="2700000" algn="tl">
                    <a:srgbClr val="000000">
                      <a:alpha val="43137"/>
                    </a:srgbClr>
                  </a:outerShdw>
                </a:effectLst>
              </a:rPr>
              <a:t>Trauma Informed Care</a:t>
            </a:r>
          </a:p>
        </p:txBody>
      </p:sp>
      <p:sp>
        <p:nvSpPr>
          <p:cNvPr id="3" name="Content Placeholder 2"/>
          <p:cNvSpPr>
            <a:spLocks noGrp="1"/>
          </p:cNvSpPr>
          <p:nvPr>
            <p:ph idx="1"/>
          </p:nvPr>
        </p:nvSpPr>
        <p:spPr>
          <a:xfrm>
            <a:off x="838200" y="1690688"/>
            <a:ext cx="10515600" cy="4795172"/>
          </a:xfrm>
        </p:spPr>
        <p:txBody>
          <a:bodyPr>
            <a:normAutofit/>
          </a:bodyPr>
          <a:lstStyle/>
          <a:p>
            <a:r>
              <a:rPr lang="en-US" sz="2000" dirty="0"/>
              <a:t>To begin with, it is important to understand what trauma is for purposes of “Trauma Informed Care.” It can be thought of as an event or series of events that involve a direct or perceived threat of death, severe bodily harm, and/or psychological injury that a person at the time of the event finds deeply distressing. Trauma can be experienced by being a witness to trauma, such as when a child sees domestic violence. Trauma can occur at any point in the lifespan (</a:t>
            </a:r>
            <a:r>
              <a:rPr lang="en-US" sz="2000" dirty="0" err="1"/>
              <a:t>Huckshorn</a:t>
            </a:r>
            <a:r>
              <a:rPr lang="en-US" sz="2000" dirty="0"/>
              <a:t> &amp; Lebel, 2013; Trauma Informed Care Resource Guide, 2017). </a:t>
            </a:r>
          </a:p>
          <a:p>
            <a:r>
              <a:rPr lang="en-US" sz="2000" dirty="0" err="1"/>
              <a:t>Purkey</a:t>
            </a:r>
            <a:r>
              <a:rPr lang="en-US" sz="2000" dirty="0"/>
              <a:t> et al. (2018) support having </a:t>
            </a:r>
            <a:r>
              <a:rPr lang="en-US" sz="2000" b="1" u="sng" dirty="0"/>
              <a:t>all</a:t>
            </a:r>
            <a:r>
              <a:rPr lang="en-US" sz="2000" dirty="0"/>
              <a:t> who work in healthcare, from the receptionist and the nurse to allied health professionals as well as physicians, understand and apply the principles of Trauma Informed Care (TIC), principles which have been recommended as “</a:t>
            </a:r>
            <a:r>
              <a:rPr lang="en-US" sz="2000" b="1" dirty="0"/>
              <a:t>universal precautions</a:t>
            </a:r>
            <a:r>
              <a:rPr lang="en-US" sz="2000" dirty="0"/>
              <a:t>” (Bruce et al., 2018). </a:t>
            </a:r>
          </a:p>
          <a:p>
            <a:r>
              <a:rPr lang="en-US" sz="2000" dirty="0"/>
              <a:t>Epidemiologic studies estimate between 36% to 81% of the general population have experienced trauma (</a:t>
            </a:r>
            <a:r>
              <a:rPr lang="en-US" sz="2000" dirty="0" err="1"/>
              <a:t>Huckshorn</a:t>
            </a:r>
            <a:r>
              <a:rPr lang="en-US" sz="2000" dirty="0"/>
              <a:t> &amp; Lebel, 2013). It is challenging to accurately determine the extent of trauma within the population if it is unassessed and allowed to remain invisible. Not all who experienced trauma will have the same manifestations – thus the idea of “universal precautions”- that is,  approaching each individual using TIC principles.</a:t>
            </a:r>
          </a:p>
          <a:p>
            <a:pPr marL="0" indent="0">
              <a:buNone/>
            </a:pPr>
            <a:endParaRPr lang="en-US" dirty="0"/>
          </a:p>
        </p:txBody>
      </p:sp>
    </p:spTree>
    <p:extLst>
      <p:ext uri="{BB962C8B-B14F-4D97-AF65-F5344CB8AC3E}">
        <p14:creationId xmlns:p14="http://schemas.microsoft.com/office/powerpoint/2010/main" val="311444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Considerations when Interacting with Clients</a:t>
            </a:r>
          </a:p>
        </p:txBody>
      </p:sp>
      <p:sp>
        <p:nvSpPr>
          <p:cNvPr id="3" name="Content Placeholder 2"/>
          <p:cNvSpPr>
            <a:spLocks noGrp="1"/>
          </p:cNvSpPr>
          <p:nvPr>
            <p:ph idx="1"/>
          </p:nvPr>
        </p:nvSpPr>
        <p:spPr/>
        <p:txBody>
          <a:bodyPr>
            <a:normAutofit/>
          </a:bodyPr>
          <a:lstStyle/>
          <a:p>
            <a:pPr>
              <a:lnSpc>
                <a:spcPct val="150000"/>
              </a:lnSpc>
            </a:pPr>
            <a:r>
              <a:rPr lang="en-US" sz="2000" dirty="0"/>
              <a:t>Trauma Informed Care (TIC) is a form of care that takes the whole person into account. TIC is a framework which incorporates the realization of how widespread trauma is, knowledge about different kinds of trauma and how it can manifest. TIC is an approach to healthcare which is strengths-based and congruent with person-centered care; care that is collaborative, supportive and focused on helping an individual reclaim control (Isobel &amp; Delgado, 2017; National Center for TIC, 2015).  Trauma Informed Care can be implemented in </a:t>
            </a:r>
            <a:r>
              <a:rPr lang="en-US" sz="2000" b="1" u="sng" dirty="0"/>
              <a:t>any</a:t>
            </a:r>
            <a:r>
              <a:rPr lang="en-US" sz="2000" dirty="0"/>
              <a:t> healthcare setting. </a:t>
            </a:r>
          </a:p>
          <a:p>
            <a:pPr marL="0" indent="0">
              <a:buNone/>
            </a:pPr>
            <a:endParaRPr lang="en-US" dirty="0"/>
          </a:p>
        </p:txBody>
      </p:sp>
    </p:spTree>
    <p:extLst>
      <p:ext uri="{BB962C8B-B14F-4D97-AF65-F5344CB8AC3E}">
        <p14:creationId xmlns:p14="http://schemas.microsoft.com/office/powerpoint/2010/main" val="975777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321" y="216269"/>
            <a:ext cx="10515600" cy="1325563"/>
          </a:xfrm>
        </p:spPr>
        <p:txBody>
          <a:bodyPr/>
          <a:lstStyle/>
          <a:p>
            <a:r>
              <a:rPr lang="en-US" b="1" i="1" dirty="0"/>
              <a:t>Our Treatment Plan</a:t>
            </a:r>
          </a:p>
        </p:txBody>
      </p:sp>
      <p:graphicFrame>
        <p:nvGraphicFramePr>
          <p:cNvPr id="4" name="Table 3"/>
          <p:cNvGraphicFramePr>
            <a:graphicFrameLocks noGrp="1"/>
          </p:cNvGraphicFramePr>
          <p:nvPr>
            <p:extLst>
              <p:ext uri="{D42A27DB-BD31-4B8C-83A1-F6EECF244321}">
                <p14:modId xmlns:p14="http://schemas.microsoft.com/office/powerpoint/2010/main" val="1972834479"/>
              </p:ext>
            </p:extLst>
          </p:nvPr>
        </p:nvGraphicFramePr>
        <p:xfrm>
          <a:off x="627321" y="1222744"/>
          <a:ext cx="11366206" cy="5465136"/>
        </p:xfrm>
        <a:graphic>
          <a:graphicData uri="http://schemas.openxmlformats.org/drawingml/2006/table">
            <a:tbl>
              <a:tblPr firstRow="1" firstCol="1" bandRow="1">
                <a:tableStyleId>{5C22544A-7EE6-4342-B048-85BDC9FD1C3A}</a:tableStyleId>
              </a:tblPr>
              <a:tblGrid>
                <a:gridCol w="3225928">
                  <a:extLst>
                    <a:ext uri="{9D8B030D-6E8A-4147-A177-3AD203B41FA5}">
                      <a16:colId xmlns:a16="http://schemas.microsoft.com/office/drawing/2014/main" val="49007359"/>
                    </a:ext>
                  </a:extLst>
                </a:gridCol>
                <a:gridCol w="165213">
                  <a:extLst>
                    <a:ext uri="{9D8B030D-6E8A-4147-A177-3AD203B41FA5}">
                      <a16:colId xmlns:a16="http://schemas.microsoft.com/office/drawing/2014/main" val="1045305728"/>
                    </a:ext>
                  </a:extLst>
                </a:gridCol>
                <a:gridCol w="7975065">
                  <a:extLst>
                    <a:ext uri="{9D8B030D-6E8A-4147-A177-3AD203B41FA5}">
                      <a16:colId xmlns:a16="http://schemas.microsoft.com/office/drawing/2014/main" val="1229759437"/>
                    </a:ext>
                  </a:extLst>
                </a:gridCol>
              </a:tblGrid>
              <a:tr h="390367">
                <a:tc gridSpan="3">
                  <a:txBody>
                    <a:bodyPr/>
                    <a:lstStyle/>
                    <a:p>
                      <a:pPr marL="0" marR="0">
                        <a:spcBef>
                          <a:spcPts val="0"/>
                        </a:spcBef>
                        <a:spcAft>
                          <a:spcPts val="0"/>
                        </a:spcAft>
                      </a:pPr>
                      <a:r>
                        <a:rPr lang="en-US" sz="1800" dirty="0">
                          <a:effectLst/>
                        </a:rPr>
                        <a:t>Healthcare Domain: Primary Care</a:t>
                      </a:r>
                      <a:endParaRPr lang="en-US" sz="1800" dirty="0">
                        <a:effectLst/>
                        <a:latin typeface="Times New Roman" panose="02020603050405020304" pitchFamily="18" charset="0"/>
                        <a:ea typeface="Calibri" panose="020F0502020204030204" pitchFamily="34" charset="0"/>
                      </a:endParaRPr>
                    </a:p>
                  </a:txBody>
                  <a:tcPr marL="64624" marR="64624"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41785651"/>
                  </a:ext>
                </a:extLst>
              </a:tr>
              <a:tr h="390367">
                <a:tc gridSpan="3">
                  <a:txBody>
                    <a:bodyPr/>
                    <a:lstStyle/>
                    <a:p>
                      <a:pPr marL="0" marR="0">
                        <a:spcBef>
                          <a:spcPts val="0"/>
                        </a:spcBef>
                        <a:spcAft>
                          <a:spcPts val="0"/>
                        </a:spcAft>
                      </a:pPr>
                      <a:r>
                        <a:rPr lang="en-US" sz="1800" dirty="0">
                          <a:effectLst/>
                        </a:rPr>
                        <a:t>Provider: This applies to the direct care provider as well as support staff</a:t>
                      </a:r>
                      <a:endParaRPr lang="en-US" sz="1800" dirty="0">
                        <a:effectLst/>
                        <a:latin typeface="Times New Roman" panose="02020603050405020304" pitchFamily="18" charset="0"/>
                        <a:ea typeface="Calibri" panose="020F0502020204030204" pitchFamily="34" charset="0"/>
                      </a:endParaRPr>
                    </a:p>
                  </a:txBody>
                  <a:tcPr marL="64624" marR="64624"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5419159"/>
                  </a:ext>
                </a:extLst>
              </a:tr>
              <a:tr h="4684402">
                <a:tc>
                  <a:txBody>
                    <a:bodyPr/>
                    <a:lstStyle/>
                    <a:p>
                      <a:pPr marL="0" marR="0">
                        <a:spcBef>
                          <a:spcPts val="0"/>
                        </a:spcBef>
                        <a:spcAft>
                          <a:spcPts val="0"/>
                        </a:spcAft>
                      </a:pPr>
                      <a:endParaRPr lang="en-US" sz="1100" dirty="0">
                        <a:effectLst/>
                      </a:endParaRPr>
                    </a:p>
                    <a:p>
                      <a:pPr marL="0" marR="0">
                        <a:spcBef>
                          <a:spcPts val="0"/>
                        </a:spcBef>
                        <a:spcAft>
                          <a:spcPts val="0"/>
                        </a:spcAft>
                      </a:pPr>
                      <a:r>
                        <a:rPr lang="en-US" sz="3200" dirty="0">
                          <a:effectLst/>
                        </a:rPr>
                        <a:t>Goal:</a:t>
                      </a:r>
                    </a:p>
                    <a:p>
                      <a:pPr marL="0" marR="0">
                        <a:spcBef>
                          <a:spcPts val="0"/>
                        </a:spcBef>
                        <a:spcAft>
                          <a:spcPts val="0"/>
                        </a:spcAft>
                      </a:pPr>
                      <a:r>
                        <a:rPr lang="en-US" sz="2000" dirty="0">
                          <a:effectLst/>
                        </a:rPr>
                        <a:t>Implement </a:t>
                      </a:r>
                    </a:p>
                    <a:p>
                      <a:pPr marL="0" marR="0">
                        <a:spcBef>
                          <a:spcPts val="0"/>
                        </a:spcBef>
                        <a:spcAft>
                          <a:spcPts val="0"/>
                        </a:spcAft>
                      </a:pPr>
                      <a:r>
                        <a:rPr lang="en-US" sz="2000" i="1" dirty="0">
                          <a:effectLst/>
                        </a:rPr>
                        <a:t>Trauma Informed Care </a:t>
                      </a:r>
                    </a:p>
                    <a:p>
                      <a:pPr marL="0" marR="0">
                        <a:spcBef>
                          <a:spcPts val="0"/>
                        </a:spcBef>
                        <a:spcAft>
                          <a:spcPts val="0"/>
                        </a:spcAft>
                      </a:pPr>
                      <a:r>
                        <a:rPr lang="en-US" sz="2000" i="0" dirty="0">
                          <a:effectLst/>
                        </a:rPr>
                        <a:t>as a universal approach to care for all patients.</a:t>
                      </a:r>
                      <a:endParaRPr lang="en-US" sz="2000" i="1" dirty="0">
                        <a:effectLst/>
                      </a:endParaRPr>
                    </a:p>
                    <a:p>
                      <a:pPr marL="0" marR="0">
                        <a:spcBef>
                          <a:spcPts val="0"/>
                        </a:spcBef>
                        <a:spcAft>
                          <a:spcPts val="0"/>
                        </a:spcAft>
                      </a:pPr>
                      <a:r>
                        <a:rPr lang="en-US" sz="2000" dirty="0">
                          <a:effectLst/>
                        </a:rPr>
                        <a:t> </a:t>
                      </a:r>
                    </a:p>
                    <a:p>
                      <a:pPr marL="0" marR="0">
                        <a:spcBef>
                          <a:spcPts val="0"/>
                        </a:spcBef>
                        <a:spcAft>
                          <a:spcPts val="0"/>
                        </a:spcAft>
                      </a:pPr>
                      <a:r>
                        <a:rPr lang="en-US" sz="1100" dirty="0">
                          <a:effectLst/>
                        </a:rPr>
                        <a:t> </a:t>
                      </a:r>
                    </a:p>
                    <a:p>
                      <a:pPr marL="0" marR="0">
                        <a:spcBef>
                          <a:spcPts val="0"/>
                        </a:spcBef>
                        <a:spcAft>
                          <a:spcPts val="0"/>
                        </a:spcAft>
                      </a:pPr>
                      <a:r>
                        <a:rPr lang="en-US" sz="1100" dirty="0">
                          <a:effectLst/>
                        </a:rPr>
                        <a:t> </a:t>
                      </a:r>
                    </a:p>
                    <a:p>
                      <a:pPr marL="0" marR="0">
                        <a:spcBef>
                          <a:spcPts val="0"/>
                        </a:spcBef>
                        <a:spcAft>
                          <a:spcPts val="0"/>
                        </a:spcAft>
                      </a:pPr>
                      <a:r>
                        <a:rPr lang="en-US" sz="1100" dirty="0">
                          <a:effectLst/>
                        </a:rPr>
                        <a:t> </a:t>
                      </a:r>
                    </a:p>
                    <a:p>
                      <a:pPr marL="0" marR="0">
                        <a:spcBef>
                          <a:spcPts val="0"/>
                        </a:spcBef>
                        <a:spcAft>
                          <a:spcPts val="0"/>
                        </a:spcAft>
                      </a:pPr>
                      <a:r>
                        <a:rPr lang="en-US" sz="1100" dirty="0">
                          <a:effectLst/>
                        </a:rPr>
                        <a:t> </a:t>
                      </a:r>
                      <a:endParaRPr lang="en-US" sz="1100" dirty="0">
                        <a:effectLst/>
                        <a:latin typeface="Times New Roman" panose="02020603050405020304" pitchFamily="18" charset="0"/>
                        <a:ea typeface="Calibri" panose="020F0502020204030204" pitchFamily="34" charset="0"/>
                      </a:endParaRPr>
                    </a:p>
                  </a:txBody>
                  <a:tcPr marL="64624" marR="64624" marT="0" marB="0"/>
                </a:tc>
                <a:tc>
                  <a:txBody>
                    <a:bodyPr/>
                    <a:lstStyle/>
                    <a:p>
                      <a:pPr marL="0" marR="0">
                        <a:spcBef>
                          <a:spcPts val="0"/>
                        </a:spcBef>
                        <a:spcAft>
                          <a:spcPts val="0"/>
                        </a:spcAft>
                      </a:pPr>
                      <a:r>
                        <a:rPr lang="en-US" sz="1600" b="1" dirty="0">
                          <a:effectLst/>
                        </a:rPr>
                        <a:t> </a:t>
                      </a:r>
                    </a:p>
                  </a:txBody>
                  <a:tcPr marL="64624" marR="64624" marT="0" marB="0"/>
                </a:tc>
                <a:tc>
                  <a:txBody>
                    <a:bodyPr/>
                    <a:lstStyle/>
                    <a:p>
                      <a:pPr marL="0" marR="0">
                        <a:spcBef>
                          <a:spcPts val="0"/>
                        </a:spcBef>
                        <a:spcAft>
                          <a:spcPts val="0"/>
                        </a:spcAft>
                      </a:pPr>
                      <a:r>
                        <a:rPr lang="en-US" sz="1800" b="1" dirty="0">
                          <a:effectLst/>
                        </a:rPr>
                        <a:t>Principles:</a:t>
                      </a:r>
                      <a:endParaRPr lang="en-US" sz="1600" b="1" dirty="0">
                        <a:effectLst/>
                      </a:endParaRPr>
                    </a:p>
                    <a:p>
                      <a:pPr marL="342900" marR="0" indent="-342900">
                        <a:spcBef>
                          <a:spcPts val="0"/>
                        </a:spcBef>
                        <a:spcAft>
                          <a:spcPts val="0"/>
                        </a:spcAft>
                        <a:buAutoNum type="alphaLcParenR"/>
                      </a:pPr>
                      <a:r>
                        <a:rPr lang="en-US" sz="1600" b="1" dirty="0">
                          <a:effectLst/>
                        </a:rPr>
                        <a:t> Acknowledge the ongoing effect of trauma, validating current relevance. </a:t>
                      </a:r>
                    </a:p>
                    <a:p>
                      <a:pPr marL="0" marR="0" indent="0">
                        <a:spcBef>
                          <a:spcPts val="0"/>
                        </a:spcBef>
                        <a:spcAft>
                          <a:spcPts val="0"/>
                        </a:spcAft>
                        <a:buNone/>
                      </a:pPr>
                      <a:r>
                        <a:rPr lang="en-US" sz="1600" b="1" i="1" dirty="0">
                          <a:effectLst/>
                        </a:rPr>
                        <a:t>        External forces shape internal experiences.</a:t>
                      </a:r>
                    </a:p>
                    <a:p>
                      <a:pPr marL="0" marR="0" indent="0">
                        <a:spcBef>
                          <a:spcPts val="0"/>
                        </a:spcBef>
                        <a:spcAft>
                          <a:spcPts val="0"/>
                        </a:spcAft>
                        <a:buNone/>
                      </a:pPr>
                      <a:endParaRPr lang="en-US" sz="1600" b="1" i="1" dirty="0">
                        <a:effectLst/>
                      </a:endParaRPr>
                    </a:p>
                    <a:p>
                      <a:pPr marL="0" marR="0">
                        <a:spcBef>
                          <a:spcPts val="0"/>
                        </a:spcBef>
                        <a:spcAft>
                          <a:spcPts val="0"/>
                        </a:spcAft>
                      </a:pPr>
                      <a:r>
                        <a:rPr lang="en-US" sz="1600" b="1" dirty="0">
                          <a:effectLst/>
                        </a:rPr>
                        <a:t>b)  Recognize the need for </a:t>
                      </a:r>
                      <a:r>
                        <a:rPr lang="en-US" sz="1600" b="1" i="1" dirty="0">
                          <a:effectLst/>
                        </a:rPr>
                        <a:t>physical </a:t>
                      </a:r>
                      <a:r>
                        <a:rPr lang="en-US" sz="1600" b="1" dirty="0">
                          <a:effectLst/>
                        </a:rPr>
                        <a:t>and </a:t>
                      </a:r>
                      <a:r>
                        <a:rPr lang="en-US" sz="1600" b="1" i="1" dirty="0">
                          <a:effectLst/>
                        </a:rPr>
                        <a:t>emotional</a:t>
                      </a:r>
                      <a:r>
                        <a:rPr lang="en-US" sz="1600" b="1" dirty="0">
                          <a:effectLst/>
                        </a:rPr>
                        <a:t> safety. </a:t>
                      </a:r>
                    </a:p>
                    <a:p>
                      <a:pPr marL="285750" marR="0" indent="-285750">
                        <a:spcBef>
                          <a:spcPts val="0"/>
                        </a:spcBef>
                        <a:spcAft>
                          <a:spcPts val="0"/>
                        </a:spcAft>
                        <a:buFont typeface="Arial" panose="020B0604020202020204" pitchFamily="34" charset="0"/>
                        <a:buChar char="•"/>
                      </a:pPr>
                      <a:r>
                        <a:rPr lang="en-US" sz="1600" b="1" dirty="0">
                          <a:effectLst/>
                        </a:rPr>
                        <a:t>Clean, soothing environment with individual seating in waiting area.</a:t>
                      </a:r>
                    </a:p>
                    <a:p>
                      <a:pPr marL="285750" marR="0" indent="-285750">
                        <a:spcBef>
                          <a:spcPts val="0"/>
                        </a:spcBef>
                        <a:spcAft>
                          <a:spcPts val="0"/>
                        </a:spcAft>
                        <a:buFont typeface="Arial" panose="020B0604020202020204" pitchFamily="34" charset="0"/>
                        <a:buChar char="•"/>
                      </a:pPr>
                      <a:r>
                        <a:rPr lang="en-US" sz="1600" b="1" dirty="0">
                          <a:effectLst/>
                        </a:rPr>
                        <a:t>Provide consistency, anticipatory explanations, and predictability.</a:t>
                      </a:r>
                    </a:p>
                    <a:p>
                      <a:pPr marL="285750" marR="0" indent="-285750">
                        <a:spcBef>
                          <a:spcPts val="0"/>
                        </a:spcBef>
                        <a:spcAft>
                          <a:spcPts val="0"/>
                        </a:spcAft>
                        <a:buFont typeface="Arial" panose="020B0604020202020204" pitchFamily="34" charset="0"/>
                        <a:buChar char="•"/>
                      </a:pPr>
                      <a:r>
                        <a:rPr lang="en-US" sz="1600" b="1" dirty="0">
                          <a:effectLst/>
                        </a:rPr>
                        <a:t>Establish and work to develop trust, respect, and acceptance.</a:t>
                      </a:r>
                    </a:p>
                    <a:p>
                      <a:pPr marL="0" marR="0" indent="0">
                        <a:spcBef>
                          <a:spcPts val="0"/>
                        </a:spcBef>
                        <a:spcAft>
                          <a:spcPts val="0"/>
                        </a:spcAft>
                        <a:buFont typeface="Arial" panose="020B0604020202020204" pitchFamily="34" charset="0"/>
                        <a:buNone/>
                      </a:pPr>
                      <a:endParaRPr lang="en-US" sz="1600" b="1" dirty="0">
                        <a:effectLst/>
                      </a:endParaRPr>
                    </a:p>
                    <a:p>
                      <a:pPr marL="0" marR="0">
                        <a:spcBef>
                          <a:spcPts val="0"/>
                        </a:spcBef>
                        <a:spcAft>
                          <a:spcPts val="0"/>
                        </a:spcAft>
                      </a:pPr>
                      <a:r>
                        <a:rPr lang="en-US" sz="1600" b="1" dirty="0">
                          <a:effectLst/>
                        </a:rPr>
                        <a:t> c) Give the patient control and choices in the context of building an alliance (not </a:t>
                      </a:r>
                    </a:p>
                    <a:p>
                      <a:pPr marL="0" marR="0">
                        <a:spcBef>
                          <a:spcPts val="0"/>
                        </a:spcBef>
                        <a:spcAft>
                          <a:spcPts val="0"/>
                        </a:spcAft>
                      </a:pPr>
                      <a:r>
                        <a:rPr lang="en-US" sz="1600" b="1" dirty="0">
                          <a:effectLst/>
                        </a:rPr>
                        <a:t>     demanding compliance). </a:t>
                      </a:r>
                    </a:p>
                    <a:p>
                      <a:pPr marL="0" marR="0">
                        <a:spcBef>
                          <a:spcPts val="0"/>
                        </a:spcBef>
                        <a:spcAft>
                          <a:spcPts val="0"/>
                        </a:spcAft>
                      </a:pPr>
                      <a:endParaRPr lang="en-US" sz="1600" b="1" dirty="0">
                        <a:effectLst/>
                      </a:endParaRPr>
                    </a:p>
                    <a:p>
                      <a:pPr marL="0" marR="0">
                        <a:spcBef>
                          <a:spcPts val="0"/>
                        </a:spcBef>
                        <a:spcAft>
                          <a:spcPts val="0"/>
                        </a:spcAft>
                      </a:pPr>
                      <a:r>
                        <a:rPr lang="en-US" sz="1600" b="1" dirty="0">
                          <a:effectLst/>
                          <a:latin typeface="Times New Roman" panose="02020603050405020304" pitchFamily="18" charset="0"/>
                          <a:ea typeface="Calibri" panose="020F0502020204030204" pitchFamily="34" charset="0"/>
                        </a:rPr>
                        <a:t>d) </a:t>
                      </a:r>
                      <a:r>
                        <a:rPr lang="en-US" sz="1600" b="1" dirty="0">
                          <a:effectLst/>
                          <a:latin typeface="Calibri" panose="020F0502020204030204" pitchFamily="34" charset="0"/>
                          <a:ea typeface="Calibri" panose="020F0502020204030204" pitchFamily="34" charset="0"/>
                        </a:rPr>
                        <a:t>Support the patient in building skills and believe in the patient’s strengths and</a:t>
                      </a:r>
                    </a:p>
                    <a:p>
                      <a:pPr marL="0" marR="0">
                        <a:spcBef>
                          <a:spcPts val="0"/>
                        </a:spcBef>
                        <a:spcAft>
                          <a:spcPts val="0"/>
                        </a:spcAft>
                      </a:pPr>
                      <a:r>
                        <a:rPr lang="en-US" sz="1600" b="1" dirty="0">
                          <a:effectLst/>
                          <a:latin typeface="Calibri" panose="020F0502020204030204" pitchFamily="34" charset="0"/>
                          <a:ea typeface="Calibri" panose="020F0502020204030204" pitchFamily="34" charset="0"/>
                        </a:rPr>
                        <a:t>     resilience. </a:t>
                      </a:r>
                    </a:p>
                    <a:p>
                      <a:pPr marL="0" marR="0">
                        <a:spcBef>
                          <a:spcPts val="0"/>
                        </a:spcBef>
                        <a:spcAft>
                          <a:spcPts val="0"/>
                        </a:spcAft>
                      </a:pPr>
                      <a:endParaRPr lang="en-US" sz="1600" b="1"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600" b="1" dirty="0">
                          <a:effectLst/>
                          <a:latin typeface="Calibri" panose="020F0502020204030204" pitchFamily="34" charset="0"/>
                          <a:ea typeface="Calibri" panose="020F0502020204030204" pitchFamily="34" charset="0"/>
                        </a:rPr>
                        <a:t>e) Incorporate cultural considerations</a:t>
                      </a:r>
                    </a:p>
                    <a:p>
                      <a:pPr marL="0" marR="0">
                        <a:spcBef>
                          <a:spcPts val="0"/>
                        </a:spcBef>
                        <a:spcAft>
                          <a:spcPts val="0"/>
                        </a:spcAft>
                      </a:pPr>
                      <a:r>
                        <a:rPr lang="en-US" sz="1800" kern="1200" dirty="0">
                          <a:solidFill>
                            <a:schemeClr val="dk1"/>
                          </a:solidFill>
                          <a:effectLst/>
                          <a:latin typeface="+mn-lt"/>
                          <a:ea typeface="+mn-ea"/>
                          <a:cs typeface="+mn-cs"/>
                        </a:rPr>
                        <a:t>                                                                                                                  (</a:t>
                      </a:r>
                      <a:r>
                        <a:rPr lang="en-US" sz="1800" kern="1200" dirty="0" err="1">
                          <a:solidFill>
                            <a:schemeClr val="dk1"/>
                          </a:solidFill>
                          <a:effectLst/>
                          <a:latin typeface="+mn-lt"/>
                          <a:ea typeface="+mn-ea"/>
                          <a:cs typeface="+mn-cs"/>
                        </a:rPr>
                        <a:t>Purkey</a:t>
                      </a:r>
                      <a:r>
                        <a:rPr lang="en-US" sz="1800" kern="1200" dirty="0">
                          <a:solidFill>
                            <a:schemeClr val="dk1"/>
                          </a:solidFill>
                          <a:effectLst/>
                          <a:latin typeface="+mn-lt"/>
                          <a:ea typeface="+mn-ea"/>
                          <a:cs typeface="+mn-cs"/>
                        </a:rPr>
                        <a:t> et al., 2018)</a:t>
                      </a:r>
                      <a:endParaRPr lang="en-US" sz="1600" b="1" dirty="0">
                        <a:effectLst/>
                        <a:latin typeface="Calibri" panose="020F0502020204030204" pitchFamily="34" charset="0"/>
                        <a:ea typeface="Calibri" panose="020F0502020204030204" pitchFamily="34" charset="0"/>
                      </a:endParaRPr>
                    </a:p>
                  </a:txBody>
                  <a:tcPr marL="64624" marR="64624" marT="0" marB="0"/>
                </a:tc>
                <a:extLst>
                  <a:ext uri="{0D108BD9-81ED-4DB2-BD59-A6C34878D82A}">
                    <a16:rowId xmlns:a16="http://schemas.microsoft.com/office/drawing/2014/main" val="1818848030"/>
                  </a:ext>
                </a:extLst>
              </a:tr>
            </a:tbl>
          </a:graphicData>
        </a:graphic>
      </p:graphicFrame>
    </p:spTree>
    <p:extLst>
      <p:ext uri="{BB962C8B-B14F-4D97-AF65-F5344CB8AC3E}">
        <p14:creationId xmlns:p14="http://schemas.microsoft.com/office/powerpoint/2010/main" val="1502058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Measuring Outcomes/ Success</a:t>
            </a:r>
          </a:p>
        </p:txBody>
      </p:sp>
      <p:sp>
        <p:nvSpPr>
          <p:cNvPr id="3" name="Content Placeholder 2"/>
          <p:cNvSpPr>
            <a:spLocks noGrp="1"/>
          </p:cNvSpPr>
          <p:nvPr>
            <p:ph idx="1"/>
          </p:nvPr>
        </p:nvSpPr>
        <p:spPr/>
        <p:txBody>
          <a:bodyPr/>
          <a:lstStyle/>
          <a:p>
            <a:r>
              <a:rPr lang="en-US" dirty="0"/>
              <a:t> From one year of confirmed cases of child maltreatment, there is an estimated $124 billion costs for healthcare, special education, productivity loss, criminal justice, and welfare over the lifetime of those children (Stevens, 2012). </a:t>
            </a:r>
          </a:p>
          <a:p>
            <a:r>
              <a:rPr lang="en-US" dirty="0"/>
              <a:t>With this in mind, when TIC is implemented universally, one would anticipate overall better health outcomes across the lifespan with a reduction in direct and indirect costs to society. </a:t>
            </a:r>
          </a:p>
        </p:txBody>
      </p:sp>
    </p:spTree>
    <p:extLst>
      <p:ext uri="{BB962C8B-B14F-4D97-AF65-F5344CB8AC3E}">
        <p14:creationId xmlns:p14="http://schemas.microsoft.com/office/powerpoint/2010/main" val="296918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73"/>
            <a:ext cx="10515600" cy="1325563"/>
          </a:xfrm>
        </p:spPr>
        <p:txBody>
          <a:bodyPr/>
          <a:lstStyle/>
          <a:p>
            <a:r>
              <a:rPr lang="en-US" dirty="0"/>
              <a:t>Communication from Counselors</a:t>
            </a:r>
          </a:p>
        </p:txBody>
      </p:sp>
      <p:sp>
        <p:nvSpPr>
          <p:cNvPr id="3" name="Content Placeholder 2"/>
          <p:cNvSpPr>
            <a:spLocks noGrp="1"/>
          </p:cNvSpPr>
          <p:nvPr>
            <p:ph idx="1"/>
          </p:nvPr>
        </p:nvSpPr>
        <p:spPr>
          <a:xfrm>
            <a:off x="838200" y="1169581"/>
            <a:ext cx="10515600" cy="5007382"/>
          </a:xfrm>
        </p:spPr>
        <p:txBody>
          <a:bodyPr>
            <a:normAutofit lnSpcReduction="10000"/>
          </a:bodyPr>
          <a:lstStyle/>
          <a:p>
            <a:r>
              <a:rPr lang="en-US" sz="2800" dirty="0"/>
              <a:t>Epidemiologic studies estimate 36% to 81% of the general population have experienced trauma. It is challenging to accurately determine the extent of trauma when trauma is unassessed and allowed to remain invisible. </a:t>
            </a:r>
          </a:p>
          <a:p>
            <a:r>
              <a:rPr lang="en-US" sz="2800" dirty="0"/>
              <a:t>Not all who experience trauma will have the same manifestations.</a:t>
            </a:r>
          </a:p>
          <a:p>
            <a:r>
              <a:rPr lang="en-US" sz="2800" dirty="0"/>
              <a:t>Counselors are potentially in a position to educate primary care providers about steps to take to implement TIC as a universal strategy.</a:t>
            </a:r>
          </a:p>
          <a:p>
            <a:r>
              <a:rPr lang="en-US" sz="2800" dirty="0"/>
              <a:t>When an individual is identified as having experienced trauma, the Counselor can help strategize and collaborate as to what individualized approaches to primary care would be beneficial, support and  “coach” the individual patient to advocate for their needs.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62791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C7143-11A6-4E55-8C4F-DC82F208C67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7879B51E-B912-4EF4-9521-9F4386C93C35}"/>
              </a:ext>
            </a:extLst>
          </p:cNvPr>
          <p:cNvSpPr>
            <a:spLocks noGrp="1"/>
          </p:cNvSpPr>
          <p:nvPr>
            <p:ph idx="1"/>
          </p:nvPr>
        </p:nvSpPr>
        <p:spPr>
          <a:xfrm>
            <a:off x="838200" y="1446028"/>
            <a:ext cx="11006470" cy="5071730"/>
          </a:xfrm>
        </p:spPr>
        <p:txBody>
          <a:bodyPr>
            <a:normAutofit fontScale="62500" lnSpcReduction="20000"/>
          </a:bodyPr>
          <a:lstStyle/>
          <a:p>
            <a:r>
              <a:rPr lang="en-US" dirty="0"/>
              <a:t>Bruce, M.M., Kassam-Adams, N., Rogers, M., Anderson, K., </a:t>
            </a:r>
            <a:r>
              <a:rPr lang="en-US" dirty="0" err="1"/>
              <a:t>Sluys</a:t>
            </a:r>
            <a:r>
              <a:rPr lang="en-US" dirty="0"/>
              <a:t>, K.P., &amp; Richmond, T.S. (2018). </a:t>
            </a:r>
          </a:p>
          <a:p>
            <a:pPr marL="0" indent="0">
              <a:buNone/>
            </a:pPr>
            <a:r>
              <a:rPr lang="en-US" dirty="0"/>
              <a:t>          Trauma provider’s knowledge, views, and practice of trauma-informed care.</a:t>
            </a:r>
            <a:r>
              <a:rPr lang="en-US" i="1" dirty="0"/>
              <a:t> Journal of Trauma</a:t>
            </a:r>
          </a:p>
          <a:p>
            <a:pPr marL="0" indent="0">
              <a:buNone/>
            </a:pPr>
            <a:r>
              <a:rPr lang="en-US" i="1" dirty="0"/>
              <a:t>          Nursing, 25(2), 131 – 138.</a:t>
            </a:r>
            <a:endParaRPr lang="en-US" dirty="0"/>
          </a:p>
          <a:p>
            <a:r>
              <a:rPr lang="en-US" dirty="0" err="1"/>
              <a:t>Huckshorn</a:t>
            </a:r>
            <a:r>
              <a:rPr lang="en-US" dirty="0"/>
              <a:t>, K., &amp; Lebel, J. (2013). Trauma-informed care In Yeager, et al. (</a:t>
            </a:r>
            <a:r>
              <a:rPr lang="en-US" dirty="0" err="1"/>
              <a:t>Eds</a:t>
            </a:r>
            <a:r>
              <a:rPr lang="en-US" dirty="0"/>
              <a:t>) </a:t>
            </a:r>
            <a:r>
              <a:rPr lang="en-US" i="1" dirty="0"/>
              <a:t>Modern community</a:t>
            </a:r>
          </a:p>
          <a:p>
            <a:pPr marL="0" indent="0">
              <a:buNone/>
            </a:pPr>
            <a:r>
              <a:rPr lang="en-US" i="1" dirty="0"/>
              <a:t>          mental health: An interdisciplinary approach </a:t>
            </a:r>
            <a:r>
              <a:rPr lang="en-US" dirty="0"/>
              <a:t>(pp. 62-83). Oxford, </a:t>
            </a:r>
            <a:r>
              <a:rPr lang="en-US" dirty="0" err="1"/>
              <a:t>UK:Oxford</a:t>
            </a:r>
            <a:r>
              <a:rPr lang="en-US" dirty="0"/>
              <a:t> University Press. </a:t>
            </a:r>
          </a:p>
          <a:p>
            <a:r>
              <a:rPr lang="en-US" dirty="0"/>
              <a:t>Isobel, S., &amp; Delgado, C. (2017). Safe and collaborative communication skills: A step towards </a:t>
            </a:r>
          </a:p>
          <a:p>
            <a:pPr marL="0" indent="0">
              <a:buNone/>
            </a:pPr>
            <a:r>
              <a:rPr lang="en-US" dirty="0"/>
              <a:t>         mental health nurses implementing trauma informed care. </a:t>
            </a:r>
            <a:r>
              <a:rPr lang="en-US" i="1" dirty="0"/>
              <a:t>Archives of Psychiatric Nursing, </a:t>
            </a:r>
            <a:r>
              <a:rPr lang="en-US" dirty="0"/>
              <a:t>32, </a:t>
            </a:r>
          </a:p>
          <a:p>
            <a:pPr marL="0" indent="0">
              <a:buNone/>
            </a:pPr>
            <a:r>
              <a:rPr lang="en-US" dirty="0"/>
              <a:t>         291-296.</a:t>
            </a:r>
          </a:p>
          <a:p>
            <a:r>
              <a:rPr lang="en-US" dirty="0"/>
              <a:t>National Center Trauma Informed Care (2015). Trauma-informed approach and trauma-specific </a:t>
            </a:r>
          </a:p>
          <a:p>
            <a:pPr marL="0" indent="0">
              <a:buNone/>
            </a:pPr>
            <a:r>
              <a:rPr lang="en-US" dirty="0"/>
              <a:t>	interventions. Accessed: </a:t>
            </a:r>
            <a:r>
              <a:rPr lang="en-US" u="sng" dirty="0"/>
              <a:t>https://www.samhsa.gov/nctic/trauma-interventions</a:t>
            </a:r>
            <a:endParaRPr lang="en-US" dirty="0"/>
          </a:p>
          <a:p>
            <a:r>
              <a:rPr lang="en-US" dirty="0" err="1"/>
              <a:t>Purkey</a:t>
            </a:r>
            <a:r>
              <a:rPr lang="en-US" dirty="0"/>
              <a:t>, E., Patel, R., &amp; Phillips, S.P. (2018). Trauma-informed care: Better for everyone. </a:t>
            </a:r>
          </a:p>
          <a:p>
            <a:pPr marL="0" indent="0">
              <a:buNone/>
            </a:pPr>
            <a:r>
              <a:rPr lang="en-US" dirty="0"/>
              <a:t>	</a:t>
            </a:r>
            <a:r>
              <a:rPr lang="en-US" i="1" dirty="0"/>
              <a:t>Canadian Family Physician, </a:t>
            </a:r>
            <a:r>
              <a:rPr lang="en-US" dirty="0"/>
              <a:t>64, 170-173.</a:t>
            </a:r>
          </a:p>
          <a:p>
            <a:r>
              <a:rPr lang="en-US" dirty="0"/>
              <a:t>Stevens, J. E. (2012). ACE study, child abuse, child trauma, chronic disease, neurobiology</a:t>
            </a:r>
          </a:p>
          <a:p>
            <a:pPr marL="0" indent="0">
              <a:buNone/>
            </a:pPr>
            <a:r>
              <a:rPr lang="en-US" dirty="0"/>
              <a:t>             comments. </a:t>
            </a:r>
            <a:r>
              <a:rPr lang="en-US" i="1" dirty="0"/>
              <a:t>Daily Archives: October 3,2012, </a:t>
            </a:r>
            <a:r>
              <a:rPr lang="en-US" dirty="0"/>
              <a:t>Accessed: </a:t>
            </a:r>
            <a:r>
              <a:rPr lang="en-US" u="sng" dirty="0">
                <a:hlinkClick r:id="rId2"/>
              </a:rPr>
              <a:t>https://acestoohigh.com/2012/10/03/</a:t>
            </a:r>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89808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1238</TotalTime>
  <Words>765</Words>
  <Application>Microsoft Office PowerPoint</Application>
  <PresentationFormat>Widescreen</PresentationFormat>
  <Paragraphs>66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Treatment of Clients Experiencing Trauma</vt:lpstr>
      <vt:lpstr>Medical Management of Symptoms</vt:lpstr>
      <vt:lpstr>Understanding Provider Role in  Treating Trauma – Trauma Informed Care</vt:lpstr>
      <vt:lpstr>Considerations when Interacting with Clients</vt:lpstr>
      <vt:lpstr>Our Treatment Plan</vt:lpstr>
      <vt:lpstr>Measuring Outcomes/ Success</vt:lpstr>
      <vt:lpstr>Communication from Counselors</vt:lpstr>
      <vt:lpstr>References</vt:lpstr>
    </vt:vector>
  </TitlesOfParts>
  <Company>TAMU-CC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Mejia, Alissa</dc:creator>
  <cp:lastModifiedBy>Reviewer 2</cp:lastModifiedBy>
  <cp:revision>32</cp:revision>
  <dcterms:created xsi:type="dcterms:W3CDTF">2016-03-14T21:18:27Z</dcterms:created>
  <dcterms:modified xsi:type="dcterms:W3CDTF">2018-04-30T22:13:42Z</dcterms:modified>
</cp:coreProperties>
</file>