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58" r:id="rId4"/>
    <p:sldId id="270" r:id="rId5"/>
    <p:sldId id="272" r:id="rId6"/>
    <p:sldId id="263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54"/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1" autoAdjust="0"/>
    <p:restoredTop sz="84695" autoAdjust="0"/>
  </p:normalViewPr>
  <p:slideViewPr>
    <p:cSldViewPr snapToGrid="0">
      <p:cViewPr varScale="1">
        <p:scale>
          <a:sx n="98" d="100"/>
          <a:sy n="98" d="100"/>
        </p:scale>
        <p:origin x="9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165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6C095-9698-4584-9CDE-5D167B0C8E7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8DE32-85AF-41FC-9A6A-1FA54AB7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97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D3556-D388-4F38-AD1F-1430327E9AF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D5E5E-C483-462D-A0EF-943A0108E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0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Excess consumption omega-6s can trigger the body to produce pro-inflammatory chemicals. These fatty acids are found in oils such corn, safflower, sunflower, </a:t>
            </a:r>
            <a:r>
              <a:rPr lang="en-US" dirty="0" err="1" smtClean="0"/>
              <a:t>grapeseed</a:t>
            </a:r>
            <a:r>
              <a:rPr lang="en-US" dirty="0" smtClean="0"/>
              <a:t>, soy, peanut, and vegetable; mayonnaise; and many salad dressings.</a:t>
            </a:r>
          </a:p>
          <a:p>
            <a:pPr marL="228600" lvl="1">
              <a:spcBef>
                <a:spcPts val="1000"/>
              </a:spcBef>
            </a:pPr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Cytokines processed sugars trigger the release of inflammatory messengers called.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D5E5E-C483-462D-A0EF-943A0108EE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91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247" y="1939948"/>
            <a:ext cx="10757647" cy="1136743"/>
          </a:xfrm>
        </p:spPr>
        <p:txBody>
          <a:bodyPr anchor="b"/>
          <a:lstStyle>
            <a:lvl1pPr algn="l">
              <a:defRPr sz="6000">
                <a:solidFill>
                  <a:srgbClr val="002B54"/>
                </a:solidFill>
                <a:latin typeface="+mn-lt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246" y="3107186"/>
            <a:ext cx="10757647" cy="92693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B5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Presentation subtitle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246" y="623801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4153078"/>
            <a:ext cx="10758488" cy="451200"/>
          </a:xfrm>
        </p:spPr>
        <p:txBody>
          <a:bodyPr>
            <a:norm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Date  • 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04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02B54"/>
                </a:solidFill>
              </a:defRPr>
            </a:lvl1pPr>
            <a:lvl2pPr>
              <a:defRPr sz="2800">
                <a:solidFill>
                  <a:srgbClr val="002B54"/>
                </a:solidFill>
              </a:defRPr>
            </a:lvl2pPr>
            <a:lvl3pPr>
              <a:defRPr sz="2400">
                <a:solidFill>
                  <a:srgbClr val="002B54"/>
                </a:solidFill>
              </a:defRPr>
            </a:lvl3pPr>
            <a:lvl4pPr>
              <a:defRPr sz="2000">
                <a:solidFill>
                  <a:srgbClr val="002B54"/>
                </a:solidFill>
              </a:defRPr>
            </a:lvl4pPr>
            <a:lvl5pPr>
              <a:defRPr sz="2000">
                <a:solidFill>
                  <a:srgbClr val="002B5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290384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9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" y="6259529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54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B5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8342" y="6238014"/>
            <a:ext cx="188707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4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005CB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02B5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2B5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B5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42" y="1939948"/>
            <a:ext cx="11702143" cy="1136743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Treatment of Clients Experiencing Pain Disorders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A Collaborative Approach to Care</a:t>
            </a:r>
            <a:endParaRPr lang="en-US" b="1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June 2, 2018 * Tex-CHIP Training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019" y="3346082"/>
            <a:ext cx="10757647" cy="11367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Role of Nutrition &amp; Lifestyle in Prevention/Management of Pain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Provider Role in Treating Pain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735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food choice either increases or decreases inflammation</a:t>
            </a:r>
          </a:p>
          <a:p>
            <a:r>
              <a:rPr lang="en-US" dirty="0" smtClean="0"/>
              <a:t>Assess diet pattern in patient</a:t>
            </a:r>
          </a:p>
          <a:p>
            <a:r>
              <a:rPr lang="en-US" dirty="0" smtClean="0"/>
              <a:t>Individualization </a:t>
            </a:r>
          </a:p>
          <a:p>
            <a:r>
              <a:rPr lang="en-US" dirty="0"/>
              <a:t>Maintain or lose </a:t>
            </a:r>
            <a:r>
              <a:rPr lang="en-US" dirty="0" smtClean="0"/>
              <a:t>weight</a:t>
            </a:r>
          </a:p>
          <a:p>
            <a:r>
              <a:rPr lang="en-US" dirty="0" smtClean="0"/>
              <a:t>Restriction and/or Avoidances High Inflammatory Foods:</a:t>
            </a:r>
          </a:p>
          <a:p>
            <a:pPr lvl="1"/>
            <a:r>
              <a:rPr lang="en-US" dirty="0" smtClean="0"/>
              <a:t>Dairy </a:t>
            </a:r>
          </a:p>
          <a:p>
            <a:pPr lvl="1"/>
            <a:r>
              <a:rPr lang="en-US" dirty="0" smtClean="0"/>
              <a:t>Grains/Gluten </a:t>
            </a:r>
          </a:p>
          <a:p>
            <a:pPr lvl="1"/>
            <a:r>
              <a:rPr lang="en-US" dirty="0" smtClean="0"/>
              <a:t>Soy</a:t>
            </a:r>
          </a:p>
          <a:p>
            <a:pPr lvl="1"/>
            <a:r>
              <a:rPr lang="en-US" dirty="0" smtClean="0"/>
              <a:t>Refined Carbohydrates</a:t>
            </a:r>
            <a:endParaRPr lang="en-US" dirty="0"/>
          </a:p>
          <a:p>
            <a:pPr lvl="1"/>
            <a:r>
              <a:rPr lang="en-US" dirty="0" smtClean="0"/>
              <a:t>Saturated Fats</a:t>
            </a:r>
          </a:p>
          <a:p>
            <a:pPr lvl="1"/>
            <a:r>
              <a:rPr lang="en-US" dirty="0" smtClean="0"/>
              <a:t>Excess </a:t>
            </a:r>
            <a:r>
              <a:rPr lang="en-US" dirty="0"/>
              <a:t>consumption </a:t>
            </a:r>
            <a:r>
              <a:rPr lang="en-US" dirty="0" smtClean="0"/>
              <a:t>omega-6s</a:t>
            </a:r>
          </a:p>
          <a:p>
            <a:pPr lvl="1"/>
            <a:r>
              <a:rPr lang="en-US" dirty="0" smtClean="0"/>
              <a:t>Monosodium glutamate (MSG)</a:t>
            </a:r>
          </a:p>
        </p:txBody>
      </p:sp>
    </p:spTree>
    <p:extLst>
      <p:ext uri="{BB962C8B-B14F-4D97-AF65-F5344CB8AC3E}">
        <p14:creationId xmlns:p14="http://schemas.microsoft.com/office/powerpoint/2010/main" val="31144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Considerations when Interacting with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epression</a:t>
            </a:r>
          </a:p>
          <a:p>
            <a:r>
              <a:rPr lang="en-US" dirty="0" smtClean="0"/>
              <a:t>Multiple autoimmune diseases causing chronic </a:t>
            </a:r>
            <a:r>
              <a:rPr lang="en-US" dirty="0" smtClean="0"/>
              <a:t>inflammation and pain: </a:t>
            </a:r>
            <a:endParaRPr lang="en-US" dirty="0" smtClean="0"/>
          </a:p>
          <a:p>
            <a:pPr lvl="1"/>
            <a:r>
              <a:rPr lang="en-US" dirty="0" smtClean="0"/>
              <a:t>lupus</a:t>
            </a:r>
            <a:endParaRPr lang="en-US" dirty="0" smtClean="0"/>
          </a:p>
          <a:p>
            <a:pPr lvl="1"/>
            <a:r>
              <a:rPr lang="en-US" dirty="0" smtClean="0"/>
              <a:t>rheumatoid arthritis</a:t>
            </a:r>
          </a:p>
          <a:p>
            <a:pPr lvl="1"/>
            <a:r>
              <a:rPr lang="en-US" dirty="0" smtClean="0"/>
              <a:t>celiac disease</a:t>
            </a:r>
          </a:p>
          <a:p>
            <a:pPr lvl="1"/>
            <a:r>
              <a:rPr lang="en-US" dirty="0" smtClean="0"/>
              <a:t>psoriasis</a:t>
            </a:r>
          </a:p>
          <a:p>
            <a:pPr lvl="1"/>
            <a:r>
              <a:rPr lang="en-US" dirty="0" smtClean="0"/>
              <a:t>irritable bowl disease  </a:t>
            </a:r>
          </a:p>
          <a:p>
            <a:r>
              <a:rPr lang="en-US" dirty="0" smtClean="0"/>
              <a:t>Weight gain (depression, coping mechanisms)</a:t>
            </a:r>
          </a:p>
          <a:p>
            <a:r>
              <a:rPr lang="en-US" dirty="0" smtClean="0"/>
              <a:t>Alcohol consumption</a:t>
            </a:r>
          </a:p>
          <a:p>
            <a:r>
              <a:rPr lang="en-US" dirty="0" smtClean="0"/>
              <a:t>Medication interactions </a:t>
            </a:r>
          </a:p>
          <a:p>
            <a:pPr lvl="1"/>
            <a:r>
              <a:rPr lang="en-US" dirty="0" smtClean="0"/>
              <a:t>B12 deficiency and metformin</a:t>
            </a:r>
          </a:p>
          <a:p>
            <a:pPr lvl="1"/>
            <a:r>
              <a:rPr lang="en-US" dirty="0" smtClean="0"/>
              <a:t>methotrexate – reduces absorption of folic acid , can altered taste, cause nausea, vomiting, diarrhea</a:t>
            </a:r>
          </a:p>
        </p:txBody>
      </p:sp>
    </p:spTree>
    <p:extLst>
      <p:ext uri="{BB962C8B-B14F-4D97-AF65-F5344CB8AC3E}">
        <p14:creationId xmlns:p14="http://schemas.microsoft.com/office/powerpoint/2010/main" val="9757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Our Treatment Plan</a:t>
            </a:r>
            <a:endParaRPr lang="en-US" b="1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976536"/>
              </p:ext>
            </p:extLst>
          </p:nvPr>
        </p:nvGraphicFramePr>
        <p:xfrm>
          <a:off x="359229" y="1440314"/>
          <a:ext cx="10907485" cy="4459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8485">
                  <a:extLst>
                    <a:ext uri="{9D8B030D-6E8A-4147-A177-3AD203B41FA5}">
                      <a16:colId xmlns:a16="http://schemas.microsoft.com/office/drawing/2014/main" xmlns="" val="49007359"/>
                    </a:ext>
                  </a:extLst>
                </a:gridCol>
                <a:gridCol w="3602783">
                  <a:extLst>
                    <a:ext uri="{9D8B030D-6E8A-4147-A177-3AD203B41FA5}">
                      <a16:colId xmlns:a16="http://schemas.microsoft.com/office/drawing/2014/main" xmlns="" val="1045305728"/>
                    </a:ext>
                  </a:extLst>
                </a:gridCol>
                <a:gridCol w="3636217">
                  <a:extLst>
                    <a:ext uri="{9D8B030D-6E8A-4147-A177-3AD203B41FA5}">
                      <a16:colId xmlns:a16="http://schemas.microsoft.com/office/drawing/2014/main" xmlns="" val="1229759437"/>
                    </a:ext>
                  </a:extLst>
                </a:gridCol>
              </a:tblGrid>
              <a:tr h="31855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Healthcare Domain: </a:t>
                      </a:r>
                      <a:r>
                        <a:rPr lang="en-US" sz="1800" dirty="0" smtClean="0">
                          <a:effectLst/>
                        </a:rPr>
                        <a:t>Nutrition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1785651"/>
                  </a:ext>
                </a:extLst>
              </a:tr>
              <a:tr h="31855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Provider</a:t>
                      </a:r>
                      <a:r>
                        <a:rPr lang="en-US" sz="1800" smtClean="0">
                          <a:effectLst/>
                        </a:rPr>
                        <a:t>: Dietitian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5419159"/>
                  </a:ext>
                </a:extLst>
              </a:tr>
              <a:tr h="3822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 smtClean="0">
                          <a:effectLst/>
                        </a:rPr>
                        <a:t>Objective</a:t>
                      </a:r>
                      <a:r>
                        <a:rPr lang="en-US" sz="1600" dirty="0" smtClean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Provide alleviation of presenting trauma symptoms</a:t>
                      </a:r>
                      <a:r>
                        <a:rPr lang="en-US" sz="1600" baseline="0" dirty="0" smtClean="0">
                          <a:effectLst/>
                        </a:rPr>
                        <a:t> as indicated by client report of: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(</a:t>
                      </a:r>
                      <a:r>
                        <a:rPr lang="en-US" sz="1400" dirty="0" smtClean="0">
                          <a:effectLst/>
                        </a:rPr>
                        <a:t>a)  Inflammation – internally or externally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(b)  Gastrointestinal</a:t>
                      </a:r>
                      <a:r>
                        <a:rPr lang="en-US" sz="1400" baseline="0" dirty="0" smtClean="0">
                          <a:effectLst/>
                        </a:rPr>
                        <a:t> irritation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(c)  Overweight</a:t>
                      </a:r>
                      <a:r>
                        <a:rPr lang="en-US" sz="1400" baseline="0" dirty="0" smtClean="0">
                          <a:effectLst/>
                        </a:rPr>
                        <a:t>/Obesity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(d)</a:t>
                      </a:r>
                      <a:r>
                        <a:rPr lang="en-US" sz="1400" baseline="0" dirty="0" smtClean="0">
                          <a:effectLst/>
                        </a:rPr>
                        <a:t>  Depression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</a:rPr>
                        <a:t>Goals</a:t>
                      </a:r>
                      <a:r>
                        <a:rPr lang="en-US" sz="1800" b="1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a)  </a:t>
                      </a:r>
                      <a:r>
                        <a:rPr lang="en-US" sz="1600" b="1" dirty="0" smtClean="0">
                          <a:effectLst/>
                        </a:rPr>
                        <a:t>Identify food group(s) causing inflammation to patient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</a:t>
                      </a:r>
                      <a:r>
                        <a:rPr lang="en-US" sz="1600" b="1" dirty="0" smtClean="0">
                          <a:effectLst/>
                        </a:rPr>
                        <a:t>) D</a:t>
                      </a:r>
                      <a:r>
                        <a:rPr lang="en-US" sz="1600" b="1" baseline="0" dirty="0" smtClean="0">
                          <a:effectLst/>
                        </a:rPr>
                        <a:t>ecrease consumption processed foods, i</a:t>
                      </a:r>
                      <a:r>
                        <a:rPr lang="en-US" sz="1600" b="1" dirty="0" smtClean="0">
                          <a:effectLst/>
                        </a:rPr>
                        <a:t>ncrease</a:t>
                      </a:r>
                      <a:r>
                        <a:rPr lang="en-US" sz="1600" b="1" baseline="0" dirty="0" smtClean="0">
                          <a:effectLst/>
                        </a:rPr>
                        <a:t> consumption of vegetables and </a:t>
                      </a:r>
                      <a:r>
                        <a:rPr lang="en-US" sz="1600" b="1" baseline="0" dirty="0" smtClean="0">
                          <a:effectLst/>
                        </a:rPr>
                        <a:t>fruit (individualized goal for amount)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c</a:t>
                      </a:r>
                      <a:r>
                        <a:rPr lang="en-US" sz="1600" b="1" dirty="0">
                          <a:effectLst/>
                        </a:rPr>
                        <a:t>)  </a:t>
                      </a:r>
                      <a:r>
                        <a:rPr lang="en-US" sz="1600" b="1" dirty="0" smtClean="0">
                          <a:effectLst/>
                        </a:rPr>
                        <a:t>Reduce</a:t>
                      </a:r>
                      <a:r>
                        <a:rPr lang="en-US" sz="1600" b="1" baseline="0" dirty="0" smtClean="0">
                          <a:effectLst/>
                        </a:rPr>
                        <a:t> weight 7-10% if overweight or obese (BMI &lt;30). </a:t>
                      </a:r>
                      <a:endParaRPr lang="en-US" sz="1600" b="1" dirty="0">
                        <a:effectLst/>
                      </a:endParaRPr>
                    </a:p>
                  </a:txBody>
                  <a:tcPr marL="64624" marR="646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</a:rPr>
                        <a:t>Interventions</a:t>
                      </a:r>
                      <a:r>
                        <a:rPr lang="en-US" sz="1800" b="1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a)  </a:t>
                      </a:r>
                      <a:r>
                        <a:rPr lang="en-US" sz="1600" b="1" dirty="0" smtClean="0">
                          <a:effectLst/>
                        </a:rPr>
                        <a:t>Eliminate entire food</a:t>
                      </a:r>
                      <a:r>
                        <a:rPr lang="en-US" sz="1600" b="1" baseline="0" dirty="0" smtClean="0">
                          <a:effectLst/>
                        </a:rPr>
                        <a:t> group (i.e. dairy, gluten) focusing on one at a time for 3 weeks. Then reintroduce food group for 1-2 weeks. 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b)  </a:t>
                      </a:r>
                      <a:r>
                        <a:rPr lang="en-US" sz="1600" b="1" dirty="0" smtClean="0">
                          <a:effectLst/>
                        </a:rPr>
                        <a:t>Follow</a:t>
                      </a:r>
                      <a:r>
                        <a:rPr lang="en-US" sz="1600" b="1" baseline="0" dirty="0" smtClean="0">
                          <a:effectLst/>
                        </a:rPr>
                        <a:t> vegetarian, vegan or </a:t>
                      </a:r>
                      <a:r>
                        <a:rPr lang="en-US" sz="1600" b="1" dirty="0" smtClean="0">
                          <a:effectLst/>
                        </a:rPr>
                        <a:t>Mediterranean meal pattern</a:t>
                      </a:r>
                      <a:r>
                        <a:rPr lang="en-US" sz="1600" b="1" baseline="0" dirty="0" smtClean="0">
                          <a:effectLst/>
                        </a:rPr>
                        <a:t>.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r>
                        <a:rPr lang="en-US" sz="1600" b="1" dirty="0" smtClean="0">
                          <a:effectLst/>
                        </a:rPr>
                        <a:t>c) Engage in physical</a:t>
                      </a:r>
                      <a:r>
                        <a:rPr lang="en-US" sz="1600" b="1" baseline="0" dirty="0" smtClean="0">
                          <a:effectLst/>
                        </a:rPr>
                        <a:t> activity 30 minutes each day. 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extLst>
                  <a:ext uri="{0D108BD9-81ED-4DB2-BD59-A6C34878D82A}">
                    <a16:rowId xmlns:a16="http://schemas.microsoft.com/office/drawing/2014/main" xmlns="" val="1818848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05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Outcomes/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food group(s) that worsen symptoms successfully through elimination diet</a:t>
            </a:r>
          </a:p>
          <a:p>
            <a:r>
              <a:rPr lang="en-US" dirty="0" smtClean="0"/>
              <a:t>If chronic inflammatory disease, reduction of symptoms from </a:t>
            </a:r>
            <a:r>
              <a:rPr lang="en-US" dirty="0" smtClean="0"/>
              <a:t>diet</a:t>
            </a:r>
          </a:p>
          <a:p>
            <a:r>
              <a:rPr lang="en-US" dirty="0" smtClean="0"/>
              <a:t>Decrease in processed foods consumed</a:t>
            </a:r>
          </a:p>
          <a:p>
            <a:r>
              <a:rPr lang="en-US" dirty="0" smtClean="0"/>
              <a:t>Increase in vegetables and fruits consumed</a:t>
            </a:r>
            <a:endParaRPr lang="en-US" dirty="0" smtClean="0"/>
          </a:p>
          <a:p>
            <a:r>
              <a:rPr lang="en-US" dirty="0" smtClean="0"/>
              <a:t>Weight loss (7-10%)</a:t>
            </a:r>
          </a:p>
          <a:p>
            <a:r>
              <a:rPr lang="en-US" dirty="0" smtClean="0"/>
              <a:t>Consistent exercise – 30 minutes every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8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 from Counselors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patient coping techniques (i.e. marijuana use, alcohol, sweets)</a:t>
            </a:r>
          </a:p>
          <a:p>
            <a:r>
              <a:rPr lang="en-US" dirty="0"/>
              <a:t>D</a:t>
            </a:r>
            <a:r>
              <a:rPr lang="en-US" dirty="0" smtClean="0"/>
              <a:t>iet quality</a:t>
            </a:r>
          </a:p>
          <a:p>
            <a:r>
              <a:rPr lang="en-US" dirty="0" smtClean="0"/>
              <a:t>Living arrangements</a:t>
            </a:r>
          </a:p>
          <a:p>
            <a:r>
              <a:rPr lang="en-US" dirty="0" smtClean="0"/>
              <a:t>Mobility to shop/cook food</a:t>
            </a:r>
            <a:endParaRPr lang="en-US" dirty="0"/>
          </a:p>
          <a:p>
            <a:r>
              <a:rPr lang="en-US" dirty="0"/>
              <a:t>Food security status/socio-economic</a:t>
            </a:r>
          </a:p>
        </p:txBody>
      </p:sp>
    </p:spTree>
    <p:extLst>
      <p:ext uri="{BB962C8B-B14F-4D97-AF65-F5344CB8AC3E}">
        <p14:creationId xmlns:p14="http://schemas.microsoft.com/office/powerpoint/2010/main" val="286279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314</Words>
  <Application>Microsoft Office PowerPoint</Application>
  <PresentationFormat>Widescreen</PresentationFormat>
  <Paragraphs>77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Treatment of Clients Experiencing Pain Disorders</vt:lpstr>
      <vt:lpstr>Role of Nutrition &amp; Lifestyle in Prevention/Management of Pain Disorders</vt:lpstr>
      <vt:lpstr>Understanding Provider Role in Treating Pain Disorders</vt:lpstr>
      <vt:lpstr>Considerations when Interacting with Clients</vt:lpstr>
      <vt:lpstr>Our Treatment Plan</vt:lpstr>
      <vt:lpstr>Measuring Outcomes/ Success</vt:lpstr>
      <vt:lpstr>Communication from Counselors</vt:lpstr>
    </vt:vector>
  </TitlesOfParts>
  <Company>TAMU-CC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Mejia, Alissa</dc:creator>
  <cp:lastModifiedBy>Nutrition Mgr</cp:lastModifiedBy>
  <cp:revision>43</cp:revision>
  <dcterms:created xsi:type="dcterms:W3CDTF">2016-03-14T21:18:27Z</dcterms:created>
  <dcterms:modified xsi:type="dcterms:W3CDTF">2018-05-29T18:44:42Z</dcterms:modified>
</cp:coreProperties>
</file>