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79C48-075A-435C-B0F6-01D0E37DCB9D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DC293-617F-46EA-8843-47D84E7E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AEA9B-40FC-4CD5-A049-B7A33661B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Many Possibilities of Parenting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1" y="0"/>
            <a:ext cx="7704667" cy="1371600"/>
          </a:xfrm>
        </p:spPr>
        <p:txBody>
          <a:bodyPr>
            <a:normAutofit/>
          </a:bodyPr>
          <a:lstStyle/>
          <a:p>
            <a:r>
              <a:rPr lang="en-US" sz="4800" i="1" dirty="0"/>
              <a:t>What You Can Do</a:t>
            </a:r>
            <a:endParaRPr lang="en-US" sz="4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3656" y="2765978"/>
            <a:ext cx="5649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i="1" dirty="0"/>
              <a:t>Model</a:t>
            </a:r>
            <a:r>
              <a:rPr lang="en-US" sz="2000" dirty="0"/>
              <a:t> responsible approaches to affect management by helping </a:t>
            </a:r>
            <a:r>
              <a:rPr lang="en-US" sz="2000" dirty="0" smtClean="0"/>
              <a:t>kiddos </a:t>
            </a:r>
            <a:r>
              <a:rPr lang="en-US" sz="2200" b="1" i="1" dirty="0" smtClean="0"/>
              <a:t>deal </a:t>
            </a:r>
            <a:r>
              <a:rPr lang="en-US" sz="2200" b="1" i="1" dirty="0"/>
              <a:t>with feeling</a:t>
            </a:r>
            <a:r>
              <a:rPr lang="en-US" sz="2000" b="1" i="1" dirty="0"/>
              <a:t> </a:t>
            </a:r>
            <a:r>
              <a:rPr lang="en-US" sz="2000" dirty="0"/>
              <a:t>during moments when they are </a:t>
            </a:r>
            <a:r>
              <a:rPr lang="en-US" sz="2000" dirty="0" smtClean="0"/>
              <a:t>experiencing behavioral issues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b="1" i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i="1" dirty="0"/>
              <a:t>Rehabilitate</a:t>
            </a:r>
            <a:r>
              <a:rPr lang="en-US" sz="2000" dirty="0"/>
              <a:t> the effects of </a:t>
            </a:r>
            <a:r>
              <a:rPr lang="en-US" sz="2000" dirty="0" smtClean="0"/>
              <a:t>previous learning </a:t>
            </a:r>
            <a:r>
              <a:rPr lang="en-US" sz="2200" b="1" i="1" dirty="0"/>
              <a:t>through encouraging attending </a:t>
            </a:r>
            <a:r>
              <a:rPr lang="en-US" sz="2000" dirty="0"/>
              <a:t>in between moments of distress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4" y="2440214"/>
            <a:ext cx="5433535" cy="3636963"/>
          </a:xfrm>
        </p:spPr>
      </p:pic>
    </p:spTree>
    <p:extLst>
      <p:ext uri="{BB962C8B-B14F-4D97-AF65-F5344CB8AC3E}">
        <p14:creationId xmlns:p14="http://schemas.microsoft.com/office/powerpoint/2010/main" val="26098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52400"/>
            <a:ext cx="11571514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Helping </a:t>
            </a:r>
            <a:r>
              <a:rPr lang="en-US" dirty="0" smtClean="0"/>
              <a:t>Kiddos </a:t>
            </a:r>
            <a:r>
              <a:rPr lang="en-US" b="1" i="1" dirty="0" smtClean="0"/>
              <a:t>Deal </a:t>
            </a:r>
            <a:r>
              <a:rPr lang="en-US" b="1" i="1" dirty="0" smtClean="0"/>
              <a:t>with Their Feelings</a:t>
            </a:r>
            <a:br>
              <a:rPr lang="en-US" b="1" i="1" dirty="0" smtClean="0"/>
            </a:br>
            <a:r>
              <a:rPr lang="en-US" b="1" i="1" dirty="0" smtClean="0"/>
              <a:t>when </a:t>
            </a:r>
            <a:r>
              <a:rPr lang="en-US" b="1" i="1" dirty="0" smtClean="0"/>
              <a:t>Experiencing </a:t>
            </a:r>
            <a:r>
              <a:rPr lang="en-US" b="1" i="1" dirty="0" smtClean="0"/>
              <a:t>by </a:t>
            </a:r>
            <a:r>
              <a:rPr lang="en-US" b="1" i="1" dirty="0" smtClean="0"/>
              <a:t>Behavioral Issues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543" y="2307772"/>
            <a:ext cx="8077200" cy="4191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There is a direct connection between how kids feel and how they behave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When kids feel right, they behave right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We can help cadets feel right, by accepting their feelings</a:t>
            </a:r>
          </a:p>
          <a:p>
            <a:pPr>
              <a:spcAft>
                <a:spcPts val="1800"/>
              </a:spcAft>
            </a:pPr>
            <a:r>
              <a:rPr lang="en-US" b="1" i="1" dirty="0" smtClean="0"/>
              <a:t>Problem</a:t>
            </a:r>
            <a:r>
              <a:rPr lang="en-US" dirty="0" smtClean="0"/>
              <a:t>: </a:t>
            </a:r>
            <a:r>
              <a:rPr lang="en-US" dirty="0" smtClean="0"/>
              <a:t>Many kiddos </a:t>
            </a:r>
            <a:r>
              <a:rPr lang="en-US" dirty="0" smtClean="0"/>
              <a:t>likely </a:t>
            </a:r>
            <a:r>
              <a:rPr lang="en-US" dirty="0" smtClean="0"/>
              <a:t>live </a:t>
            </a:r>
            <a:r>
              <a:rPr lang="en-US" dirty="0" smtClean="0"/>
              <a:t>a lifetime of non-acceptance </a:t>
            </a:r>
          </a:p>
          <a:p>
            <a:pPr lvl="1"/>
            <a:r>
              <a:rPr lang="en-US" dirty="0" smtClean="0"/>
              <a:t>You don’t really feel that way</a:t>
            </a:r>
          </a:p>
          <a:p>
            <a:pPr lvl="1"/>
            <a:r>
              <a:rPr lang="en-US" dirty="0" smtClean="0"/>
              <a:t>You’re just saying that because you’re tired</a:t>
            </a:r>
          </a:p>
          <a:p>
            <a:pPr lvl="1"/>
            <a:r>
              <a:rPr lang="en-US" dirty="0" smtClean="0"/>
              <a:t>You’re acting like a punk, a ___________, a ___________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52401"/>
            <a:ext cx="7704667" cy="1219199"/>
          </a:xfrm>
        </p:spPr>
        <p:txBody>
          <a:bodyPr/>
          <a:lstStyle/>
          <a:p>
            <a:r>
              <a:rPr lang="en-US" b="1" i="1" dirty="0" smtClean="0"/>
              <a:t>Let’s look at some examples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7" y="2220686"/>
            <a:ext cx="10755084" cy="44740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 don’t like the new baby… </a:t>
            </a:r>
          </a:p>
          <a:p>
            <a:pPr lvl="1"/>
            <a:r>
              <a:rPr lang="en-US" dirty="0" smtClean="0"/>
              <a:t>Response denying feelings : ____________________________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My birthday party sucked, that was stupid (after all the trouble you went through</a:t>
            </a:r>
          </a:p>
          <a:p>
            <a:pPr lvl="1"/>
            <a:r>
              <a:rPr lang="en-US" dirty="0"/>
              <a:t>Response denying feelings : ____________________________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food </a:t>
            </a:r>
            <a:r>
              <a:rPr lang="en-US" dirty="0" smtClean="0"/>
              <a:t>sucks. </a:t>
            </a:r>
            <a:r>
              <a:rPr lang="en-US" dirty="0" smtClean="0"/>
              <a:t>I want Whataburger.</a:t>
            </a:r>
          </a:p>
          <a:p>
            <a:pPr lvl="1"/>
            <a:r>
              <a:rPr lang="en-US" dirty="0"/>
              <a:t>Response denying feelings : ____________________________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My teacher sucks, ma’am. Just because I messed up, they failed me on my quiz.</a:t>
            </a:r>
          </a:p>
          <a:p>
            <a:pPr lvl="1"/>
            <a:r>
              <a:rPr lang="en-US" dirty="0"/>
              <a:t>Response denying feelings : </a:t>
            </a:r>
            <a:r>
              <a:rPr lang="en-US" dirty="0" smtClean="0"/>
              <a:t>____________________________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 hate my parents, they don’t care about me (even though you see them as caring)</a:t>
            </a:r>
          </a:p>
          <a:p>
            <a:pPr lvl="1"/>
            <a:r>
              <a:rPr lang="en-US" dirty="0"/>
              <a:t>Response denying feelings : ____________________________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33" y="544287"/>
            <a:ext cx="9397396" cy="838199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Ways We Often try to Help, but Don’t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2772" y="2231572"/>
            <a:ext cx="5007428" cy="4968874"/>
          </a:xfrm>
        </p:spPr>
        <p:txBody>
          <a:bodyPr/>
          <a:lstStyle/>
          <a:p>
            <a:r>
              <a:rPr lang="en-US" b="1" i="1" dirty="0" smtClean="0"/>
              <a:t>Denial of Feelings</a:t>
            </a:r>
          </a:p>
          <a:p>
            <a:pPr lvl="1"/>
            <a:r>
              <a:rPr lang="en-US" dirty="0" smtClean="0"/>
              <a:t>Chill out. There’s no reason to be upset. It’s not as bad as you are </a:t>
            </a:r>
            <a:r>
              <a:rPr lang="en-US" dirty="0" smtClean="0"/>
              <a:t>making it. Smile! </a:t>
            </a:r>
            <a:r>
              <a:rPr lang="en-US" dirty="0" smtClean="0"/>
              <a:t>You have a great smile- use it!</a:t>
            </a:r>
          </a:p>
          <a:p>
            <a:r>
              <a:rPr lang="en-US" b="1" i="1" dirty="0" smtClean="0"/>
              <a:t>Getting Philosophical</a:t>
            </a:r>
          </a:p>
          <a:p>
            <a:pPr lvl="1"/>
            <a:r>
              <a:rPr lang="en-US" dirty="0" smtClean="0"/>
              <a:t>Look, life is going to be that way. Things don’t always end up like you want, nothing is perfect in this world.</a:t>
            </a:r>
          </a:p>
          <a:p>
            <a:r>
              <a:rPr lang="en-US" b="1" i="1" dirty="0" smtClean="0"/>
              <a:t>Giving Advice</a:t>
            </a:r>
          </a:p>
          <a:p>
            <a:pPr lvl="1"/>
            <a:r>
              <a:rPr lang="en-US" dirty="0" smtClean="0"/>
              <a:t>You want I think you should do? </a:t>
            </a:r>
            <a:r>
              <a:rPr lang="en-US" dirty="0" smtClean="0"/>
              <a:t>________________________________________________________________________________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8029" y="1921862"/>
            <a:ext cx="5889171" cy="4947024"/>
          </a:xfrm>
        </p:spPr>
        <p:txBody>
          <a:bodyPr/>
          <a:lstStyle/>
          <a:p>
            <a:r>
              <a:rPr lang="en-US" b="1" i="1" dirty="0" smtClean="0"/>
              <a:t>Questioning and Interrogation</a:t>
            </a:r>
          </a:p>
          <a:p>
            <a:pPr lvl="1"/>
            <a:r>
              <a:rPr lang="en-US" dirty="0" smtClean="0"/>
              <a:t>What exactly were you thinking? You didn’t think you would get caught? Why didn’t you just leave?</a:t>
            </a:r>
          </a:p>
          <a:p>
            <a:r>
              <a:rPr lang="en-US" b="1" i="1" dirty="0" smtClean="0"/>
              <a:t>Defending the Other Person</a:t>
            </a:r>
          </a:p>
          <a:p>
            <a:pPr lvl="1"/>
            <a:r>
              <a:rPr lang="en-US" dirty="0" smtClean="0"/>
              <a:t>I can understand where your parents are coming from, they are probably just under a lot of stress. You’re lucky it doesn’t happen more often.</a:t>
            </a:r>
          </a:p>
          <a:p>
            <a:r>
              <a:rPr lang="en-US" b="1" i="1" dirty="0" smtClean="0"/>
              <a:t>Pity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That stinks. I feel bad for you, man. That’s not cool.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91343" y="522514"/>
            <a:ext cx="2934677" cy="1317171"/>
          </a:xfrm>
        </p:spPr>
        <p:txBody>
          <a:bodyPr/>
          <a:lstStyle/>
          <a:p>
            <a:r>
              <a:rPr lang="en-US" sz="3200" b="1" i="1" dirty="0" smtClean="0"/>
              <a:t>To Help Deal with Feelings</a:t>
            </a:r>
            <a:endParaRPr lang="en-US" sz="32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42395" y="2318656"/>
            <a:ext cx="4398432" cy="42127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Listen with Full Attention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Acknowledge feelings with a word – “oh” .. “</a:t>
            </a:r>
            <a:r>
              <a:rPr lang="en-US" sz="2000" dirty="0" err="1" smtClean="0"/>
              <a:t>Mhmm</a:t>
            </a:r>
            <a:r>
              <a:rPr lang="en-US" sz="2000" dirty="0" smtClean="0"/>
              <a:t>” … “I see.”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Give their feelings a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Give them their wish in fantasy</a:t>
            </a:r>
          </a:p>
          <a:p>
            <a:pPr algn="l"/>
            <a:endParaRPr lang="en-US" dirty="0"/>
          </a:p>
          <a:p>
            <a:pPr algn="l"/>
            <a:r>
              <a:rPr lang="en-US" b="1" i="1" dirty="0" smtClean="0"/>
              <a:t>Let’s Practice</a:t>
            </a:r>
            <a:endParaRPr lang="en-US" b="1" i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68" y="625904"/>
            <a:ext cx="3389993" cy="28520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61" y="598713"/>
            <a:ext cx="3901440" cy="2852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69" y="3679368"/>
            <a:ext cx="3389993" cy="285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61" y="3706559"/>
            <a:ext cx="3901440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9057" y="2362201"/>
            <a:ext cx="8495949" cy="2360071"/>
          </a:xfrm>
        </p:spPr>
        <p:txBody>
          <a:bodyPr/>
          <a:lstStyle/>
          <a:p>
            <a:r>
              <a:rPr lang="en-US" b="1" dirty="0" smtClean="0"/>
              <a:t>Promoting Development during </a:t>
            </a:r>
            <a:r>
              <a:rPr lang="en-US" b="1" dirty="0" smtClean="0"/>
              <a:t>the Between Moments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Being Encouraging &amp; Making Encouraging Observations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87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1973" y="152401"/>
            <a:ext cx="7704667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Encouragement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b="1" i="1" dirty="0" smtClean="0"/>
              <a:t>Definition &amp; Rationale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629" y="2601686"/>
            <a:ext cx="11190514" cy="45611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Encouragement </a:t>
            </a:r>
            <a:r>
              <a:rPr lang="en-US" b="1" dirty="0" smtClean="0"/>
              <a:t>helps people believe </a:t>
            </a:r>
            <a:r>
              <a:rPr lang="en-US" dirty="0" smtClean="0"/>
              <a:t>that they </a:t>
            </a:r>
            <a:r>
              <a:rPr lang="en-US" b="1" dirty="0" smtClean="0"/>
              <a:t>can find solutions</a:t>
            </a:r>
            <a:r>
              <a:rPr lang="en-US" dirty="0" smtClean="0"/>
              <a:t> and </a:t>
            </a:r>
            <a:r>
              <a:rPr lang="en-US" b="1" dirty="0" smtClean="0"/>
              <a:t>can cope with any predicament</a:t>
            </a:r>
          </a:p>
          <a:p>
            <a:endParaRPr lang="en-US" b="1" dirty="0"/>
          </a:p>
          <a:p>
            <a:r>
              <a:rPr lang="en-US" b="1" dirty="0" smtClean="0"/>
              <a:t>Rationale:</a:t>
            </a:r>
          </a:p>
          <a:p>
            <a:pPr lvl="1"/>
            <a:r>
              <a:rPr lang="en-US" dirty="0" smtClean="0"/>
              <a:t>We receive a lot of mixed messages growing up</a:t>
            </a:r>
          </a:p>
          <a:p>
            <a:pPr lvl="1"/>
            <a:r>
              <a:rPr lang="en-US" dirty="0" smtClean="0"/>
              <a:t>Rather than focus on acts, evaluations tend to be personal</a:t>
            </a:r>
          </a:p>
          <a:p>
            <a:pPr lvl="1"/>
            <a:r>
              <a:rPr lang="en-US" dirty="0" smtClean="0"/>
              <a:t>Enough invalidation, leads to</a:t>
            </a:r>
          </a:p>
          <a:p>
            <a:pPr lvl="2"/>
            <a:r>
              <a:rPr lang="en-US" b="1" dirty="0" smtClean="0"/>
              <a:t>Discouragement</a:t>
            </a:r>
          </a:p>
          <a:p>
            <a:pPr lvl="2"/>
            <a:r>
              <a:rPr lang="en-US" b="1" dirty="0" smtClean="0"/>
              <a:t>Low self-efficacy</a:t>
            </a:r>
          </a:p>
          <a:p>
            <a:pPr lvl="2"/>
            <a:r>
              <a:rPr lang="en-US" b="1" dirty="0" smtClean="0"/>
              <a:t>Dependability </a:t>
            </a:r>
            <a:r>
              <a:rPr lang="en-US" dirty="0" smtClean="0"/>
              <a:t>on others to solve problems for you or social referencing</a:t>
            </a:r>
          </a:p>
          <a:p>
            <a:pPr lvl="2"/>
            <a:r>
              <a:rPr lang="en-US" b="1" dirty="0" smtClean="0"/>
              <a:t>Resorting to ineffective coping strategies </a:t>
            </a:r>
          </a:p>
          <a:p>
            <a:pPr lvl="3"/>
            <a:r>
              <a:rPr lang="en-US" dirty="0" smtClean="0"/>
              <a:t>Drugs, </a:t>
            </a:r>
            <a:r>
              <a:rPr lang="en-US" dirty="0" smtClean="0"/>
              <a:t>stealing</a:t>
            </a:r>
            <a:r>
              <a:rPr lang="en-US" dirty="0" smtClean="0"/>
              <a:t>, </a:t>
            </a:r>
          </a:p>
          <a:p>
            <a:pPr lvl="2"/>
            <a:r>
              <a:rPr lang="en-US" b="1" dirty="0" smtClean="0"/>
              <a:t>Resorting to passive manipulations </a:t>
            </a:r>
            <a:r>
              <a:rPr lang="en-US" dirty="0" smtClean="0"/>
              <a:t>that stymie development into a responsible person </a:t>
            </a:r>
          </a:p>
          <a:p>
            <a:pPr lvl="3"/>
            <a:r>
              <a:rPr lang="en-US" dirty="0" smtClean="0"/>
              <a:t>Complaining</a:t>
            </a:r>
          </a:p>
          <a:p>
            <a:pPr lvl="3"/>
            <a:r>
              <a:rPr lang="en-US" dirty="0" smtClean="0"/>
              <a:t>Threatening</a:t>
            </a:r>
          </a:p>
          <a:p>
            <a:pPr lvl="3"/>
            <a:r>
              <a:rPr lang="en-US" dirty="0" smtClean="0"/>
              <a:t>Blaming</a:t>
            </a:r>
          </a:p>
          <a:p>
            <a:pPr lvl="3"/>
            <a:r>
              <a:rPr lang="en-US" dirty="0" smtClean="0"/>
              <a:t>Bribing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21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439" y="149905"/>
            <a:ext cx="9055704" cy="121176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Encouragement</a:t>
            </a:r>
            <a:r>
              <a:rPr lang="en-US" sz="4800" dirty="0" smtClean="0"/>
              <a:t>: </a:t>
            </a:r>
            <a:r>
              <a:rPr lang="en-US" sz="4800" b="1" i="1" dirty="0" smtClean="0"/>
              <a:t>Assumptions</a:t>
            </a:r>
            <a:endParaRPr lang="en-US" sz="48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7627" y="2317799"/>
            <a:ext cx="5103678" cy="3368674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What</a:t>
            </a:r>
            <a:r>
              <a:rPr lang="en-US" dirty="0" smtClean="0"/>
              <a:t> one is doing is more important than how one is doing it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present</a:t>
            </a:r>
            <a:r>
              <a:rPr lang="en-US" dirty="0" smtClean="0"/>
              <a:t> focus is more important that the past or future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deed</a:t>
            </a:r>
            <a:r>
              <a:rPr lang="en-US" dirty="0" smtClean="0"/>
              <a:t> is what is important rather than the doer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69429" y="2191513"/>
            <a:ext cx="6116585" cy="334682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effort</a:t>
            </a:r>
            <a:r>
              <a:rPr lang="en-US" dirty="0" smtClean="0"/>
              <a:t> is emphasized rather than the outcome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b="1" i="1" dirty="0" smtClean="0"/>
              <a:t>being done correctly </a:t>
            </a:r>
            <a:r>
              <a:rPr lang="en-US" dirty="0" smtClean="0"/>
              <a:t>matters more than what is not being done correctly</a:t>
            </a:r>
          </a:p>
          <a:p>
            <a:endParaRPr lang="en-US" b="1" i="1" dirty="0" smtClean="0"/>
          </a:p>
          <a:p>
            <a:r>
              <a:rPr lang="en-US" b="1" i="1" dirty="0" smtClean="0"/>
              <a:t>Intrinsic motivation </a:t>
            </a:r>
            <a:r>
              <a:rPr lang="en-US" dirty="0" smtClean="0"/>
              <a:t>rather than extrinsic motivation is expressed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409" y="571564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Communicating this way takes practice until responding this way is spontaneous and genuine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84848" y="5315536"/>
            <a:ext cx="3615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Let’s Practice!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18</TotalTime>
  <Words>585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Quotable</vt:lpstr>
      <vt:lpstr>The Many Possibilities of Parenting Approaches</vt:lpstr>
      <vt:lpstr>What You Can Do</vt:lpstr>
      <vt:lpstr>Helping Kiddos Deal with Their Feelings when Experiencing by Behavioral Issues</vt:lpstr>
      <vt:lpstr>Let’s look at some examples</vt:lpstr>
      <vt:lpstr>Ways We Often try to Help, but Don’t</vt:lpstr>
      <vt:lpstr>To Help Deal with Feelings</vt:lpstr>
      <vt:lpstr>Promoting Development during the Between Moments</vt:lpstr>
      <vt:lpstr>Encouragement: Definition &amp; Rationale</vt:lpstr>
      <vt:lpstr>Encouragement: Assumptions</vt:lpstr>
    </vt:vector>
  </TitlesOfParts>
  <Company>TAMUCC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Possibilities of Parenting Approaches</dc:title>
  <dc:creator>Lenz, Stephen</dc:creator>
  <cp:lastModifiedBy>Lenz, Stephen</cp:lastModifiedBy>
  <cp:revision>2</cp:revision>
  <dcterms:created xsi:type="dcterms:W3CDTF">2017-03-28T14:55:35Z</dcterms:created>
  <dcterms:modified xsi:type="dcterms:W3CDTF">2017-03-28T15:13:38Z</dcterms:modified>
</cp:coreProperties>
</file>