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9" r:id="rId3"/>
    <p:sldId id="258" r:id="rId4"/>
    <p:sldId id="270" r:id="rId5"/>
    <p:sldId id="272" r:id="rId6"/>
    <p:sldId id="263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59" d="100"/>
          <a:sy n="59" d="100"/>
        </p:scale>
        <p:origin x="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Date  •  Location</a:t>
            </a:r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939948"/>
            <a:ext cx="11702143" cy="1136743"/>
          </a:xfrm>
        </p:spPr>
        <p:txBody>
          <a:bodyPr>
            <a:normAutofit/>
          </a:bodyPr>
          <a:lstStyle/>
          <a:p>
            <a:r>
              <a:rPr lang="en-US" sz="4800" b="1" dirty="0"/>
              <a:t>Treatment of Children and Adolescents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A Collaborative Approach to Care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June 30, 2018 * Tex-CHIP Training Series</a:t>
            </a:r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604" y="3416840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dirty="0"/>
              <a:t>Psychological Assessment of Disruptive Behaviors in Children and Adolescents</a:t>
            </a:r>
          </a:p>
        </p:txBody>
      </p:sp>
    </p:spTree>
    <p:extLst>
      <p:ext uri="{BB962C8B-B14F-4D97-AF65-F5344CB8AC3E}">
        <p14:creationId xmlns:p14="http://schemas.microsoft.com/office/powerpoint/2010/main" val="283247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575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Understanding Provider Role in Assessing Disruptive Behaviors in Children and Adolescents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3840"/>
            <a:ext cx="10515600" cy="4351338"/>
          </a:xfrm>
        </p:spPr>
        <p:txBody>
          <a:bodyPr/>
          <a:lstStyle/>
          <a:p>
            <a:r>
              <a:rPr lang="en-US" dirty="0"/>
              <a:t>Use testing to identity signs and symptoms, make accurate diagnoses, and formulate a treatment plan</a:t>
            </a:r>
          </a:p>
          <a:p>
            <a:r>
              <a:rPr lang="en-US" dirty="0"/>
              <a:t>Determine potential antecedents and consequences in the home and at school</a:t>
            </a:r>
          </a:p>
          <a:p>
            <a:r>
              <a:rPr lang="en-US" dirty="0"/>
              <a:t>Identify/access community/Navy/school resources</a:t>
            </a:r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Considerations when Interacting with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Looking </a:t>
            </a:r>
            <a:r>
              <a:rPr lang="en-US" dirty="0"/>
              <a:t>at the whole system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possible abuse or neglect</a:t>
            </a:r>
          </a:p>
          <a:p>
            <a:pPr lvl="1"/>
            <a:r>
              <a:rPr lang="en-US" dirty="0" smtClean="0"/>
              <a:t>level </a:t>
            </a:r>
            <a:r>
              <a:rPr lang="en-US" dirty="0"/>
              <a:t>of family tension or discord </a:t>
            </a:r>
          </a:p>
          <a:p>
            <a:r>
              <a:rPr lang="en-US" dirty="0" smtClean="0"/>
              <a:t>Cultural </a:t>
            </a:r>
            <a:r>
              <a:rPr lang="en-US" dirty="0"/>
              <a:t>differences, such as whether English is the child/parents first language</a:t>
            </a:r>
          </a:p>
          <a:p>
            <a:r>
              <a:rPr lang="en-US" dirty="0" smtClean="0"/>
              <a:t>Consider </a:t>
            </a:r>
            <a:r>
              <a:rPr lang="en-US" dirty="0"/>
              <a:t>regional differences with military families</a:t>
            </a:r>
          </a:p>
          <a:p>
            <a:r>
              <a:rPr lang="en-US" dirty="0" smtClean="0"/>
              <a:t>Determining </a:t>
            </a:r>
            <a:r>
              <a:rPr lang="en-US" dirty="0"/>
              <a:t>parent’s childrearing orientation requires learning about their values</a:t>
            </a:r>
          </a:p>
          <a:p>
            <a:r>
              <a:rPr lang="en-US" dirty="0" smtClean="0"/>
              <a:t>Appreciation </a:t>
            </a:r>
            <a:r>
              <a:rPr lang="en-US" dirty="0"/>
              <a:t>of differences in attitudes toward medication therapy and diagnosis itself requires careful listening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7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Our Treatment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67094"/>
              </p:ext>
            </p:extLst>
          </p:nvPr>
        </p:nvGraphicFramePr>
        <p:xfrm>
          <a:off x="359229" y="1440314"/>
          <a:ext cx="10907485" cy="445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485">
                  <a:extLst>
                    <a:ext uri="{9D8B030D-6E8A-4147-A177-3AD203B41FA5}">
                      <a16:colId xmlns:a16="http://schemas.microsoft.com/office/drawing/2014/main" val="49007359"/>
                    </a:ext>
                  </a:extLst>
                </a:gridCol>
                <a:gridCol w="3602783">
                  <a:extLst>
                    <a:ext uri="{9D8B030D-6E8A-4147-A177-3AD203B41FA5}">
                      <a16:colId xmlns:a16="http://schemas.microsoft.com/office/drawing/2014/main" val="1045305728"/>
                    </a:ext>
                  </a:extLst>
                </a:gridCol>
                <a:gridCol w="3636217">
                  <a:extLst>
                    <a:ext uri="{9D8B030D-6E8A-4147-A177-3AD203B41FA5}">
                      <a16:colId xmlns:a16="http://schemas.microsoft.com/office/drawing/2014/main" val="1229759437"/>
                    </a:ext>
                  </a:extLst>
                </a:gridCol>
              </a:tblGrid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Healthcare Domain: Behavioral Health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85651"/>
                  </a:ext>
                </a:extLst>
              </a:tr>
              <a:tr h="31855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Provider: Psychologist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19159"/>
                  </a:ext>
                </a:extLst>
              </a:tr>
              <a:tr h="3822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Objective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Provide alleviation of disruptive behaviors</a:t>
                      </a:r>
                      <a:r>
                        <a:rPr lang="en-US" sz="1600" baseline="0" dirty="0">
                          <a:effectLst/>
                        </a:rPr>
                        <a:t> as indicated by: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(a) Teacher report of decreased frequency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(b) Parent report of decreased frequency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(c) Reduced level of family stress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Goals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a)  Clarify presenting concerns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b)  Obtain agreement on goals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c)   Formulate diagnoses and present a plan</a:t>
                      </a: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Interventions</a:t>
                      </a:r>
                      <a:r>
                        <a:rPr lang="en-US" sz="1800" b="1" dirty="0">
                          <a:effectLst/>
                        </a:rPr>
                        <a:t>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a)  Parent/teacher/child Interview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b)  Standardized behavior checklists and personality inventories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c) Psychometric testing, such as IQ and achievement measures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extLst>
                  <a:ext uri="{0D108BD9-81ED-4DB2-BD59-A6C34878D82A}">
                    <a16:rowId xmlns:a16="http://schemas.microsoft.com/office/drawing/2014/main" val="1818848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5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Outcomes/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 </a:t>
            </a:r>
            <a:r>
              <a:rPr lang="en-US" dirty="0"/>
              <a:t>feedback obtained by reaching agreement on a plan.</a:t>
            </a:r>
          </a:p>
          <a:p>
            <a:r>
              <a:rPr lang="en-US" dirty="0" smtClean="0"/>
              <a:t>Longitudinal </a:t>
            </a:r>
            <a:r>
              <a:rPr lang="en-US" dirty="0"/>
              <a:t>test/re-test measures</a:t>
            </a:r>
          </a:p>
          <a:p>
            <a:r>
              <a:rPr lang="en-US" dirty="0" smtClean="0"/>
              <a:t>Parent/teacher </a:t>
            </a:r>
            <a:r>
              <a:rPr lang="en-US" dirty="0"/>
              <a:t>report. Includes standardized measures, such as the BASC3, and informal measures, such as verbal report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CE2EC5-FB08-4431-93F1-6376B9EDBDA0}"/>
              </a:ext>
            </a:extLst>
          </p:cNvPr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from Counselors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important reason for a team approach: mitigate risk factors</a:t>
            </a:r>
          </a:p>
          <a:p>
            <a:r>
              <a:rPr lang="en-US" dirty="0" smtClean="0"/>
              <a:t>Determine </a:t>
            </a:r>
            <a:r>
              <a:rPr lang="en-US" dirty="0"/>
              <a:t>what other professionals want to learn from the test results, what they’ve already done, and how they see my role</a:t>
            </a:r>
          </a:p>
          <a:p>
            <a:r>
              <a:rPr lang="en-US" dirty="0" smtClean="0"/>
              <a:t>Select </a:t>
            </a:r>
            <a:r>
              <a:rPr lang="en-US" dirty="0"/>
              <a:t>the tools for obtaining that information after clarifying specific referral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9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2457</TotalTime>
  <Words>267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Treatment of Children and Adolescents</vt:lpstr>
      <vt:lpstr>Psychological Assessment of Disruptive Behaviors in Children and Adolescents</vt:lpstr>
      <vt:lpstr>Understanding Provider Role in Assessing Disruptive Behaviors in Children and Adolescents</vt:lpstr>
      <vt:lpstr>Considerations when Interacting with Families</vt:lpstr>
      <vt:lpstr>Our Treatment Plan</vt:lpstr>
      <vt:lpstr>Measuring Outcomes/ Success</vt:lpstr>
      <vt:lpstr>Communication from Counselors</vt:lpstr>
    </vt:vector>
  </TitlesOfParts>
  <Company>TAMU-CC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CORE Office</cp:lastModifiedBy>
  <cp:revision>40</cp:revision>
  <dcterms:created xsi:type="dcterms:W3CDTF">2016-03-14T21:18:27Z</dcterms:created>
  <dcterms:modified xsi:type="dcterms:W3CDTF">2018-06-12T14:00:54Z</dcterms:modified>
</cp:coreProperties>
</file>