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9"/>
  </p:handoutMasterIdLst>
  <p:sldIdLst>
    <p:sldId id="257" r:id="rId2"/>
    <p:sldId id="259" r:id="rId3"/>
    <p:sldId id="258" r:id="rId4"/>
    <p:sldId id="270" r:id="rId5"/>
    <p:sldId id="272" r:id="rId6"/>
    <p:sldId id="263" r:id="rId7"/>
    <p:sldId id="27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B54"/>
    <a:srgbClr val="005C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828" autoAdjust="0"/>
    <p:restoredTop sz="94660"/>
  </p:normalViewPr>
  <p:slideViewPr>
    <p:cSldViewPr snapToGrid="0">
      <p:cViewPr varScale="1">
        <p:scale>
          <a:sx n="112" d="100"/>
          <a:sy n="112" d="100"/>
        </p:scale>
        <p:origin x="498" y="-150"/>
      </p:cViewPr>
      <p:guideLst/>
    </p:cSldViewPr>
  </p:slideViewPr>
  <p:notesTextViewPr>
    <p:cViewPr>
      <p:scale>
        <a:sx n="1" d="1"/>
        <a:sy n="1" d="1"/>
      </p:scale>
      <p:origin x="0" y="0"/>
    </p:cViewPr>
  </p:notesTextViewPr>
  <p:notesViewPr>
    <p:cSldViewPr snapToGrid="0">
      <p:cViewPr varScale="1">
        <p:scale>
          <a:sx n="60" d="100"/>
          <a:sy n="60" d="100"/>
        </p:scale>
        <p:origin x="2165" y="3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736C095-9698-4584-9CDE-5D167B0C8E72}" type="datetimeFigureOut">
              <a:rPr lang="en-US" smtClean="0"/>
              <a:t>6/25/2018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188DE32-85AF-41FC-9A6A-1FA54AB7E006}" type="slidenum">
              <a:rPr lang="en-US" smtClean="0"/>
              <a:t>‹#›</a:t>
            </a:fld>
            <a:endParaRPr lang="en-US"/>
          </a:p>
        </p:txBody>
      </p:sp>
    </p:spTree>
    <p:extLst>
      <p:ext uri="{BB962C8B-B14F-4D97-AF65-F5344CB8AC3E}">
        <p14:creationId xmlns:p14="http://schemas.microsoft.com/office/powerpoint/2010/main" val="416349734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hasCustomPrompt="1"/>
          </p:nvPr>
        </p:nvSpPr>
        <p:spPr>
          <a:xfrm>
            <a:off x="699247" y="1939948"/>
            <a:ext cx="10757647" cy="1136743"/>
          </a:xfrm>
        </p:spPr>
        <p:txBody>
          <a:bodyPr anchor="b"/>
          <a:lstStyle>
            <a:lvl1pPr algn="l">
              <a:defRPr sz="6000">
                <a:solidFill>
                  <a:srgbClr val="002B54"/>
                </a:solidFill>
                <a:latin typeface="+mn-lt"/>
              </a:defRPr>
            </a:lvl1pPr>
          </a:lstStyle>
          <a:p>
            <a:r>
              <a:rPr lang="en-US" dirty="0" smtClean="0"/>
              <a:t>Presentation title</a:t>
            </a:r>
            <a:endParaRPr lang="en-US" dirty="0"/>
          </a:p>
        </p:txBody>
      </p:sp>
      <p:sp>
        <p:nvSpPr>
          <p:cNvPr id="3" name="Subtitle 2"/>
          <p:cNvSpPr>
            <a:spLocks noGrp="1"/>
          </p:cNvSpPr>
          <p:nvPr>
            <p:ph type="subTitle" idx="1" hasCustomPrompt="1"/>
          </p:nvPr>
        </p:nvSpPr>
        <p:spPr>
          <a:xfrm>
            <a:off x="699246" y="3107186"/>
            <a:ext cx="10757647" cy="926936"/>
          </a:xfrm>
        </p:spPr>
        <p:txBody>
          <a:bodyPr>
            <a:normAutofit/>
          </a:bodyPr>
          <a:lstStyle>
            <a:lvl1pPr marL="0" indent="0" algn="l">
              <a:buNone/>
              <a:defRPr sz="2800">
                <a:solidFill>
                  <a:srgbClr val="002B54"/>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Presentation subtitle </a:t>
            </a:r>
            <a:endParaRPr lang="en-US" dirty="0"/>
          </a:p>
        </p:txBody>
      </p:sp>
      <p:sp>
        <p:nvSpPr>
          <p:cNvPr id="6" name="Slide Number Placeholder 5"/>
          <p:cNvSpPr>
            <a:spLocks noGrp="1"/>
          </p:cNvSpPr>
          <p:nvPr>
            <p:ph type="sldNum" sz="quarter" idx="12"/>
          </p:nvPr>
        </p:nvSpPr>
        <p:spPr>
          <a:xfrm>
            <a:off x="699246" y="6238015"/>
            <a:ext cx="2743200" cy="365125"/>
          </a:xfrm>
        </p:spPr>
        <p:txBody>
          <a:bodyPr/>
          <a:lstStyle>
            <a:lvl1pPr algn="l">
              <a:defRPr/>
            </a:lvl1pPr>
          </a:lstStyle>
          <a:p>
            <a:fld id="{4223F25B-0DC5-4A83-BA12-0C6597E7F919}" type="slidenum">
              <a:rPr lang="en-US" smtClean="0"/>
              <a:pPr/>
              <a:t>‹#›</a:t>
            </a:fld>
            <a:endParaRPr lang="en-US"/>
          </a:p>
        </p:txBody>
      </p:sp>
      <p:sp>
        <p:nvSpPr>
          <p:cNvPr id="15" name="Text Placeholder 14"/>
          <p:cNvSpPr>
            <a:spLocks noGrp="1"/>
          </p:cNvSpPr>
          <p:nvPr>
            <p:ph type="body" sz="quarter" idx="13" hasCustomPrompt="1"/>
          </p:nvPr>
        </p:nvSpPr>
        <p:spPr>
          <a:xfrm>
            <a:off x="698500" y="4153078"/>
            <a:ext cx="10758488" cy="451200"/>
          </a:xfrm>
        </p:spPr>
        <p:txBody>
          <a:bodyPr>
            <a:normAutofit/>
          </a:bodyPr>
          <a:lstStyle>
            <a:lvl1pPr marL="0" indent="0">
              <a:buNone/>
              <a:defRPr sz="2400" b="1" baseline="0">
                <a:solidFill>
                  <a:schemeClr val="tx1">
                    <a:lumMod val="75000"/>
                    <a:lumOff val="25000"/>
                  </a:schemeClr>
                </a:solidFill>
              </a:defRPr>
            </a:lvl1pPr>
          </a:lstStyle>
          <a:p>
            <a:pPr lvl="0"/>
            <a:r>
              <a:rPr lang="en-US" dirty="0" smtClean="0"/>
              <a:t>Date  •  Location</a:t>
            </a:r>
            <a:endParaRPr lang="en-US" dirty="0"/>
          </a:p>
        </p:txBody>
      </p:sp>
    </p:spTree>
    <p:extLst>
      <p:ext uri="{BB962C8B-B14F-4D97-AF65-F5344CB8AC3E}">
        <p14:creationId xmlns:p14="http://schemas.microsoft.com/office/powerpoint/2010/main" val="47520480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normAutofit/>
          </a:bodyPr>
          <a:lstStyle>
            <a:lvl1pPr>
              <a:defRPr sz="4800" b="0">
                <a:solidFill>
                  <a:srgbClr val="005CB9"/>
                </a:solidFill>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a:defRPr sz="3200">
                <a:solidFill>
                  <a:srgbClr val="002B54"/>
                </a:solidFill>
              </a:defRPr>
            </a:lvl1pPr>
            <a:lvl2pPr>
              <a:defRPr sz="2800">
                <a:solidFill>
                  <a:srgbClr val="002B54"/>
                </a:solidFill>
              </a:defRPr>
            </a:lvl2pPr>
            <a:lvl3pPr>
              <a:defRPr sz="2400">
                <a:solidFill>
                  <a:srgbClr val="002B54"/>
                </a:solidFill>
              </a:defRPr>
            </a:lvl3pPr>
            <a:lvl4pPr>
              <a:defRPr sz="2000">
                <a:solidFill>
                  <a:srgbClr val="002B54"/>
                </a:solidFill>
              </a:defRPr>
            </a:lvl4pPr>
            <a:lvl5pPr>
              <a:defRPr sz="2000">
                <a:solidFill>
                  <a:srgbClr val="002B5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838200" y="6290384"/>
            <a:ext cx="2743200" cy="365125"/>
          </a:xfrm>
        </p:spPr>
        <p:txBody>
          <a:bodyPr/>
          <a:lstStyle>
            <a:lvl1pPr algn="l">
              <a:defRPr/>
            </a:lvl1pPr>
          </a:lstStyle>
          <a:p>
            <a:fld id="{4223F25B-0DC5-4A83-BA12-0C6597E7F919}" type="slidenum">
              <a:rPr lang="en-US" smtClean="0"/>
              <a:pPr/>
              <a:t>‹#›</a:t>
            </a:fld>
            <a:endParaRPr lang="en-US"/>
          </a:p>
        </p:txBody>
      </p:sp>
    </p:spTree>
    <p:extLst>
      <p:ext uri="{BB962C8B-B14F-4D97-AF65-F5344CB8AC3E}">
        <p14:creationId xmlns:p14="http://schemas.microsoft.com/office/powerpoint/2010/main" val="633409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normAutofit/>
          </a:bodyPr>
          <a:lstStyle>
            <a:lvl1pPr>
              <a:defRPr sz="4800">
                <a:solidFill>
                  <a:srgbClr val="005CB9"/>
                </a:solidFill>
                <a:latin typeface="+mn-lt"/>
              </a:defRPr>
            </a:lvl1pPr>
          </a:lstStyle>
          <a:p>
            <a:r>
              <a:rPr lang="en-US" dirty="0" smtClean="0"/>
              <a:t>Click to edit Master title style</a:t>
            </a:r>
            <a:endParaRPr lang="en-US" dirty="0"/>
          </a:p>
        </p:txBody>
      </p:sp>
      <p:sp>
        <p:nvSpPr>
          <p:cNvPr id="5" name="Slide Number Placeholder 4"/>
          <p:cNvSpPr>
            <a:spLocks noGrp="1"/>
          </p:cNvSpPr>
          <p:nvPr>
            <p:ph type="sldNum" sz="quarter" idx="12"/>
          </p:nvPr>
        </p:nvSpPr>
        <p:spPr>
          <a:xfrm>
            <a:off x="838200" y="6259529"/>
            <a:ext cx="2743200" cy="365125"/>
          </a:xfrm>
        </p:spPr>
        <p:txBody>
          <a:bodyPr/>
          <a:lstStyle>
            <a:lvl1pPr algn="l">
              <a:defRPr/>
            </a:lvl1pPr>
          </a:lstStyle>
          <a:p>
            <a:fld id="{4223F25B-0DC5-4A83-BA12-0C6597E7F919}" type="slidenum">
              <a:rPr lang="en-US" smtClean="0"/>
              <a:pPr/>
              <a:t>‹#›</a:t>
            </a:fld>
            <a:endParaRPr lang="en-US"/>
          </a:p>
        </p:txBody>
      </p:sp>
    </p:spTree>
    <p:extLst>
      <p:ext uri="{BB962C8B-B14F-4D97-AF65-F5344CB8AC3E}">
        <p14:creationId xmlns:p14="http://schemas.microsoft.com/office/powerpoint/2010/main" val="328265408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839788" y="457200"/>
            <a:ext cx="3932237" cy="1600200"/>
          </a:xfrm>
        </p:spPr>
        <p:txBody>
          <a:bodyPr anchor="b"/>
          <a:lstStyle>
            <a:lvl1pPr>
              <a:defRPr sz="3200">
                <a:solidFill>
                  <a:srgbClr val="005CB9"/>
                </a:solidFill>
                <a:latin typeface="+mn-lt"/>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rgbClr val="002B54"/>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Click to edit Master text styles</a:t>
            </a:r>
          </a:p>
        </p:txBody>
      </p:sp>
      <p:sp>
        <p:nvSpPr>
          <p:cNvPr id="7" name="Slide Number Placeholder 6"/>
          <p:cNvSpPr>
            <a:spLocks noGrp="1"/>
          </p:cNvSpPr>
          <p:nvPr>
            <p:ph type="sldNum" sz="quarter" idx="12"/>
          </p:nvPr>
        </p:nvSpPr>
        <p:spPr>
          <a:xfrm>
            <a:off x="828342" y="6238014"/>
            <a:ext cx="1887070" cy="365125"/>
          </a:xfrm>
        </p:spPr>
        <p:txBody>
          <a:bodyPr/>
          <a:lstStyle>
            <a:lvl1pPr algn="l">
              <a:defRPr/>
            </a:lvl1pPr>
          </a:lstStyle>
          <a:p>
            <a:fld id="{4223F25B-0DC5-4A83-BA12-0C6597E7F919}" type="slidenum">
              <a:rPr lang="en-US" smtClean="0"/>
              <a:pPr/>
              <a:t>‹#›</a:t>
            </a:fld>
            <a:endParaRPr lang="en-US"/>
          </a:p>
        </p:txBody>
      </p:sp>
    </p:spTree>
    <p:extLst>
      <p:ext uri="{BB962C8B-B14F-4D97-AF65-F5344CB8AC3E}">
        <p14:creationId xmlns:p14="http://schemas.microsoft.com/office/powerpoint/2010/main" val="41109472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38200" y="631190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23F25B-0DC5-4A83-BA12-0C6597E7F919}" type="slidenum">
              <a:rPr lang="en-US" smtClean="0"/>
              <a:pPr/>
              <a:t>‹#›</a:t>
            </a:fld>
            <a:endParaRPr lang="en-US"/>
          </a:p>
        </p:txBody>
      </p:sp>
    </p:spTree>
    <p:extLst>
      <p:ext uri="{BB962C8B-B14F-4D97-AF65-F5344CB8AC3E}">
        <p14:creationId xmlns:p14="http://schemas.microsoft.com/office/powerpoint/2010/main" val="20968390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7" r:id="rId4"/>
  </p:sldLayoutIdLst>
  <p:timing>
    <p:tnLst>
      <p:par>
        <p:cTn id="1" dur="indefinite" restart="never" nodeType="tmRoot"/>
      </p:par>
    </p:tnLst>
  </p:timing>
  <p:txStyles>
    <p:titleStyle>
      <a:lvl1pPr algn="l" defTabSz="914400" rtl="0" eaLnBrk="1" latinLnBrk="0" hangingPunct="1">
        <a:lnSpc>
          <a:spcPct val="90000"/>
        </a:lnSpc>
        <a:spcBef>
          <a:spcPct val="0"/>
        </a:spcBef>
        <a:buNone/>
        <a:defRPr sz="4800" kern="1200">
          <a:solidFill>
            <a:srgbClr val="005CB9"/>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02B5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02B54"/>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rgbClr val="002B54"/>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rgbClr val="002B54"/>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rgbClr val="002B5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8342" y="1939948"/>
            <a:ext cx="11702143" cy="1136743"/>
          </a:xfrm>
        </p:spPr>
        <p:txBody>
          <a:bodyPr>
            <a:normAutofit/>
          </a:bodyPr>
          <a:lstStyle/>
          <a:p>
            <a:r>
              <a:rPr lang="en-US" sz="4800" b="1" dirty="0"/>
              <a:t>Child and Adolescent Management</a:t>
            </a:r>
          </a:p>
        </p:txBody>
      </p:sp>
      <p:sp>
        <p:nvSpPr>
          <p:cNvPr id="3" name="Subtitle 2"/>
          <p:cNvSpPr>
            <a:spLocks noGrp="1"/>
          </p:cNvSpPr>
          <p:nvPr>
            <p:ph type="subTitle" idx="1"/>
          </p:nvPr>
        </p:nvSpPr>
        <p:spPr/>
        <p:txBody>
          <a:bodyPr/>
          <a:lstStyle/>
          <a:p>
            <a:r>
              <a:rPr lang="en-US" b="1" i="1" dirty="0" smtClean="0"/>
              <a:t>A Collaborative Approach to Care</a:t>
            </a:r>
            <a:endParaRPr lang="en-US" b="1" i="1" dirty="0"/>
          </a:p>
        </p:txBody>
      </p:sp>
      <p:sp>
        <p:nvSpPr>
          <p:cNvPr id="4" name="Text Placeholder 3"/>
          <p:cNvSpPr>
            <a:spLocks noGrp="1"/>
          </p:cNvSpPr>
          <p:nvPr>
            <p:ph type="body" sz="quarter" idx="13"/>
          </p:nvPr>
        </p:nvSpPr>
        <p:spPr/>
        <p:txBody>
          <a:bodyPr/>
          <a:lstStyle/>
          <a:p>
            <a:r>
              <a:rPr lang="en-US" dirty="0" smtClean="0"/>
              <a:t>June 30, 2018 * Tex-CHIP Training Series</a:t>
            </a:r>
            <a:endParaRPr lang="en-US" dirty="0"/>
          </a:p>
        </p:txBody>
      </p:sp>
    </p:spTree>
    <p:extLst>
      <p:ext uri="{BB962C8B-B14F-4D97-AF65-F5344CB8AC3E}">
        <p14:creationId xmlns:p14="http://schemas.microsoft.com/office/powerpoint/2010/main" val="27952133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50262" y="3351525"/>
            <a:ext cx="10757647" cy="1136743"/>
          </a:xfrm>
        </p:spPr>
        <p:txBody>
          <a:bodyPr>
            <a:normAutofit fontScale="90000"/>
          </a:bodyPr>
          <a:lstStyle/>
          <a:p>
            <a:r>
              <a:rPr lang="en-US" dirty="0" smtClean="0"/>
              <a:t>Role of Case Management in the Treatment of </a:t>
            </a:r>
            <a:r>
              <a:rPr lang="en-US" dirty="0"/>
              <a:t>Disruptive Behaviors in Children and Adolescents</a:t>
            </a:r>
          </a:p>
        </p:txBody>
      </p:sp>
    </p:spTree>
    <p:extLst>
      <p:ext uri="{BB962C8B-B14F-4D97-AF65-F5344CB8AC3E}">
        <p14:creationId xmlns:p14="http://schemas.microsoft.com/office/powerpoint/2010/main" val="28324720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Understanding Provider Role in Children and Adolescents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Case managers help the family identify the causes of the client’s behaviors by looking at the underlining needs within the family’s history.</a:t>
            </a:r>
          </a:p>
          <a:p>
            <a:r>
              <a:rPr lang="en-US" dirty="0"/>
              <a:t>Case </a:t>
            </a:r>
            <a:r>
              <a:rPr lang="en-US" dirty="0" smtClean="0"/>
              <a:t>managers provide one-on-one skills </a:t>
            </a:r>
            <a:r>
              <a:rPr lang="en-US" dirty="0"/>
              <a:t>training to help the client work on </a:t>
            </a:r>
            <a:r>
              <a:rPr lang="en-US" dirty="0" smtClean="0"/>
              <a:t>his/her </a:t>
            </a:r>
            <a:r>
              <a:rPr lang="en-US" dirty="0"/>
              <a:t>goals of </a:t>
            </a:r>
            <a:r>
              <a:rPr lang="en-US" dirty="0" smtClean="0"/>
              <a:t>behavior change through </a:t>
            </a:r>
            <a:r>
              <a:rPr lang="en-US" dirty="0"/>
              <a:t>different approaches of modeling, role-playing, and performance feedback. </a:t>
            </a:r>
          </a:p>
          <a:p>
            <a:r>
              <a:rPr lang="en-US" dirty="0" smtClean="0"/>
              <a:t>Case managers can also link or refer the client and family to other resources in the community to ensure the client has a collaborated approach in treatment.</a:t>
            </a:r>
          </a:p>
          <a:p>
            <a:r>
              <a:rPr lang="en-US" dirty="0"/>
              <a:t>C</a:t>
            </a:r>
            <a:r>
              <a:rPr lang="en-US" dirty="0" smtClean="0"/>
              <a:t>ase managers can work one-on-one with the parent using the Defiant Child curriculum or the Nurturing Parenting curriculum.</a:t>
            </a:r>
            <a:endParaRPr lang="en-US" dirty="0"/>
          </a:p>
        </p:txBody>
      </p:sp>
    </p:spTree>
    <p:extLst>
      <p:ext uri="{BB962C8B-B14F-4D97-AF65-F5344CB8AC3E}">
        <p14:creationId xmlns:p14="http://schemas.microsoft.com/office/powerpoint/2010/main" val="31144449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Considerations when Interacting with Clients</a:t>
            </a:r>
            <a:endParaRPr lang="en-US" dirty="0"/>
          </a:p>
        </p:txBody>
      </p:sp>
      <p:sp>
        <p:nvSpPr>
          <p:cNvPr id="3" name="Content Placeholder 2"/>
          <p:cNvSpPr>
            <a:spLocks noGrp="1"/>
          </p:cNvSpPr>
          <p:nvPr>
            <p:ph idx="1"/>
          </p:nvPr>
        </p:nvSpPr>
        <p:spPr/>
        <p:txBody>
          <a:bodyPr>
            <a:normAutofit/>
          </a:bodyPr>
          <a:lstStyle/>
          <a:p>
            <a:r>
              <a:rPr lang="en-US" dirty="0" smtClean="0"/>
              <a:t>Remember to meet the client where they are in the process of treatment. Do not force them to move forward if they have not completed the first step in the skill they are learning.</a:t>
            </a:r>
          </a:p>
          <a:p>
            <a:r>
              <a:rPr lang="en-US" dirty="0" smtClean="0"/>
              <a:t>Don’t tell the client what to do but rather lead them to a positive conclusion by offering scenarios that mirror their own behaviors. Teach clients about the “ABC’s” of their actions so they can see the </a:t>
            </a:r>
            <a:r>
              <a:rPr lang="en-US" b="1" dirty="0" smtClean="0"/>
              <a:t>a</a:t>
            </a:r>
            <a:r>
              <a:rPr lang="en-US" dirty="0" smtClean="0"/>
              <a:t>ntecedents, </a:t>
            </a:r>
            <a:r>
              <a:rPr lang="en-US" b="1" dirty="0" smtClean="0"/>
              <a:t>b</a:t>
            </a:r>
            <a:r>
              <a:rPr lang="en-US" dirty="0" smtClean="0"/>
              <a:t>ehaviors, and </a:t>
            </a:r>
            <a:r>
              <a:rPr lang="en-US" b="1" dirty="0" smtClean="0"/>
              <a:t>c</a:t>
            </a:r>
            <a:r>
              <a:rPr lang="en-US" dirty="0" smtClean="0"/>
              <a:t>onsequences of their decisions.</a:t>
            </a:r>
          </a:p>
          <a:p>
            <a:endParaRPr lang="en-US" dirty="0" smtClean="0"/>
          </a:p>
          <a:p>
            <a:endParaRPr lang="en-US" dirty="0"/>
          </a:p>
        </p:txBody>
      </p:sp>
    </p:spTree>
    <p:extLst>
      <p:ext uri="{BB962C8B-B14F-4D97-AF65-F5344CB8AC3E}">
        <p14:creationId xmlns:p14="http://schemas.microsoft.com/office/powerpoint/2010/main" val="975777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3806" y="0"/>
            <a:ext cx="10515600" cy="1325563"/>
          </a:xfrm>
        </p:spPr>
        <p:txBody>
          <a:bodyPr/>
          <a:lstStyle/>
          <a:p>
            <a:r>
              <a:rPr lang="en-US" b="1" i="1" dirty="0" smtClean="0"/>
              <a:t>Our Treatment Plan</a:t>
            </a:r>
            <a:endParaRPr lang="en-US" b="1" i="1" dirty="0"/>
          </a:p>
        </p:txBody>
      </p:sp>
      <p:graphicFrame>
        <p:nvGraphicFramePr>
          <p:cNvPr id="4" name="Table 3"/>
          <p:cNvGraphicFramePr>
            <a:graphicFrameLocks noGrp="1"/>
          </p:cNvGraphicFramePr>
          <p:nvPr>
            <p:extLst>
              <p:ext uri="{D42A27DB-BD31-4B8C-83A1-F6EECF244321}">
                <p14:modId xmlns:p14="http://schemas.microsoft.com/office/powerpoint/2010/main" val="1836904991"/>
              </p:ext>
            </p:extLst>
          </p:nvPr>
        </p:nvGraphicFramePr>
        <p:xfrm>
          <a:off x="372107" y="939198"/>
          <a:ext cx="11051454" cy="6309360"/>
        </p:xfrm>
        <a:graphic>
          <a:graphicData uri="http://schemas.openxmlformats.org/drawingml/2006/table">
            <a:tbl>
              <a:tblPr firstRow="1" firstCol="1" bandRow="1">
                <a:tableStyleId>{5C22544A-7EE6-4342-B048-85BDC9FD1C3A}</a:tableStyleId>
              </a:tblPr>
              <a:tblGrid>
                <a:gridCol w="3716906">
                  <a:extLst>
                    <a:ext uri="{9D8B030D-6E8A-4147-A177-3AD203B41FA5}">
                      <a16:colId xmlns="" xmlns:a16="http://schemas.microsoft.com/office/drawing/2014/main" val="49007359"/>
                    </a:ext>
                  </a:extLst>
                </a:gridCol>
                <a:gridCol w="3650336">
                  <a:extLst>
                    <a:ext uri="{9D8B030D-6E8A-4147-A177-3AD203B41FA5}">
                      <a16:colId xmlns="" xmlns:a16="http://schemas.microsoft.com/office/drawing/2014/main" val="1045305728"/>
                    </a:ext>
                  </a:extLst>
                </a:gridCol>
                <a:gridCol w="3684212">
                  <a:extLst>
                    <a:ext uri="{9D8B030D-6E8A-4147-A177-3AD203B41FA5}">
                      <a16:colId xmlns="" xmlns:a16="http://schemas.microsoft.com/office/drawing/2014/main" val="1229759437"/>
                    </a:ext>
                  </a:extLst>
                </a:gridCol>
              </a:tblGrid>
              <a:tr h="245782">
                <a:tc gridSpan="3">
                  <a:txBody>
                    <a:bodyPr/>
                    <a:lstStyle/>
                    <a:p>
                      <a:pPr marL="0" marR="0">
                        <a:spcBef>
                          <a:spcPts val="0"/>
                        </a:spcBef>
                        <a:spcAft>
                          <a:spcPts val="0"/>
                        </a:spcAft>
                      </a:pPr>
                      <a:r>
                        <a:rPr lang="en-US" sz="1800" dirty="0">
                          <a:effectLst/>
                          <a:latin typeface="+mn-lt"/>
                        </a:rPr>
                        <a:t>Healthcare Domain: </a:t>
                      </a:r>
                      <a:r>
                        <a:rPr lang="en-US" sz="1800" dirty="0" smtClean="0">
                          <a:effectLst/>
                          <a:latin typeface="+mn-lt"/>
                        </a:rPr>
                        <a:t>Behavioral Health</a:t>
                      </a:r>
                      <a:endParaRPr lang="en-US" sz="1800" dirty="0">
                        <a:effectLst/>
                        <a:latin typeface="+mn-lt"/>
                        <a:ea typeface="Calibri" panose="020F0502020204030204" pitchFamily="34" charset="0"/>
                      </a:endParaRPr>
                    </a:p>
                  </a:txBody>
                  <a:tcPr marL="64624" marR="64624" marT="0" marB="0"/>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2641785651"/>
                  </a:ext>
                </a:extLst>
              </a:tr>
              <a:tr h="245782">
                <a:tc gridSpan="3">
                  <a:txBody>
                    <a:bodyPr/>
                    <a:lstStyle/>
                    <a:p>
                      <a:pPr marL="0" marR="0">
                        <a:spcBef>
                          <a:spcPts val="0"/>
                        </a:spcBef>
                        <a:spcAft>
                          <a:spcPts val="0"/>
                        </a:spcAft>
                      </a:pPr>
                      <a:r>
                        <a:rPr lang="en-US" sz="1800" dirty="0">
                          <a:effectLst/>
                          <a:latin typeface="+mn-lt"/>
                        </a:rPr>
                        <a:t>Provider</a:t>
                      </a:r>
                      <a:r>
                        <a:rPr lang="en-US" sz="1800" dirty="0" smtClean="0">
                          <a:effectLst/>
                          <a:latin typeface="+mn-lt"/>
                        </a:rPr>
                        <a:t>: Case Manager</a:t>
                      </a:r>
                      <a:endParaRPr lang="en-US" sz="1800" dirty="0">
                        <a:effectLst/>
                        <a:latin typeface="+mn-lt"/>
                        <a:ea typeface="Calibri" panose="020F0502020204030204" pitchFamily="34" charset="0"/>
                      </a:endParaRPr>
                    </a:p>
                  </a:txBody>
                  <a:tcPr marL="64624" marR="64624" marT="0" marB="0"/>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4145419159"/>
                  </a:ext>
                </a:extLst>
              </a:tr>
              <a:tr h="4961801">
                <a:tc>
                  <a:txBody>
                    <a:bodyPr/>
                    <a:lstStyle/>
                    <a:p>
                      <a:r>
                        <a:rPr lang="en-US" sz="1800" b="1" u="sng" kern="1200" dirty="0" smtClean="0">
                          <a:solidFill>
                            <a:schemeClr val="lt1"/>
                          </a:solidFill>
                          <a:effectLst/>
                          <a:latin typeface="+mn-lt"/>
                          <a:ea typeface="+mn-ea"/>
                          <a:cs typeface="+mn-cs"/>
                        </a:rPr>
                        <a:t>Objective</a:t>
                      </a:r>
                      <a:r>
                        <a:rPr lang="en-US" sz="1800" b="1" kern="1200" dirty="0" smtClean="0">
                          <a:solidFill>
                            <a:schemeClr val="lt1"/>
                          </a:solidFill>
                          <a:effectLst/>
                          <a:latin typeface="+mn-lt"/>
                          <a:ea typeface="+mn-ea"/>
                          <a:cs typeface="+mn-cs"/>
                        </a:rPr>
                        <a:t>:</a:t>
                      </a:r>
                    </a:p>
                    <a:p>
                      <a:endParaRPr lang="en-US" sz="1600" b="1" kern="1200" dirty="0" smtClean="0">
                        <a:solidFill>
                          <a:schemeClr val="lt1"/>
                        </a:solidFill>
                        <a:effectLst/>
                        <a:latin typeface="+mn-lt"/>
                        <a:ea typeface="+mn-ea"/>
                        <a:cs typeface="+mn-cs"/>
                      </a:endParaRPr>
                    </a:p>
                    <a:p>
                      <a:r>
                        <a:rPr lang="en-US" sz="1600" b="1" kern="1200" dirty="0" smtClean="0">
                          <a:solidFill>
                            <a:schemeClr val="lt1"/>
                          </a:solidFill>
                          <a:effectLst/>
                          <a:latin typeface="+mn-lt"/>
                          <a:ea typeface="+mn-ea"/>
                          <a:cs typeface="+mn-cs"/>
                        </a:rPr>
                        <a:t>Provide alleviation of disruptive behaviors as indicated by:</a:t>
                      </a:r>
                    </a:p>
                    <a:p>
                      <a:endParaRPr lang="en-US" sz="1600" b="1" kern="1200" dirty="0" smtClean="0">
                        <a:solidFill>
                          <a:schemeClr val="lt1"/>
                        </a:solidFill>
                        <a:effectLst/>
                        <a:latin typeface="+mn-lt"/>
                        <a:ea typeface="+mn-ea"/>
                        <a:cs typeface="+mn-cs"/>
                      </a:endParaRPr>
                    </a:p>
                    <a:p>
                      <a:pPr marL="228600" indent="-228600">
                        <a:buAutoNum type="alphaLcParenBoth"/>
                      </a:pPr>
                      <a:r>
                        <a:rPr lang="en-US" sz="1200" b="1" kern="1200" dirty="0" smtClean="0">
                          <a:solidFill>
                            <a:schemeClr val="lt1"/>
                          </a:solidFill>
                          <a:effectLst/>
                          <a:latin typeface="+mn-lt"/>
                          <a:ea typeface="+mn-ea"/>
                          <a:cs typeface="+mn-cs"/>
                        </a:rPr>
                        <a:t>Sam being able to identify and utilize coping skills</a:t>
                      </a:r>
                    </a:p>
                    <a:p>
                      <a:pPr marL="0" indent="0">
                        <a:buNone/>
                      </a:pPr>
                      <a:r>
                        <a:rPr lang="en-US" sz="1200" b="1" kern="1200" dirty="0" smtClean="0">
                          <a:solidFill>
                            <a:schemeClr val="lt1"/>
                          </a:solidFill>
                          <a:effectLst/>
                          <a:latin typeface="+mn-lt"/>
                          <a:ea typeface="+mn-ea"/>
                          <a:cs typeface="+mn-cs"/>
                        </a:rPr>
                        <a:t>when he is feeling stressed or angry per self-report</a:t>
                      </a:r>
                    </a:p>
                    <a:p>
                      <a:pPr marL="228600" indent="-228600">
                        <a:buAutoNum type="alphaLcParenBoth"/>
                      </a:pPr>
                      <a:endParaRPr lang="en-US" sz="1200" b="1" kern="1200" dirty="0" smtClean="0">
                        <a:solidFill>
                          <a:schemeClr val="lt1"/>
                        </a:solidFill>
                        <a:effectLst/>
                        <a:latin typeface="+mn-lt"/>
                        <a:ea typeface="+mn-ea"/>
                        <a:cs typeface="+mn-cs"/>
                      </a:endParaRPr>
                    </a:p>
                    <a:p>
                      <a:r>
                        <a:rPr lang="en-US" sz="1200" b="1" kern="1200" dirty="0" smtClean="0">
                          <a:solidFill>
                            <a:schemeClr val="lt1"/>
                          </a:solidFill>
                          <a:effectLst/>
                          <a:latin typeface="+mn-lt"/>
                          <a:ea typeface="+mn-ea"/>
                          <a:cs typeface="+mn-cs"/>
                        </a:rPr>
                        <a:t>(b) Marta being able to find time for herself and using self-care to help relieve the stress she is feeling</a:t>
                      </a:r>
                    </a:p>
                    <a:p>
                      <a:endParaRPr lang="en-US" sz="1200" b="1" kern="1200" dirty="0" smtClean="0">
                        <a:solidFill>
                          <a:schemeClr val="lt1"/>
                        </a:solidFill>
                        <a:effectLst/>
                        <a:latin typeface="+mn-lt"/>
                        <a:ea typeface="+mn-ea"/>
                        <a:cs typeface="+mn-cs"/>
                      </a:endParaRPr>
                    </a:p>
                    <a:p>
                      <a:r>
                        <a:rPr lang="en-US" sz="1200" b="1" kern="1200" dirty="0" smtClean="0">
                          <a:solidFill>
                            <a:schemeClr val="lt1"/>
                          </a:solidFill>
                          <a:effectLst/>
                          <a:latin typeface="+mn-lt"/>
                          <a:ea typeface="+mn-ea"/>
                          <a:cs typeface="+mn-cs"/>
                        </a:rPr>
                        <a:t>(c) Marta remembering to not “challenge the requests” made by Sam AEB utilizing the Defiant Child and Nurturing Parenting</a:t>
                      </a:r>
                      <a:r>
                        <a:rPr lang="en-US" sz="1200" b="1" kern="1200" baseline="0" dirty="0" smtClean="0">
                          <a:solidFill>
                            <a:schemeClr val="lt1"/>
                          </a:solidFill>
                          <a:effectLst/>
                          <a:latin typeface="+mn-lt"/>
                          <a:ea typeface="+mn-ea"/>
                          <a:cs typeface="+mn-cs"/>
                        </a:rPr>
                        <a:t> </a:t>
                      </a:r>
                      <a:r>
                        <a:rPr lang="en-US" sz="1200" b="1" kern="1200" dirty="0" smtClean="0">
                          <a:solidFill>
                            <a:schemeClr val="lt1"/>
                          </a:solidFill>
                          <a:effectLst/>
                          <a:latin typeface="+mn-lt"/>
                          <a:ea typeface="+mn-ea"/>
                          <a:cs typeface="+mn-cs"/>
                        </a:rPr>
                        <a:t>curriculums</a:t>
                      </a:r>
                    </a:p>
                    <a:p>
                      <a:endParaRPr lang="en-US" sz="1200" b="1" kern="1200" dirty="0" smtClean="0">
                        <a:solidFill>
                          <a:schemeClr val="lt1"/>
                        </a:solidFill>
                        <a:effectLst/>
                        <a:latin typeface="+mn-lt"/>
                        <a:ea typeface="+mn-ea"/>
                        <a:cs typeface="+mn-cs"/>
                      </a:endParaRPr>
                    </a:p>
                    <a:p>
                      <a:r>
                        <a:rPr lang="en-US" sz="1200" b="1" kern="1200" dirty="0" smtClean="0">
                          <a:solidFill>
                            <a:schemeClr val="lt1"/>
                          </a:solidFill>
                          <a:effectLst/>
                          <a:latin typeface="+mn-lt"/>
                          <a:ea typeface="+mn-ea"/>
                          <a:cs typeface="+mn-cs"/>
                        </a:rPr>
                        <a:t>(d) Sam being</a:t>
                      </a:r>
                      <a:r>
                        <a:rPr lang="en-US" sz="1200" b="1" kern="1200" baseline="0" dirty="0" smtClean="0">
                          <a:solidFill>
                            <a:schemeClr val="lt1"/>
                          </a:solidFill>
                          <a:effectLst/>
                          <a:latin typeface="+mn-lt"/>
                          <a:ea typeface="+mn-ea"/>
                          <a:cs typeface="+mn-cs"/>
                        </a:rPr>
                        <a:t> able to control his disruptive behaviors and</a:t>
                      </a:r>
                      <a:r>
                        <a:rPr lang="en-US" sz="1200" b="1" kern="1200" dirty="0" smtClean="0">
                          <a:solidFill>
                            <a:schemeClr val="lt1"/>
                          </a:solidFill>
                          <a:effectLst/>
                          <a:latin typeface="+mn-lt"/>
                          <a:ea typeface="+mn-ea"/>
                          <a:cs typeface="+mn-cs"/>
                        </a:rPr>
                        <a:t> follow Marta’s behavior charts and chore charts</a:t>
                      </a:r>
                    </a:p>
                    <a:p>
                      <a:pPr marL="0" marR="0">
                        <a:spcBef>
                          <a:spcPts val="0"/>
                        </a:spcBef>
                        <a:spcAft>
                          <a:spcPts val="0"/>
                        </a:spcAft>
                      </a:pPr>
                      <a:endParaRPr lang="en-US" sz="1100" dirty="0">
                        <a:effectLst/>
                        <a:latin typeface="+mn-lt"/>
                      </a:endParaRPr>
                    </a:p>
                    <a:p>
                      <a:pPr marL="0" marR="0">
                        <a:spcBef>
                          <a:spcPts val="0"/>
                        </a:spcBef>
                        <a:spcAft>
                          <a:spcPts val="0"/>
                        </a:spcAft>
                      </a:pPr>
                      <a:r>
                        <a:rPr lang="en-US" sz="1100" dirty="0">
                          <a:effectLst/>
                          <a:latin typeface="+mn-lt"/>
                        </a:rPr>
                        <a:t> </a:t>
                      </a:r>
                    </a:p>
                    <a:p>
                      <a:pPr marL="0" marR="0">
                        <a:spcBef>
                          <a:spcPts val="0"/>
                        </a:spcBef>
                        <a:spcAft>
                          <a:spcPts val="0"/>
                        </a:spcAft>
                      </a:pPr>
                      <a:r>
                        <a:rPr lang="en-US" sz="1100" dirty="0">
                          <a:effectLst/>
                          <a:latin typeface="+mn-lt"/>
                        </a:rPr>
                        <a:t> </a:t>
                      </a:r>
                    </a:p>
                    <a:p>
                      <a:pPr marL="0" marR="0">
                        <a:spcBef>
                          <a:spcPts val="0"/>
                        </a:spcBef>
                        <a:spcAft>
                          <a:spcPts val="0"/>
                        </a:spcAft>
                      </a:pPr>
                      <a:r>
                        <a:rPr lang="en-US" sz="1100" dirty="0">
                          <a:effectLst/>
                          <a:latin typeface="+mn-lt"/>
                        </a:rPr>
                        <a:t> </a:t>
                      </a:r>
                      <a:endParaRPr lang="en-US" sz="1100" dirty="0">
                        <a:effectLst/>
                        <a:latin typeface="+mn-lt"/>
                        <a:ea typeface="Calibri" panose="020F0502020204030204" pitchFamily="34" charset="0"/>
                      </a:endParaRPr>
                    </a:p>
                  </a:txBody>
                  <a:tcPr marL="64624" marR="64624" marT="0" marB="0"/>
                </a:tc>
                <a:tc>
                  <a:txBody>
                    <a:bodyPr/>
                    <a:lstStyle/>
                    <a:p>
                      <a:pPr marL="0" marR="0">
                        <a:spcBef>
                          <a:spcPts val="0"/>
                        </a:spcBef>
                        <a:spcAft>
                          <a:spcPts val="0"/>
                        </a:spcAft>
                      </a:pPr>
                      <a:r>
                        <a:rPr lang="en-US" sz="1800" b="1" u="sng" dirty="0">
                          <a:effectLst/>
                          <a:latin typeface="+mn-lt"/>
                        </a:rPr>
                        <a:t>Goals</a:t>
                      </a:r>
                      <a:r>
                        <a:rPr lang="en-US" sz="1800" b="1" dirty="0">
                          <a:effectLst/>
                          <a:latin typeface="+mn-lt"/>
                        </a:rPr>
                        <a:t>:</a:t>
                      </a:r>
                    </a:p>
                    <a:p>
                      <a:pPr marL="0" marR="0">
                        <a:spcBef>
                          <a:spcPts val="0"/>
                        </a:spcBef>
                        <a:spcAft>
                          <a:spcPts val="0"/>
                        </a:spcAft>
                      </a:pPr>
                      <a:r>
                        <a:rPr lang="en-US" sz="1600" b="1" dirty="0">
                          <a:effectLst/>
                          <a:latin typeface="+mn-lt"/>
                        </a:rPr>
                        <a:t> </a:t>
                      </a:r>
                    </a:p>
                    <a:p>
                      <a:pPr lvl="0"/>
                      <a:r>
                        <a:rPr lang="en-US" sz="1600" b="1" kern="1200" dirty="0" smtClean="0">
                          <a:solidFill>
                            <a:schemeClr val="dk1"/>
                          </a:solidFill>
                          <a:effectLst/>
                          <a:latin typeface="+mn-lt"/>
                          <a:ea typeface="+mn-ea"/>
                          <a:cs typeface="+mn-cs"/>
                        </a:rPr>
                        <a:t>(a) Sam will learn that he has the power to control his aggression at home and with others. </a:t>
                      </a:r>
                    </a:p>
                    <a:p>
                      <a:r>
                        <a:rPr lang="en-US" sz="1600" b="1" kern="1200" dirty="0" smtClean="0">
                          <a:solidFill>
                            <a:schemeClr val="dk1"/>
                          </a:solidFill>
                          <a:effectLst/>
                          <a:latin typeface="+mn-lt"/>
                          <a:ea typeface="+mn-ea"/>
                          <a:cs typeface="+mn-cs"/>
                        </a:rPr>
                        <a:t> </a:t>
                      </a:r>
                    </a:p>
                    <a:p>
                      <a:pPr lvl="0"/>
                      <a:r>
                        <a:rPr lang="en-US" sz="1600" b="1" kern="1200" dirty="0" smtClean="0">
                          <a:solidFill>
                            <a:schemeClr val="dk1"/>
                          </a:solidFill>
                          <a:effectLst/>
                          <a:latin typeface="+mn-lt"/>
                          <a:ea typeface="+mn-ea"/>
                          <a:cs typeface="+mn-cs"/>
                        </a:rPr>
                        <a:t>(b) Sam will feel that he can receive attention from his mom without being disruptive. </a:t>
                      </a:r>
                    </a:p>
                    <a:p>
                      <a:r>
                        <a:rPr lang="en-US" sz="1600" b="1" kern="1200" dirty="0" smtClean="0">
                          <a:solidFill>
                            <a:schemeClr val="dk1"/>
                          </a:solidFill>
                          <a:effectLst/>
                          <a:latin typeface="+mn-lt"/>
                          <a:ea typeface="+mn-ea"/>
                          <a:cs typeface="+mn-cs"/>
                        </a:rPr>
                        <a:t> </a:t>
                      </a:r>
                    </a:p>
                    <a:p>
                      <a:pPr lvl="0"/>
                      <a:r>
                        <a:rPr lang="en-US" sz="1600" b="1" kern="1200" dirty="0" smtClean="0">
                          <a:solidFill>
                            <a:schemeClr val="dk1"/>
                          </a:solidFill>
                          <a:effectLst/>
                          <a:latin typeface="+mn-lt"/>
                          <a:ea typeface="+mn-ea"/>
                          <a:cs typeface="+mn-cs"/>
                        </a:rPr>
                        <a:t>(c) Marta will feel that she can have time for herself.</a:t>
                      </a:r>
                    </a:p>
                    <a:p>
                      <a:pPr marL="0" marR="0">
                        <a:spcBef>
                          <a:spcPts val="0"/>
                        </a:spcBef>
                        <a:spcAft>
                          <a:spcPts val="0"/>
                        </a:spcAft>
                      </a:pPr>
                      <a:endParaRPr lang="en-US" sz="2000" b="1" dirty="0">
                        <a:effectLst/>
                        <a:latin typeface="+mn-lt"/>
                      </a:endParaRPr>
                    </a:p>
                  </a:txBody>
                  <a:tcPr marL="64624" marR="64624" marT="0" marB="0"/>
                </a:tc>
                <a:tc>
                  <a:txBody>
                    <a:bodyPr/>
                    <a:lstStyle/>
                    <a:p>
                      <a:pPr marL="0" marR="0">
                        <a:spcBef>
                          <a:spcPts val="0"/>
                        </a:spcBef>
                        <a:spcAft>
                          <a:spcPts val="0"/>
                        </a:spcAft>
                      </a:pPr>
                      <a:r>
                        <a:rPr lang="en-US" sz="1800" b="1" u="sng" dirty="0">
                          <a:effectLst/>
                          <a:latin typeface="+mn-lt"/>
                          <a:ea typeface="Calibri" panose="020F0502020204030204" pitchFamily="34" charset="0"/>
                          <a:cs typeface="Times New Roman" panose="02020603050405020304" pitchFamily="18" charset="0"/>
                        </a:rPr>
                        <a:t>Intervention</a:t>
                      </a:r>
                      <a:r>
                        <a:rPr lang="en-US" sz="1800" b="1" u="sng" dirty="0" smtClean="0">
                          <a:effectLst/>
                          <a:latin typeface="+mn-lt"/>
                          <a:ea typeface="Calibri" panose="020F0502020204030204" pitchFamily="34" charset="0"/>
                          <a:cs typeface="Times New Roman" panose="02020603050405020304" pitchFamily="18" charset="0"/>
                        </a:rPr>
                        <a:t>:</a:t>
                      </a:r>
                      <a:endParaRPr lang="en-US" sz="1800" b="1" u="sng" dirty="0">
                        <a:effectLst/>
                        <a:latin typeface="+mn-lt"/>
                        <a:ea typeface="Calibri" panose="020F0502020204030204" pitchFamily="34" charset="0"/>
                        <a:cs typeface="Times New Roman" panose="02020603050405020304" pitchFamily="18" charset="0"/>
                      </a:endParaRPr>
                    </a:p>
                    <a:p>
                      <a:pPr marL="0" marR="0">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
                      </a:r>
                      <a:br>
                        <a:rPr lang="en-US" sz="1200" dirty="0">
                          <a:effectLst/>
                          <a:latin typeface="+mn-lt"/>
                          <a:ea typeface="Calibri" panose="020F0502020204030204" pitchFamily="34" charset="0"/>
                          <a:cs typeface="Times New Roman" panose="02020603050405020304" pitchFamily="18" charset="0"/>
                        </a:rPr>
                      </a:br>
                      <a:r>
                        <a:rPr lang="en-US" sz="1200" b="1" dirty="0">
                          <a:solidFill>
                            <a:srgbClr val="222222"/>
                          </a:solidFill>
                          <a:effectLst/>
                          <a:latin typeface="+mn-lt"/>
                          <a:ea typeface="Calibri" panose="020F0502020204030204" pitchFamily="34" charset="0"/>
                          <a:cs typeface="Times New Roman" panose="02020603050405020304" pitchFamily="18" charset="0"/>
                        </a:rPr>
                        <a:t>a) CM will teach skills from the </a:t>
                      </a:r>
                      <a:r>
                        <a:rPr lang="en-US" sz="1200" b="1" dirty="0" err="1">
                          <a:solidFill>
                            <a:srgbClr val="222222"/>
                          </a:solidFill>
                          <a:effectLst/>
                          <a:latin typeface="+mn-lt"/>
                          <a:ea typeface="Calibri" panose="020F0502020204030204" pitchFamily="34" charset="0"/>
                          <a:cs typeface="Times New Roman" panose="02020603050405020304" pitchFamily="18" charset="0"/>
                        </a:rPr>
                        <a:t>Skillstreaming</a:t>
                      </a:r>
                      <a:r>
                        <a:rPr lang="en-US" sz="1200" b="1" dirty="0">
                          <a:solidFill>
                            <a:srgbClr val="222222"/>
                          </a:solidFill>
                          <a:effectLst/>
                          <a:latin typeface="+mn-lt"/>
                          <a:ea typeface="Calibri" panose="020F0502020204030204" pitchFamily="34" charset="0"/>
                          <a:cs typeface="Times New Roman" panose="02020603050405020304" pitchFamily="18" charset="0"/>
                        </a:rPr>
                        <a:t> curriculum’s skills groups including but not limited to those chosen by Sam and Marta: Group I: Beginning Social Skills and Group V: Alternatives to Aggression. </a:t>
                      </a:r>
                      <a:endParaRPr lang="en-US" sz="1200" b="1" dirty="0">
                        <a:effectLst/>
                        <a:latin typeface="+mn-lt"/>
                        <a:ea typeface="Calibri" panose="020F0502020204030204" pitchFamily="34" charset="0"/>
                        <a:cs typeface="Times New Roman" panose="02020603050405020304" pitchFamily="18" charset="0"/>
                      </a:endParaRPr>
                    </a:p>
                    <a:p>
                      <a:pPr marL="0" marR="0">
                        <a:spcBef>
                          <a:spcPts val="0"/>
                        </a:spcBef>
                        <a:spcAft>
                          <a:spcPts val="0"/>
                        </a:spcAft>
                      </a:pPr>
                      <a:r>
                        <a:rPr lang="en-US" sz="1200" b="1" dirty="0">
                          <a:effectLst/>
                          <a:latin typeface="+mn-lt"/>
                          <a:ea typeface="Calibri" panose="020F0502020204030204" pitchFamily="34" charset="0"/>
                          <a:cs typeface="Times New Roman" panose="02020603050405020304" pitchFamily="18" charset="0"/>
                        </a:rPr>
                        <a:t> </a:t>
                      </a:r>
                    </a:p>
                    <a:p>
                      <a:pPr marL="0" marR="0">
                        <a:spcBef>
                          <a:spcPts val="0"/>
                        </a:spcBef>
                        <a:spcAft>
                          <a:spcPts val="0"/>
                        </a:spcAft>
                      </a:pPr>
                      <a:r>
                        <a:rPr lang="en-US" sz="1200" b="1" dirty="0">
                          <a:effectLst/>
                          <a:latin typeface="+mn-lt"/>
                          <a:ea typeface="Calibri" panose="020F0502020204030204" pitchFamily="34" charset="0"/>
                          <a:cs typeface="Times New Roman" panose="02020603050405020304" pitchFamily="18" charset="0"/>
                        </a:rPr>
                        <a:t>b)</a:t>
                      </a:r>
                      <a:r>
                        <a:rPr lang="en-US" sz="1200" b="1" dirty="0">
                          <a:solidFill>
                            <a:srgbClr val="222222"/>
                          </a:solidFill>
                          <a:effectLst/>
                          <a:latin typeface="+mn-lt"/>
                          <a:ea typeface="Calibri" panose="020F0502020204030204" pitchFamily="34" charset="0"/>
                          <a:cs typeface="Times New Roman" panose="02020603050405020304" pitchFamily="18" charset="0"/>
                        </a:rPr>
                        <a:t> Psychiatrist will provide psychiatric services and medication management as needed to Sam in the office to assist him in coping with the symptoms of his </a:t>
                      </a:r>
                      <a:r>
                        <a:rPr lang="en-US" sz="1200" b="1" dirty="0" smtClean="0">
                          <a:solidFill>
                            <a:srgbClr val="222222"/>
                          </a:solidFill>
                          <a:effectLst/>
                          <a:latin typeface="+mn-lt"/>
                          <a:ea typeface="Calibri" panose="020F0502020204030204" pitchFamily="34" charset="0"/>
                          <a:cs typeface="Times New Roman" panose="02020603050405020304" pitchFamily="18" charset="0"/>
                        </a:rPr>
                        <a:t>diagnosis.</a:t>
                      </a:r>
                      <a:endParaRPr lang="en-US" sz="1200" b="1" dirty="0">
                        <a:effectLst/>
                        <a:latin typeface="+mn-lt"/>
                        <a:ea typeface="Calibri" panose="020F0502020204030204" pitchFamily="34" charset="0"/>
                        <a:cs typeface="Times New Roman" panose="02020603050405020304" pitchFamily="18" charset="0"/>
                      </a:endParaRPr>
                    </a:p>
                    <a:p>
                      <a:pPr marL="0" marR="0">
                        <a:spcBef>
                          <a:spcPts val="0"/>
                        </a:spcBef>
                        <a:spcAft>
                          <a:spcPts val="0"/>
                        </a:spcAft>
                      </a:pPr>
                      <a:r>
                        <a:rPr lang="en-US" sz="1200" b="1" dirty="0">
                          <a:effectLst/>
                          <a:latin typeface="+mn-lt"/>
                          <a:ea typeface="Calibri" panose="020F0502020204030204" pitchFamily="34" charset="0"/>
                          <a:cs typeface="Times New Roman" panose="02020603050405020304" pitchFamily="18" charset="0"/>
                        </a:rPr>
                        <a:t> </a:t>
                      </a:r>
                      <a:endParaRPr lang="en-US" sz="1200" b="1" dirty="0" smtClean="0">
                        <a:effectLst/>
                        <a:latin typeface="+mn-lt"/>
                        <a:ea typeface="Calibri" panose="020F0502020204030204" pitchFamily="34" charset="0"/>
                        <a:cs typeface="Times New Roman" panose="02020603050405020304" pitchFamily="18" charset="0"/>
                      </a:endParaRPr>
                    </a:p>
                    <a:p>
                      <a:pPr marL="0" marR="0">
                        <a:spcBef>
                          <a:spcPts val="0"/>
                        </a:spcBef>
                        <a:spcAft>
                          <a:spcPts val="0"/>
                        </a:spcAft>
                      </a:pPr>
                      <a:r>
                        <a:rPr lang="en-US" sz="1200" b="1" dirty="0" smtClean="0">
                          <a:solidFill>
                            <a:srgbClr val="222222"/>
                          </a:solidFill>
                          <a:effectLst/>
                          <a:latin typeface="+mn-lt"/>
                          <a:ea typeface="Calibri" panose="020F0502020204030204" pitchFamily="34" charset="0"/>
                          <a:cs typeface="Times New Roman" panose="02020603050405020304" pitchFamily="18" charset="0"/>
                        </a:rPr>
                        <a:t>c) Marta will attend monthly parenting groups to help implement the Defiant Child curriculum and the Nurturing</a:t>
                      </a:r>
                      <a:r>
                        <a:rPr lang="en-US" sz="1200" b="1" baseline="0" dirty="0" smtClean="0">
                          <a:solidFill>
                            <a:srgbClr val="222222"/>
                          </a:solidFill>
                          <a:effectLst/>
                          <a:latin typeface="+mn-lt"/>
                          <a:ea typeface="Calibri" panose="020F0502020204030204" pitchFamily="34" charset="0"/>
                          <a:cs typeface="Times New Roman" panose="02020603050405020304" pitchFamily="18" charset="0"/>
                        </a:rPr>
                        <a:t> Parenting curriculum</a:t>
                      </a:r>
                      <a:r>
                        <a:rPr lang="en-US" sz="1200" b="1" dirty="0" smtClean="0">
                          <a:solidFill>
                            <a:srgbClr val="222222"/>
                          </a:solidFill>
                          <a:effectLst/>
                          <a:latin typeface="+mn-lt"/>
                          <a:ea typeface="Calibri" panose="020F0502020204030204" pitchFamily="34" charset="0"/>
                          <a:cs typeface="Times New Roman" panose="02020603050405020304" pitchFamily="18" charset="0"/>
                        </a:rPr>
                        <a:t> at home and identify ways to have time for herself.</a:t>
                      </a:r>
                      <a:endParaRPr lang="en-US" sz="1200" b="1" dirty="0" smtClean="0">
                        <a:effectLst/>
                        <a:latin typeface="+mn-lt"/>
                        <a:ea typeface="Calibri" panose="020F0502020204030204" pitchFamily="34" charset="0"/>
                        <a:cs typeface="Times New Roman" panose="02020603050405020304" pitchFamily="18" charset="0"/>
                      </a:endParaRPr>
                    </a:p>
                    <a:p>
                      <a:pPr marL="0" marR="0">
                        <a:spcBef>
                          <a:spcPts val="0"/>
                        </a:spcBef>
                        <a:spcAft>
                          <a:spcPts val="0"/>
                        </a:spcAft>
                      </a:pPr>
                      <a:endParaRPr lang="en-US" sz="1200" b="1" dirty="0">
                        <a:effectLst/>
                        <a:latin typeface="+mn-lt"/>
                        <a:ea typeface="Calibri" panose="020F0502020204030204" pitchFamily="34" charset="0"/>
                        <a:cs typeface="Times New Roman" panose="02020603050405020304" pitchFamily="18" charset="0"/>
                      </a:endParaRPr>
                    </a:p>
                    <a:p>
                      <a:pPr marL="0" marR="0">
                        <a:spcBef>
                          <a:spcPts val="0"/>
                        </a:spcBef>
                        <a:spcAft>
                          <a:spcPts val="0"/>
                        </a:spcAft>
                      </a:pPr>
                      <a:r>
                        <a:rPr lang="en-US" sz="1200" b="1" dirty="0">
                          <a:effectLst/>
                          <a:latin typeface="+mn-lt"/>
                          <a:ea typeface="Calibri" panose="020F0502020204030204" pitchFamily="34" charset="0"/>
                          <a:cs typeface="Times New Roman" panose="02020603050405020304" pitchFamily="18" charset="0"/>
                        </a:rPr>
                        <a:t>d</a:t>
                      </a:r>
                      <a:r>
                        <a:rPr lang="en-US" sz="1200" b="1" dirty="0" smtClean="0">
                          <a:effectLst/>
                          <a:latin typeface="+mn-lt"/>
                          <a:ea typeface="Calibri" panose="020F0502020204030204" pitchFamily="34" charset="0"/>
                          <a:cs typeface="Times New Roman" panose="02020603050405020304" pitchFamily="18" charset="0"/>
                        </a:rPr>
                        <a:t>)</a:t>
                      </a:r>
                      <a:r>
                        <a:rPr lang="en-US" sz="1200" b="1" dirty="0" smtClean="0">
                          <a:solidFill>
                            <a:srgbClr val="222222"/>
                          </a:solidFill>
                          <a:effectLst/>
                          <a:latin typeface="+mn-lt"/>
                          <a:ea typeface="Calibri" panose="020F0502020204030204" pitchFamily="34" charset="0"/>
                          <a:cs typeface="Times New Roman" panose="02020603050405020304" pitchFamily="18" charset="0"/>
                        </a:rPr>
                        <a:t> </a:t>
                      </a:r>
                      <a:r>
                        <a:rPr lang="en-US" sz="1200" b="1" dirty="0">
                          <a:solidFill>
                            <a:srgbClr val="222222"/>
                          </a:solidFill>
                          <a:effectLst/>
                          <a:latin typeface="+mn-lt"/>
                          <a:ea typeface="Calibri" panose="020F0502020204030204" pitchFamily="34" charset="0"/>
                          <a:cs typeface="Times New Roman" panose="02020603050405020304" pitchFamily="18" charset="0"/>
                        </a:rPr>
                        <a:t>Marta will take Sam to all scheduled appointments and update paperwork as needed. Marta will reinforce skills at home in order to help Sam meet goal.</a:t>
                      </a:r>
                      <a:endParaRPr lang="en-US" sz="1200" b="1" dirty="0">
                        <a:effectLst/>
                        <a:latin typeface="+mn-lt"/>
                        <a:ea typeface="Calibri" panose="020F0502020204030204" pitchFamily="34" charset="0"/>
                        <a:cs typeface="Times New Roman" panose="02020603050405020304" pitchFamily="18" charset="0"/>
                      </a:endParaRPr>
                    </a:p>
                    <a:p>
                      <a:pPr marL="0" marR="0">
                        <a:spcBef>
                          <a:spcPts val="0"/>
                        </a:spcBef>
                        <a:spcAft>
                          <a:spcPts val="0"/>
                        </a:spcAft>
                      </a:pPr>
                      <a:r>
                        <a:rPr lang="en-US" sz="1200" b="1" dirty="0">
                          <a:solidFill>
                            <a:srgbClr val="222222"/>
                          </a:solidFill>
                          <a:effectLst/>
                          <a:latin typeface="+mn-lt"/>
                          <a:ea typeface="Calibri" panose="020F0502020204030204" pitchFamily="34" charset="0"/>
                          <a:cs typeface="Times New Roman" panose="02020603050405020304" pitchFamily="18" charset="0"/>
                        </a:rPr>
                        <a:t> </a:t>
                      </a:r>
                      <a:r>
                        <a:rPr lang="en-US" sz="1200" b="1" dirty="0">
                          <a:effectLst/>
                          <a:latin typeface="+mn-lt"/>
                          <a:ea typeface="Calibri" panose="020F0502020204030204" pitchFamily="34" charset="0"/>
                          <a:cs typeface="Times New Roman" panose="02020603050405020304" pitchFamily="18" charset="0"/>
                        </a:rPr>
                        <a:t> </a:t>
                      </a:r>
                    </a:p>
                    <a:p>
                      <a:pPr marL="0" marR="0">
                        <a:spcBef>
                          <a:spcPts val="0"/>
                        </a:spcBef>
                        <a:spcAft>
                          <a:spcPts val="0"/>
                        </a:spcAft>
                      </a:pPr>
                      <a:r>
                        <a:rPr lang="en-US" sz="1200" b="1" dirty="0">
                          <a:solidFill>
                            <a:srgbClr val="222222"/>
                          </a:solidFill>
                          <a:effectLst/>
                          <a:latin typeface="+mn-lt"/>
                          <a:ea typeface="Calibri" panose="020F0502020204030204" pitchFamily="34" charset="0"/>
                          <a:cs typeface="Times New Roman" panose="02020603050405020304" pitchFamily="18" charset="0"/>
                        </a:rPr>
                        <a:t>d) CM will provide routine case management to link family to community resources as needed. CM will meet with family quarterly to ensure Sam is making progress in treatment and to determine whether the plan needs to be modified to address new concerns.</a:t>
                      </a:r>
                      <a:endParaRPr lang="en-US" sz="1200" b="1" dirty="0">
                        <a:effectLst/>
                        <a:latin typeface="+mn-lt"/>
                        <a:ea typeface="Calibri" panose="020F0502020204030204" pitchFamily="34" charset="0"/>
                        <a:cs typeface="Times New Roman" panose="02020603050405020304" pitchFamily="18" charset="0"/>
                      </a:endParaRPr>
                    </a:p>
                    <a:p>
                      <a:pPr marL="0" marR="0">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 </a:t>
                      </a:r>
                    </a:p>
                    <a:p>
                      <a:pPr marL="0" marR="0">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 </a:t>
                      </a:r>
                    </a:p>
                    <a:p>
                      <a:pPr marL="0" marR="0">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 </a:t>
                      </a:r>
                    </a:p>
                    <a:p>
                      <a:pPr marL="0" marR="0">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 </a:t>
                      </a:r>
                    </a:p>
                    <a:p>
                      <a:pPr marL="0" marR="0">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 </a:t>
                      </a:r>
                    </a:p>
                  </a:txBody>
                  <a:tcPr marL="68580" marR="68580" marT="0" marB="0"/>
                </a:tc>
                <a:extLst>
                  <a:ext uri="{0D108BD9-81ED-4DB2-BD59-A6C34878D82A}">
                    <a16:rowId xmlns="" xmlns:a16="http://schemas.microsoft.com/office/drawing/2014/main" val="1818848030"/>
                  </a:ext>
                </a:extLst>
              </a:tr>
            </a:tbl>
          </a:graphicData>
        </a:graphic>
      </p:graphicFrame>
    </p:spTree>
    <p:extLst>
      <p:ext uri="{BB962C8B-B14F-4D97-AF65-F5344CB8AC3E}">
        <p14:creationId xmlns:p14="http://schemas.microsoft.com/office/powerpoint/2010/main" val="15020588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Outcomes/ Success</a:t>
            </a:r>
            <a:endParaRPr lang="en-US" dirty="0"/>
          </a:p>
        </p:txBody>
      </p:sp>
      <p:sp>
        <p:nvSpPr>
          <p:cNvPr id="3" name="Content Placeholder 2"/>
          <p:cNvSpPr>
            <a:spLocks noGrp="1"/>
          </p:cNvSpPr>
          <p:nvPr>
            <p:ph idx="1"/>
          </p:nvPr>
        </p:nvSpPr>
        <p:spPr>
          <a:xfrm>
            <a:off x="838200" y="1825624"/>
            <a:ext cx="10515600" cy="4589243"/>
          </a:xfrm>
        </p:spPr>
        <p:txBody>
          <a:bodyPr>
            <a:normAutofit fontScale="70000" lnSpcReduction="20000"/>
          </a:bodyPr>
          <a:lstStyle/>
          <a:p>
            <a:r>
              <a:rPr lang="en-US" sz="3400" dirty="0" smtClean="0"/>
              <a:t>During quarterly reviews [90 day periods], Marta, Sam, and CM will meet to update paperwork and ensure Sam is making progress in treatment. CM will complete a CANS assessment every quarter to measure the progress of the family as well as the needs and strengths of both LAR and client to help implement them into the treatment plan or to modify treatment plan accordingly.</a:t>
            </a:r>
          </a:p>
          <a:p>
            <a:pPr lvl="0"/>
            <a:r>
              <a:rPr lang="en-US" sz="3400" dirty="0" smtClean="0"/>
              <a:t>Over the quarter, Sam will demonstrate skills from the Skillstreaming curriculum as evidenced by learning coping skills to utilize when angry or stressed, including counting to 10, taking a deep breath, and using his turtle shell skill, instead of throwing” tantrums” over the next 90 days per self-report.</a:t>
            </a:r>
          </a:p>
          <a:p>
            <a:pPr lvl="0"/>
            <a:r>
              <a:rPr lang="en-US" sz="3400" dirty="0" smtClean="0"/>
              <a:t>Over </a:t>
            </a:r>
            <a:r>
              <a:rPr lang="en-US" sz="3400" dirty="0"/>
              <a:t>the quarter, </a:t>
            </a:r>
            <a:r>
              <a:rPr lang="en-US" sz="3400" dirty="0" smtClean="0"/>
              <a:t>Sam </a:t>
            </a:r>
            <a:r>
              <a:rPr lang="en-US" sz="3400" dirty="0"/>
              <a:t>will demonstrate skills from Barkley’s Defiant Child curriculum as evidenced by following Marta’s newly implemented chore chart and behavior chart without defiance as shown by following Marta’s instructions without “challenging requests” over the next 90 days per </a:t>
            </a:r>
            <a:r>
              <a:rPr lang="en-US" sz="3400" dirty="0" smtClean="0"/>
              <a:t>Marta’s report.</a:t>
            </a:r>
            <a:endParaRPr lang="en-US" sz="3400" dirty="0"/>
          </a:p>
          <a:p>
            <a:endParaRPr lang="en-US" dirty="0"/>
          </a:p>
        </p:txBody>
      </p:sp>
    </p:spTree>
    <p:extLst>
      <p:ext uri="{BB962C8B-B14F-4D97-AF65-F5344CB8AC3E}">
        <p14:creationId xmlns:p14="http://schemas.microsoft.com/office/powerpoint/2010/main" val="29691894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Communication from Counselors</a:t>
            </a:r>
            <a:endParaRPr lang="en-US" dirty="0"/>
          </a:p>
        </p:txBody>
      </p:sp>
      <p:sp>
        <p:nvSpPr>
          <p:cNvPr id="3" name="Content Placeholder 2"/>
          <p:cNvSpPr>
            <a:spLocks noGrp="1"/>
          </p:cNvSpPr>
          <p:nvPr>
            <p:ph idx="1"/>
          </p:nvPr>
        </p:nvSpPr>
        <p:spPr/>
        <p:txBody>
          <a:bodyPr/>
          <a:lstStyle/>
          <a:p>
            <a:r>
              <a:rPr lang="en-US" dirty="0" smtClean="0"/>
              <a:t>Monthly staffing between the case manager and counselor is particularly important for client’s continued success.</a:t>
            </a:r>
          </a:p>
          <a:p>
            <a:r>
              <a:rPr lang="en-US" dirty="0" smtClean="0"/>
              <a:t>During staffing, the case manager and counselor can discuss the progress both individuals have seen with client during their separate sessions.</a:t>
            </a:r>
          </a:p>
          <a:p>
            <a:r>
              <a:rPr lang="en-US" dirty="0" smtClean="0"/>
              <a:t>By integrating counseling techniques into the skill sessions, the case manager can help the client implement the strategies more efficiently. </a:t>
            </a:r>
            <a:endParaRPr lang="en-US" dirty="0"/>
          </a:p>
        </p:txBody>
      </p:sp>
    </p:spTree>
    <p:extLst>
      <p:ext uri="{BB962C8B-B14F-4D97-AF65-F5344CB8AC3E}">
        <p14:creationId xmlns:p14="http://schemas.microsoft.com/office/powerpoint/2010/main" val="28627910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1386</TotalTime>
  <Words>562</Words>
  <Application>Microsoft Office PowerPoint</Application>
  <PresentationFormat>Widescreen</PresentationFormat>
  <Paragraphs>61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Child and Adolescent Management</vt:lpstr>
      <vt:lpstr>Role of Case Management in the Treatment of Disruptive Behaviors in Children and Adolescents</vt:lpstr>
      <vt:lpstr>Understanding Provider Role in Children and Adolescents</vt:lpstr>
      <vt:lpstr>Considerations when Interacting with Clients</vt:lpstr>
      <vt:lpstr>Our Treatment Plan</vt:lpstr>
      <vt:lpstr>Measuring Outcomes/ Success</vt:lpstr>
      <vt:lpstr>Communication from Counselors</vt:lpstr>
    </vt:vector>
  </TitlesOfParts>
  <Company>TAMU-CC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Mejia, Alissa</dc:creator>
  <cp:lastModifiedBy>Mendoza, Lauren</cp:lastModifiedBy>
  <cp:revision>40</cp:revision>
  <dcterms:created xsi:type="dcterms:W3CDTF">2016-03-14T21:18:27Z</dcterms:created>
  <dcterms:modified xsi:type="dcterms:W3CDTF">2018-06-25T18:37:58Z</dcterms:modified>
</cp:coreProperties>
</file>