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59" r:id="rId3"/>
    <p:sldId id="258" r:id="rId4"/>
    <p:sldId id="270" r:id="rId5"/>
    <p:sldId id="272" r:id="rId6"/>
    <p:sldId id="263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54"/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1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165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6C095-9698-4584-9CDE-5D167B0C8E72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8DE32-85AF-41FC-9A6A-1FA54AB7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97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247" y="1939948"/>
            <a:ext cx="10757647" cy="1136743"/>
          </a:xfrm>
        </p:spPr>
        <p:txBody>
          <a:bodyPr anchor="b"/>
          <a:lstStyle>
            <a:lvl1pPr algn="l">
              <a:defRPr sz="6000">
                <a:solidFill>
                  <a:srgbClr val="002B54"/>
                </a:solidFill>
                <a:latin typeface="+mn-lt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246" y="3107186"/>
            <a:ext cx="10757647" cy="92693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B5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Presentation subtitle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246" y="623801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4153078"/>
            <a:ext cx="10758488" cy="451200"/>
          </a:xfrm>
        </p:spPr>
        <p:txBody>
          <a:bodyPr>
            <a:normAutofit/>
          </a:bodyPr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Date  • 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04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002B54"/>
                </a:solidFill>
              </a:defRPr>
            </a:lvl1pPr>
            <a:lvl2pPr>
              <a:defRPr sz="2800">
                <a:solidFill>
                  <a:srgbClr val="002B54"/>
                </a:solidFill>
              </a:defRPr>
            </a:lvl2pPr>
            <a:lvl3pPr>
              <a:defRPr sz="2400">
                <a:solidFill>
                  <a:srgbClr val="002B54"/>
                </a:solidFill>
              </a:defRPr>
            </a:lvl3pPr>
            <a:lvl4pPr>
              <a:defRPr sz="2000">
                <a:solidFill>
                  <a:srgbClr val="002B54"/>
                </a:solidFill>
              </a:defRPr>
            </a:lvl4pPr>
            <a:lvl5pPr>
              <a:defRPr sz="2000">
                <a:solidFill>
                  <a:srgbClr val="002B5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290384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09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" y="6259529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54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2B5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8342" y="6238014"/>
            <a:ext cx="188707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4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3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rgbClr val="005CB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02B5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2B5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B5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B5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B5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342" y="1939948"/>
            <a:ext cx="11702143" cy="113674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Child and Adolescent Management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/>
              <a:t>A Collaborative Approach to Care</a:t>
            </a:r>
            <a:endParaRPr lang="en-US" b="1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June 30, 2018 * Tex-CHIP Training 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676" y="3313425"/>
            <a:ext cx="10757647" cy="1136743"/>
          </a:xfrm>
        </p:spPr>
        <p:txBody>
          <a:bodyPr>
            <a:noAutofit/>
          </a:bodyPr>
          <a:lstStyle/>
          <a:p>
            <a:r>
              <a:rPr lang="en-US" sz="5000" dirty="0" smtClean="0"/>
              <a:t>Role of Nutrition &amp; Lifestyle in Prevention/Management of </a:t>
            </a:r>
            <a:r>
              <a:rPr lang="en-US" sz="5000" dirty="0"/>
              <a:t>Disruptive Behaviors in Children and Adolescents</a:t>
            </a:r>
          </a:p>
        </p:txBody>
      </p:sp>
    </p:spTree>
    <p:extLst>
      <p:ext uri="{BB962C8B-B14F-4D97-AF65-F5344CB8AC3E}">
        <p14:creationId xmlns:p14="http://schemas.microsoft.com/office/powerpoint/2010/main" val="283247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Provider Role in Treating Children </a:t>
            </a:r>
            <a:r>
              <a:rPr lang="en-US" dirty="0"/>
              <a:t>and Adolescents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resources for adapting healthy lifestyle</a:t>
            </a:r>
          </a:p>
          <a:p>
            <a:r>
              <a:rPr lang="en-US" dirty="0" smtClean="0"/>
              <a:t>Encourage trying new foods</a:t>
            </a:r>
          </a:p>
          <a:p>
            <a:r>
              <a:rPr lang="en-US" dirty="0" smtClean="0"/>
              <a:t>Promote healthy relationship with food</a:t>
            </a:r>
          </a:p>
          <a:p>
            <a:pPr lvl="1"/>
            <a:r>
              <a:rPr lang="en-US" dirty="0" smtClean="0"/>
              <a:t>rewards/punishments</a:t>
            </a:r>
          </a:p>
          <a:p>
            <a:pPr lvl="1"/>
            <a:r>
              <a:rPr lang="en-US" dirty="0" smtClean="0"/>
              <a:t>“short-order cook”</a:t>
            </a:r>
          </a:p>
        </p:txBody>
      </p:sp>
    </p:spTree>
    <p:extLst>
      <p:ext uri="{BB962C8B-B14F-4D97-AF65-F5344CB8AC3E}">
        <p14:creationId xmlns:p14="http://schemas.microsoft.com/office/powerpoint/2010/main" val="31144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Considerations when Interacting with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level</a:t>
            </a:r>
          </a:p>
          <a:p>
            <a:r>
              <a:rPr lang="en-US" dirty="0" smtClean="0"/>
              <a:t>Prior knowledge</a:t>
            </a:r>
          </a:p>
          <a:p>
            <a:r>
              <a:rPr lang="en-US" dirty="0" smtClean="0"/>
              <a:t>Financial Hardships</a:t>
            </a:r>
          </a:p>
          <a:p>
            <a:r>
              <a:rPr lang="en-US" dirty="0" smtClean="0"/>
              <a:t>Culture</a:t>
            </a:r>
          </a:p>
          <a:p>
            <a:r>
              <a:rPr lang="en-US" dirty="0" smtClean="0"/>
              <a:t>All-inclusive</a:t>
            </a:r>
          </a:p>
        </p:txBody>
      </p:sp>
    </p:spTree>
    <p:extLst>
      <p:ext uri="{BB962C8B-B14F-4D97-AF65-F5344CB8AC3E}">
        <p14:creationId xmlns:p14="http://schemas.microsoft.com/office/powerpoint/2010/main" val="97577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Our Treatment Plan</a:t>
            </a:r>
            <a:endParaRPr lang="en-US" b="1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238361"/>
              </p:ext>
            </p:extLst>
          </p:nvPr>
        </p:nvGraphicFramePr>
        <p:xfrm>
          <a:off x="359229" y="1440314"/>
          <a:ext cx="10907485" cy="4459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8485">
                  <a:extLst>
                    <a:ext uri="{9D8B030D-6E8A-4147-A177-3AD203B41FA5}">
                      <a16:colId xmlns:a16="http://schemas.microsoft.com/office/drawing/2014/main" val="49007359"/>
                    </a:ext>
                  </a:extLst>
                </a:gridCol>
                <a:gridCol w="3602783">
                  <a:extLst>
                    <a:ext uri="{9D8B030D-6E8A-4147-A177-3AD203B41FA5}">
                      <a16:colId xmlns:a16="http://schemas.microsoft.com/office/drawing/2014/main" val="1045305728"/>
                    </a:ext>
                  </a:extLst>
                </a:gridCol>
                <a:gridCol w="3636217">
                  <a:extLst>
                    <a:ext uri="{9D8B030D-6E8A-4147-A177-3AD203B41FA5}">
                      <a16:colId xmlns:a16="http://schemas.microsoft.com/office/drawing/2014/main" val="1229759437"/>
                    </a:ext>
                  </a:extLst>
                </a:gridCol>
              </a:tblGrid>
              <a:tr h="31855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Healthcare Domain: </a:t>
                      </a:r>
                      <a:r>
                        <a:rPr lang="en-US" sz="1800" dirty="0" smtClean="0">
                          <a:effectLst/>
                        </a:rPr>
                        <a:t>Nutrition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785651"/>
                  </a:ext>
                </a:extLst>
              </a:tr>
              <a:tr h="31855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Provider</a:t>
                      </a:r>
                      <a:r>
                        <a:rPr lang="en-US" sz="1800" smtClean="0">
                          <a:effectLst/>
                        </a:rPr>
                        <a:t>: Dietician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419159"/>
                  </a:ext>
                </a:extLst>
              </a:tr>
              <a:tr h="3822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 smtClean="0">
                          <a:effectLst/>
                        </a:rPr>
                        <a:t>Objective</a:t>
                      </a:r>
                      <a:r>
                        <a:rPr lang="en-US" sz="1600" dirty="0" smtClean="0">
                          <a:effectLst/>
                        </a:rPr>
                        <a:t>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Provide alleviation of disruptive behaviors</a:t>
                      </a:r>
                      <a:r>
                        <a:rPr lang="en-US" sz="1600" baseline="0" dirty="0" smtClean="0">
                          <a:effectLst/>
                        </a:rPr>
                        <a:t> as indicated by client report of: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(a) Unhealthy</a:t>
                      </a:r>
                      <a:r>
                        <a:rPr lang="en-US" sz="1100" baseline="0" dirty="0" smtClean="0">
                          <a:effectLst/>
                        </a:rPr>
                        <a:t> eating pattern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(b) Prevent vitamin/mineral deficiencies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</a:rPr>
                        <a:t>Goals</a:t>
                      </a:r>
                      <a:r>
                        <a:rPr lang="en-US" sz="1800" b="1" dirty="0">
                          <a:effectLst/>
                        </a:rPr>
                        <a:t>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a)  </a:t>
                      </a:r>
                      <a:r>
                        <a:rPr lang="en-US" sz="1600" b="1" dirty="0" smtClean="0">
                          <a:effectLst/>
                        </a:rPr>
                        <a:t>Adequate</a:t>
                      </a:r>
                      <a:r>
                        <a:rPr lang="en-US" sz="1600" b="1" baseline="0" dirty="0" smtClean="0">
                          <a:effectLst/>
                        </a:rPr>
                        <a:t> Nutrition to support growth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b</a:t>
                      </a:r>
                      <a:r>
                        <a:rPr lang="en-US" sz="1600" b="1" dirty="0" smtClean="0">
                          <a:effectLst/>
                        </a:rPr>
                        <a:t>) Healthy Eating Pattern/Relationship with food </a:t>
                      </a: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</a:txBody>
                  <a:tcPr marL="64624" marR="646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</a:rPr>
                        <a:t>Interventions</a:t>
                      </a:r>
                      <a:r>
                        <a:rPr lang="en-US" sz="1800" b="1" dirty="0">
                          <a:effectLst/>
                        </a:rPr>
                        <a:t>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a)  </a:t>
                      </a:r>
                      <a:r>
                        <a:rPr lang="en-US" sz="1600" b="1" dirty="0" smtClean="0">
                          <a:effectLst/>
                        </a:rPr>
                        <a:t>Supplementation?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b)  </a:t>
                      </a:r>
                      <a:r>
                        <a:rPr lang="en-US" sz="1600" b="1" dirty="0" smtClean="0">
                          <a:effectLst/>
                        </a:rPr>
                        <a:t>Healthy Eating on the Go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r>
                        <a:rPr lang="en-US" sz="1600" b="1" dirty="0" smtClean="0">
                          <a:effectLst/>
                        </a:rPr>
                        <a:t>c) Meal </a:t>
                      </a:r>
                      <a:r>
                        <a:rPr lang="en-US" sz="1600" b="1" dirty="0" smtClean="0">
                          <a:effectLst/>
                          <a:latin typeface="+mn-lt"/>
                        </a:rPr>
                        <a:t>Prep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d) Introducing Fruits/Vegetables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extLst>
                  <a:ext uri="{0D108BD9-81ED-4DB2-BD59-A6C34878D82A}">
                    <a16:rowId xmlns:a16="http://schemas.microsoft.com/office/drawing/2014/main" val="1818848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05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Outcomes/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Charts</a:t>
            </a:r>
          </a:p>
          <a:p>
            <a:r>
              <a:rPr lang="en-US" dirty="0" smtClean="0"/>
              <a:t>Labs</a:t>
            </a:r>
          </a:p>
          <a:p>
            <a:r>
              <a:rPr lang="en-US" dirty="0" smtClean="0"/>
              <a:t>Improved Quality of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8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Communication from Counselors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MD/RN</a:t>
            </a:r>
            <a:r>
              <a:rPr lang="en-US" dirty="0"/>
              <a:t>: labs results, anthropometrics, medications</a:t>
            </a:r>
          </a:p>
          <a:p>
            <a:r>
              <a:rPr lang="en-US" smtClean="0"/>
              <a:t>LPC</a:t>
            </a:r>
            <a:r>
              <a:rPr lang="en-US" dirty="0"/>
              <a:t>: food aversions/attitudes, financial situation, family background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9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2732</TotalTime>
  <Words>144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Child and Adolescent Management</vt:lpstr>
      <vt:lpstr>Role of Nutrition &amp; Lifestyle in Prevention/Management of Disruptive Behaviors in Children and Adolescents</vt:lpstr>
      <vt:lpstr>Understanding Provider Role in Treating Children and Adolescents</vt:lpstr>
      <vt:lpstr>Considerations when Interacting with Clients</vt:lpstr>
      <vt:lpstr>Our Treatment Plan</vt:lpstr>
      <vt:lpstr>Measuring Outcomes/ Success</vt:lpstr>
      <vt:lpstr>Communication from Counselors</vt:lpstr>
    </vt:vector>
  </TitlesOfParts>
  <Company>TAMU-CC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Mejia, Alissa</dc:creator>
  <cp:lastModifiedBy>CORE Office</cp:lastModifiedBy>
  <cp:revision>35</cp:revision>
  <dcterms:created xsi:type="dcterms:W3CDTF">2016-03-14T21:18:27Z</dcterms:created>
  <dcterms:modified xsi:type="dcterms:W3CDTF">2018-06-26T16:45:02Z</dcterms:modified>
</cp:coreProperties>
</file>