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7" r:id="rId2"/>
    <p:sldId id="259" r:id="rId3"/>
    <p:sldId id="258" r:id="rId4"/>
    <p:sldId id="270" r:id="rId5"/>
    <p:sldId id="272" r:id="rId6"/>
    <p:sldId id="263" r:id="rId7"/>
    <p:sldId id="2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4"/>
    <a:srgbClr val="005C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1" autoAdjust="0"/>
    <p:restoredTop sz="90603" autoAdjust="0"/>
  </p:normalViewPr>
  <p:slideViewPr>
    <p:cSldViewPr snapToGrid="0">
      <p:cViewPr varScale="1">
        <p:scale>
          <a:sx n="86" d="100"/>
          <a:sy n="86" d="100"/>
        </p:scale>
        <p:origin x="594" y="96"/>
      </p:cViewPr>
      <p:guideLst/>
    </p:cSldViewPr>
  </p:slideViewPr>
  <p:notesTextViewPr>
    <p:cViewPr>
      <p:scale>
        <a:sx n="1" d="1"/>
        <a:sy n="1" d="1"/>
      </p:scale>
      <p:origin x="0" y="0"/>
    </p:cViewPr>
  </p:notesTextViewPr>
  <p:notesViewPr>
    <p:cSldViewPr snapToGrid="0">
      <p:cViewPr varScale="1">
        <p:scale>
          <a:sx n="60" d="100"/>
          <a:sy n="60" d="100"/>
        </p:scale>
        <p:origin x="2165"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36C095-9698-4584-9CDE-5D167B0C8E72}" type="datetimeFigureOut">
              <a:rPr lang="en-US" smtClean="0"/>
              <a:t>7/5/2018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88DE32-85AF-41FC-9A6A-1FA54AB7E006}" type="slidenum">
              <a:rPr lang="en-US" smtClean="0"/>
              <a:t>‹#›</a:t>
            </a:fld>
            <a:endParaRPr lang="en-US" dirty="0"/>
          </a:p>
        </p:txBody>
      </p:sp>
    </p:spTree>
    <p:extLst>
      <p:ext uri="{BB962C8B-B14F-4D97-AF65-F5344CB8AC3E}">
        <p14:creationId xmlns:p14="http://schemas.microsoft.com/office/powerpoint/2010/main" val="41634973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99247" y="1939948"/>
            <a:ext cx="10757647" cy="1136743"/>
          </a:xfrm>
        </p:spPr>
        <p:txBody>
          <a:bodyPr anchor="b"/>
          <a:lstStyle>
            <a:lvl1pPr algn="l">
              <a:defRPr sz="6000">
                <a:solidFill>
                  <a:srgbClr val="002B54"/>
                </a:solidFill>
                <a:latin typeface="+mn-lt"/>
              </a:defRPr>
            </a:lvl1pPr>
          </a:lstStyle>
          <a:p>
            <a:r>
              <a:rPr lang="en-US" dirty="0"/>
              <a:t>Presentation title</a:t>
            </a:r>
          </a:p>
        </p:txBody>
      </p:sp>
      <p:sp>
        <p:nvSpPr>
          <p:cNvPr id="3" name="Subtitle 2"/>
          <p:cNvSpPr>
            <a:spLocks noGrp="1"/>
          </p:cNvSpPr>
          <p:nvPr>
            <p:ph type="subTitle" idx="1" hasCustomPrompt="1"/>
          </p:nvPr>
        </p:nvSpPr>
        <p:spPr>
          <a:xfrm>
            <a:off x="699246" y="3107186"/>
            <a:ext cx="10757647" cy="926936"/>
          </a:xfrm>
        </p:spPr>
        <p:txBody>
          <a:bodyPr>
            <a:normAutofit/>
          </a:bodyPr>
          <a:lstStyle>
            <a:lvl1pPr marL="0" indent="0" algn="l">
              <a:buNone/>
              <a:defRPr sz="2800">
                <a:solidFill>
                  <a:srgbClr val="002B5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 </a:t>
            </a:r>
          </a:p>
        </p:txBody>
      </p:sp>
      <p:sp>
        <p:nvSpPr>
          <p:cNvPr id="6" name="Slide Number Placeholder 5"/>
          <p:cNvSpPr>
            <a:spLocks noGrp="1"/>
          </p:cNvSpPr>
          <p:nvPr>
            <p:ph type="sldNum" sz="quarter" idx="12"/>
          </p:nvPr>
        </p:nvSpPr>
        <p:spPr>
          <a:xfrm>
            <a:off x="699246" y="6238015"/>
            <a:ext cx="2743200" cy="365125"/>
          </a:xfrm>
        </p:spPr>
        <p:txBody>
          <a:bodyPr/>
          <a:lstStyle>
            <a:lvl1pPr algn="l">
              <a:defRPr/>
            </a:lvl1pPr>
          </a:lstStyle>
          <a:p>
            <a:fld id="{4223F25B-0DC5-4A83-BA12-0C6597E7F919}" type="slidenum">
              <a:rPr lang="en-US" smtClean="0"/>
              <a:pPr/>
              <a:t>‹#›</a:t>
            </a:fld>
            <a:endParaRPr lang="en-US" dirty="0"/>
          </a:p>
        </p:txBody>
      </p:sp>
      <p:sp>
        <p:nvSpPr>
          <p:cNvPr id="15" name="Text Placeholder 14"/>
          <p:cNvSpPr>
            <a:spLocks noGrp="1"/>
          </p:cNvSpPr>
          <p:nvPr>
            <p:ph type="body" sz="quarter" idx="13" hasCustomPrompt="1"/>
          </p:nvPr>
        </p:nvSpPr>
        <p:spPr>
          <a:xfrm>
            <a:off x="698500" y="4153078"/>
            <a:ext cx="10758488" cy="451200"/>
          </a:xfrm>
        </p:spPr>
        <p:txBody>
          <a:bodyPr>
            <a:normAutofit/>
          </a:bodyPr>
          <a:lstStyle>
            <a:lvl1pPr marL="0" indent="0">
              <a:buNone/>
              <a:defRPr sz="2400" b="1" baseline="0">
                <a:solidFill>
                  <a:schemeClr val="tx1">
                    <a:lumMod val="75000"/>
                    <a:lumOff val="25000"/>
                  </a:schemeClr>
                </a:solidFill>
              </a:defRPr>
            </a:lvl1pPr>
          </a:lstStyle>
          <a:p>
            <a:pPr lvl="0"/>
            <a:r>
              <a:rPr lang="en-US" dirty="0"/>
              <a:t>Date  •  Location</a:t>
            </a:r>
          </a:p>
        </p:txBody>
      </p:sp>
    </p:spTree>
    <p:extLst>
      <p:ext uri="{BB962C8B-B14F-4D97-AF65-F5344CB8AC3E}">
        <p14:creationId xmlns:p14="http://schemas.microsoft.com/office/powerpoint/2010/main" val="47520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b="0">
                <a:solidFill>
                  <a:srgbClr val="005CB9"/>
                </a:solidFill>
                <a:latin typeface="+mn-lt"/>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200">
                <a:solidFill>
                  <a:srgbClr val="002B54"/>
                </a:solidFill>
              </a:defRPr>
            </a:lvl1pPr>
            <a:lvl2pPr>
              <a:defRPr sz="2800">
                <a:solidFill>
                  <a:srgbClr val="002B54"/>
                </a:solidFill>
              </a:defRPr>
            </a:lvl2pPr>
            <a:lvl3pPr>
              <a:defRPr sz="2400">
                <a:solidFill>
                  <a:srgbClr val="002B54"/>
                </a:solidFill>
              </a:defRPr>
            </a:lvl3pPr>
            <a:lvl4pPr>
              <a:defRPr sz="2000">
                <a:solidFill>
                  <a:srgbClr val="002B54"/>
                </a:solidFill>
              </a:defRPr>
            </a:lvl4pPr>
            <a:lvl5pPr>
              <a:defRPr sz="2000">
                <a:solidFill>
                  <a:srgbClr val="002B5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38200" y="6290384"/>
            <a:ext cx="2743200" cy="365125"/>
          </a:xfrm>
        </p:spPr>
        <p:txBody>
          <a:bodyPr/>
          <a:lstStyle>
            <a:lvl1pPr algn="l">
              <a:defRPr/>
            </a:lvl1pPr>
          </a:lstStyle>
          <a:p>
            <a:fld id="{4223F25B-0DC5-4A83-BA12-0C6597E7F919}" type="slidenum">
              <a:rPr lang="en-US" smtClean="0"/>
              <a:pPr/>
              <a:t>‹#›</a:t>
            </a:fld>
            <a:endParaRPr lang="en-US" dirty="0"/>
          </a:p>
        </p:txBody>
      </p:sp>
    </p:spTree>
    <p:extLst>
      <p:ext uri="{BB962C8B-B14F-4D97-AF65-F5344CB8AC3E}">
        <p14:creationId xmlns:p14="http://schemas.microsoft.com/office/powerpoint/2010/main" val="633409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a:solidFill>
                  <a:srgbClr val="005CB9"/>
                </a:solidFill>
                <a:latin typeface="+mn-lt"/>
              </a:defRPr>
            </a:lvl1pPr>
          </a:lstStyle>
          <a:p>
            <a:r>
              <a:rPr lang="en-US" dirty="0"/>
              <a:t>Click to edit Master title style</a:t>
            </a:r>
          </a:p>
        </p:txBody>
      </p:sp>
      <p:sp>
        <p:nvSpPr>
          <p:cNvPr id="5" name="Slide Number Placeholder 4"/>
          <p:cNvSpPr>
            <a:spLocks noGrp="1"/>
          </p:cNvSpPr>
          <p:nvPr>
            <p:ph type="sldNum" sz="quarter" idx="12"/>
          </p:nvPr>
        </p:nvSpPr>
        <p:spPr>
          <a:xfrm>
            <a:off x="838200" y="6259529"/>
            <a:ext cx="2743200" cy="365125"/>
          </a:xfrm>
        </p:spPr>
        <p:txBody>
          <a:bodyPr/>
          <a:lstStyle>
            <a:lvl1pPr algn="l">
              <a:defRPr/>
            </a:lvl1pPr>
          </a:lstStyle>
          <a:p>
            <a:fld id="{4223F25B-0DC5-4A83-BA12-0C6597E7F919}" type="slidenum">
              <a:rPr lang="en-US" smtClean="0"/>
              <a:pPr/>
              <a:t>‹#›</a:t>
            </a:fld>
            <a:endParaRPr lang="en-US" dirty="0"/>
          </a:p>
        </p:txBody>
      </p:sp>
    </p:spTree>
    <p:extLst>
      <p:ext uri="{BB962C8B-B14F-4D97-AF65-F5344CB8AC3E}">
        <p14:creationId xmlns:p14="http://schemas.microsoft.com/office/powerpoint/2010/main" val="328265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solidFill>
                  <a:srgbClr val="005CB9"/>
                </a:solidFill>
                <a:latin typeface="+mn-lt"/>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02B5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p:cNvSpPr>
            <a:spLocks noGrp="1"/>
          </p:cNvSpPr>
          <p:nvPr>
            <p:ph type="sldNum" sz="quarter" idx="12"/>
          </p:nvPr>
        </p:nvSpPr>
        <p:spPr>
          <a:xfrm>
            <a:off x="828342" y="6238014"/>
            <a:ext cx="1887070" cy="365125"/>
          </a:xfrm>
        </p:spPr>
        <p:txBody>
          <a:bodyPr/>
          <a:lstStyle>
            <a:lvl1pPr algn="l">
              <a:defRPr/>
            </a:lvl1pPr>
          </a:lstStyle>
          <a:p>
            <a:fld id="{4223F25B-0DC5-4A83-BA12-0C6597E7F919}" type="slidenum">
              <a:rPr lang="en-US" smtClean="0"/>
              <a:pPr/>
              <a:t>‹#›</a:t>
            </a:fld>
            <a:endParaRPr lang="en-US" dirty="0"/>
          </a:p>
        </p:txBody>
      </p:sp>
    </p:spTree>
    <p:extLst>
      <p:ext uri="{BB962C8B-B14F-4D97-AF65-F5344CB8AC3E}">
        <p14:creationId xmlns:p14="http://schemas.microsoft.com/office/powerpoint/2010/main" val="411094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38200" y="631190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3F25B-0DC5-4A83-BA12-0C6597E7F919}" type="slidenum">
              <a:rPr lang="en-US" smtClean="0"/>
              <a:pPr/>
              <a:t>‹#›</a:t>
            </a:fld>
            <a:endParaRPr lang="en-US" dirty="0"/>
          </a:p>
        </p:txBody>
      </p:sp>
    </p:spTree>
    <p:extLst>
      <p:ext uri="{BB962C8B-B14F-4D97-AF65-F5344CB8AC3E}">
        <p14:creationId xmlns:p14="http://schemas.microsoft.com/office/powerpoint/2010/main" val="2096839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7" r:id="rId4"/>
  </p:sldLayoutIdLst>
  <p:txStyles>
    <p:titleStyle>
      <a:lvl1pPr algn="l" defTabSz="914400" rtl="0" eaLnBrk="1" latinLnBrk="0" hangingPunct="1">
        <a:lnSpc>
          <a:spcPct val="90000"/>
        </a:lnSpc>
        <a:spcBef>
          <a:spcPct val="0"/>
        </a:spcBef>
        <a:buNone/>
        <a:defRPr sz="4800" kern="1200">
          <a:solidFill>
            <a:srgbClr val="005CB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02B5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02B5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2B5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8342" y="1939948"/>
            <a:ext cx="11702143" cy="1136743"/>
          </a:xfrm>
        </p:spPr>
        <p:txBody>
          <a:bodyPr>
            <a:normAutofit/>
          </a:bodyPr>
          <a:lstStyle/>
          <a:p>
            <a:r>
              <a:rPr lang="en-US" sz="4800" b="1" dirty="0"/>
              <a:t>Treating Alcohol Abuse</a:t>
            </a:r>
          </a:p>
        </p:txBody>
      </p:sp>
      <p:sp>
        <p:nvSpPr>
          <p:cNvPr id="3" name="Subtitle 2"/>
          <p:cNvSpPr>
            <a:spLocks noGrp="1"/>
          </p:cNvSpPr>
          <p:nvPr>
            <p:ph type="subTitle" idx="1"/>
          </p:nvPr>
        </p:nvSpPr>
        <p:spPr/>
        <p:txBody>
          <a:bodyPr/>
          <a:lstStyle/>
          <a:p>
            <a:r>
              <a:rPr lang="en-US" b="1" i="1" dirty="0"/>
              <a:t>A Collaborative Approach to Care</a:t>
            </a:r>
          </a:p>
        </p:txBody>
      </p:sp>
      <p:sp>
        <p:nvSpPr>
          <p:cNvPr id="4" name="Text Placeholder 3"/>
          <p:cNvSpPr>
            <a:spLocks noGrp="1"/>
          </p:cNvSpPr>
          <p:nvPr>
            <p:ph type="body" sz="quarter" idx="13"/>
          </p:nvPr>
        </p:nvSpPr>
        <p:spPr/>
        <p:txBody>
          <a:bodyPr/>
          <a:lstStyle/>
          <a:p>
            <a:r>
              <a:rPr lang="en-US" dirty="0"/>
              <a:t>July 14, 2018 * Tex-CHIP Training Series</a:t>
            </a:r>
          </a:p>
        </p:txBody>
      </p:sp>
    </p:spTree>
    <p:extLst>
      <p:ext uri="{BB962C8B-B14F-4D97-AF65-F5344CB8AC3E}">
        <p14:creationId xmlns:p14="http://schemas.microsoft.com/office/powerpoint/2010/main" val="279521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2918" y="3318868"/>
            <a:ext cx="10757647" cy="1136743"/>
          </a:xfrm>
        </p:spPr>
        <p:txBody>
          <a:bodyPr>
            <a:normAutofit fontScale="90000"/>
          </a:bodyPr>
          <a:lstStyle/>
          <a:p>
            <a:r>
              <a:rPr lang="en-US" dirty="0"/>
              <a:t>Medical Management of Alcohol Abuse</a:t>
            </a:r>
          </a:p>
        </p:txBody>
      </p:sp>
    </p:spTree>
    <p:extLst>
      <p:ext uri="{BB962C8B-B14F-4D97-AF65-F5344CB8AC3E}">
        <p14:creationId xmlns:p14="http://schemas.microsoft.com/office/powerpoint/2010/main" val="2832472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Provider Role in Treating Alcohol Abuse</a:t>
            </a:r>
          </a:p>
        </p:txBody>
      </p:sp>
      <p:sp>
        <p:nvSpPr>
          <p:cNvPr id="3" name="Content Placeholder 2"/>
          <p:cNvSpPr>
            <a:spLocks noGrp="1"/>
          </p:cNvSpPr>
          <p:nvPr>
            <p:ph idx="1"/>
          </p:nvPr>
        </p:nvSpPr>
        <p:spPr>
          <a:xfrm>
            <a:off x="838199" y="1557494"/>
            <a:ext cx="10848033" cy="5134707"/>
          </a:xfrm>
        </p:spPr>
        <p:txBody>
          <a:bodyPr>
            <a:normAutofit fontScale="92500" lnSpcReduction="20000"/>
          </a:bodyPr>
          <a:lstStyle/>
          <a:p>
            <a:r>
              <a:rPr lang="en-US" b="1" dirty="0">
                <a:effectLst>
                  <a:outerShdw blurRad="38100" dist="38100" dir="2700000" algn="tl">
                    <a:srgbClr val="000000">
                      <a:alpha val="43137"/>
                    </a:srgbClr>
                  </a:outerShdw>
                </a:effectLst>
              </a:rPr>
              <a:t>Accurate</a:t>
            </a:r>
            <a:r>
              <a:rPr lang="en-US" dirty="0"/>
              <a:t> assessment</a:t>
            </a:r>
          </a:p>
          <a:p>
            <a:pPr lvl="1"/>
            <a:r>
              <a:rPr lang="en-US" dirty="0"/>
              <a:t>When there is to be withdrawal from alcohol, careful management is essential to prevent life-threatening events</a:t>
            </a:r>
          </a:p>
          <a:p>
            <a:r>
              <a:rPr lang="en-US" dirty="0"/>
              <a:t>Address coexisting concerns</a:t>
            </a:r>
          </a:p>
          <a:p>
            <a:pPr lvl="1"/>
            <a:r>
              <a:rPr lang="en-US" dirty="0"/>
              <a:t>Psychological </a:t>
            </a:r>
          </a:p>
          <a:p>
            <a:pPr lvl="1"/>
            <a:r>
              <a:rPr lang="en-US" dirty="0"/>
              <a:t>Neurological</a:t>
            </a:r>
          </a:p>
          <a:p>
            <a:pPr lvl="1"/>
            <a:r>
              <a:rPr lang="en-US" dirty="0"/>
              <a:t>Physical </a:t>
            </a:r>
          </a:p>
          <a:p>
            <a:pPr lvl="2"/>
            <a:r>
              <a:rPr lang="en-US" dirty="0"/>
              <a:t>Anemia </a:t>
            </a:r>
          </a:p>
          <a:p>
            <a:pPr lvl="2"/>
            <a:r>
              <a:rPr lang="en-US" dirty="0"/>
              <a:t>Liver disease</a:t>
            </a:r>
          </a:p>
          <a:p>
            <a:r>
              <a:rPr lang="en-US" dirty="0"/>
              <a:t>Patient Education </a:t>
            </a:r>
          </a:p>
          <a:p>
            <a:r>
              <a:rPr lang="en-US" dirty="0"/>
              <a:t>Appropriate Referral:</a:t>
            </a:r>
          </a:p>
          <a:p>
            <a:pPr lvl="1"/>
            <a:r>
              <a:rPr lang="en-US" dirty="0"/>
              <a:t>Mental Health Clinician/Licensed Chemical Dependency Counselor  </a:t>
            </a:r>
          </a:p>
          <a:p>
            <a:pPr lvl="1"/>
            <a:r>
              <a:rPr lang="en-US" dirty="0"/>
              <a:t>Support Groups for Individuals and Significant Others</a:t>
            </a:r>
          </a:p>
          <a:p>
            <a:endParaRPr lang="en-US" dirty="0"/>
          </a:p>
          <a:p>
            <a:pPr marL="0" indent="0">
              <a:buNone/>
            </a:pPr>
            <a:endParaRPr lang="en-US" dirty="0"/>
          </a:p>
        </p:txBody>
      </p:sp>
    </p:spTree>
    <p:extLst>
      <p:ext uri="{BB962C8B-B14F-4D97-AF65-F5344CB8AC3E}">
        <p14:creationId xmlns:p14="http://schemas.microsoft.com/office/powerpoint/2010/main" val="311444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Considerations when Interacting with Clients</a:t>
            </a:r>
          </a:p>
        </p:txBody>
      </p:sp>
      <p:sp>
        <p:nvSpPr>
          <p:cNvPr id="3" name="Content Placeholder 2"/>
          <p:cNvSpPr>
            <a:spLocks noGrp="1"/>
          </p:cNvSpPr>
          <p:nvPr>
            <p:ph idx="1"/>
          </p:nvPr>
        </p:nvSpPr>
        <p:spPr/>
        <p:txBody>
          <a:bodyPr/>
          <a:lstStyle/>
          <a:p>
            <a:r>
              <a:rPr lang="en-US" dirty="0"/>
              <a:t>Build trust </a:t>
            </a:r>
          </a:p>
          <a:p>
            <a:r>
              <a:rPr lang="en-US" dirty="0"/>
              <a:t>Non-judgmental</a:t>
            </a:r>
          </a:p>
          <a:p>
            <a:r>
              <a:rPr lang="en-US" dirty="0"/>
              <a:t>Understand alcoholism and addictions are illnesses, not character flaws</a:t>
            </a:r>
          </a:p>
          <a:p>
            <a:r>
              <a:rPr lang="en-US" dirty="0"/>
              <a:t>Need for patient &amp; family education related to substance abuse and related health issues.</a:t>
            </a:r>
          </a:p>
          <a:p>
            <a:pPr marL="0" indent="0">
              <a:buNone/>
            </a:pPr>
            <a:endParaRPr lang="en-US" dirty="0"/>
          </a:p>
          <a:p>
            <a:endParaRPr lang="en-US" dirty="0"/>
          </a:p>
        </p:txBody>
      </p:sp>
    </p:spTree>
    <p:extLst>
      <p:ext uri="{BB962C8B-B14F-4D97-AF65-F5344CB8AC3E}">
        <p14:creationId xmlns:p14="http://schemas.microsoft.com/office/powerpoint/2010/main" val="975777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14752"/>
            <a:ext cx="10515600" cy="557910"/>
          </a:xfrm>
        </p:spPr>
        <p:txBody>
          <a:bodyPr>
            <a:normAutofit fontScale="90000"/>
          </a:bodyPr>
          <a:lstStyle/>
          <a:p>
            <a:r>
              <a:rPr lang="en-US" sz="3600" b="1" i="1" dirty="0"/>
              <a:t>Our Treatment Plan</a:t>
            </a:r>
          </a:p>
        </p:txBody>
      </p:sp>
      <p:graphicFrame>
        <p:nvGraphicFramePr>
          <p:cNvPr id="4" name="Table 3"/>
          <p:cNvGraphicFramePr>
            <a:graphicFrameLocks noGrp="1"/>
          </p:cNvGraphicFramePr>
          <p:nvPr>
            <p:extLst>
              <p:ext uri="{D42A27DB-BD31-4B8C-83A1-F6EECF244321}">
                <p14:modId xmlns:p14="http://schemas.microsoft.com/office/powerpoint/2010/main" val="1036320513"/>
              </p:ext>
            </p:extLst>
          </p:nvPr>
        </p:nvGraphicFramePr>
        <p:xfrm>
          <a:off x="359229" y="672662"/>
          <a:ext cx="11606030" cy="5941626"/>
        </p:xfrm>
        <a:graphic>
          <a:graphicData uri="http://schemas.openxmlformats.org/drawingml/2006/table">
            <a:tbl>
              <a:tblPr firstRow="1" firstCol="1" bandRow="1">
                <a:tableStyleId>{5C22544A-7EE6-4342-B048-85BDC9FD1C3A}</a:tableStyleId>
              </a:tblPr>
              <a:tblGrid>
                <a:gridCol w="5528615">
                  <a:extLst>
                    <a:ext uri="{9D8B030D-6E8A-4147-A177-3AD203B41FA5}">
                      <a16:colId xmlns:a16="http://schemas.microsoft.com/office/drawing/2014/main" val="49007359"/>
                    </a:ext>
                  </a:extLst>
                </a:gridCol>
                <a:gridCol w="2408663">
                  <a:extLst>
                    <a:ext uri="{9D8B030D-6E8A-4147-A177-3AD203B41FA5}">
                      <a16:colId xmlns:a16="http://schemas.microsoft.com/office/drawing/2014/main" val="1045305728"/>
                    </a:ext>
                  </a:extLst>
                </a:gridCol>
                <a:gridCol w="3668752">
                  <a:extLst>
                    <a:ext uri="{9D8B030D-6E8A-4147-A177-3AD203B41FA5}">
                      <a16:colId xmlns:a16="http://schemas.microsoft.com/office/drawing/2014/main" val="1229759437"/>
                    </a:ext>
                  </a:extLst>
                </a:gridCol>
              </a:tblGrid>
              <a:tr h="262361">
                <a:tc gridSpan="3">
                  <a:txBody>
                    <a:bodyPr/>
                    <a:lstStyle/>
                    <a:p>
                      <a:pPr marL="0" marR="0">
                        <a:spcBef>
                          <a:spcPts val="0"/>
                        </a:spcBef>
                        <a:spcAft>
                          <a:spcPts val="0"/>
                        </a:spcAft>
                      </a:pPr>
                      <a:r>
                        <a:rPr lang="en-US" sz="1800" dirty="0">
                          <a:effectLst/>
                        </a:rPr>
                        <a:t>Healthcare Domain: Primary Care</a:t>
                      </a:r>
                      <a:endParaRPr lang="en-US" sz="1800" dirty="0">
                        <a:effectLst/>
                        <a:latin typeface="Times New Roman" panose="02020603050405020304" pitchFamily="18" charset="0"/>
                        <a:ea typeface="Calibri" panose="020F0502020204030204" pitchFamily="34" charset="0"/>
                      </a:endParaRPr>
                    </a:p>
                  </a:txBody>
                  <a:tcPr marL="64624" marR="6462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41785651"/>
                  </a:ext>
                </a:extLst>
              </a:tr>
              <a:tr h="262361">
                <a:tc gridSpan="3">
                  <a:txBody>
                    <a:bodyPr/>
                    <a:lstStyle/>
                    <a:p>
                      <a:pPr marL="0" marR="0">
                        <a:spcBef>
                          <a:spcPts val="0"/>
                        </a:spcBef>
                        <a:spcAft>
                          <a:spcPts val="0"/>
                        </a:spcAft>
                      </a:pPr>
                      <a:r>
                        <a:rPr lang="en-US" sz="1800" dirty="0">
                          <a:effectLst/>
                        </a:rPr>
                        <a:t>Provider: Nurse Practitioner</a:t>
                      </a:r>
                      <a:endParaRPr lang="en-US" sz="1800" dirty="0">
                        <a:effectLst/>
                        <a:latin typeface="Times New Roman" panose="02020603050405020304" pitchFamily="18" charset="0"/>
                        <a:ea typeface="Calibri" panose="020F0502020204030204" pitchFamily="34" charset="0"/>
                      </a:endParaRPr>
                    </a:p>
                  </a:txBody>
                  <a:tcPr marL="64624" marR="6462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5419159"/>
                  </a:ext>
                </a:extLst>
              </a:tr>
              <a:tr h="5392986">
                <a:tc>
                  <a:txBody>
                    <a:bodyPr/>
                    <a:lstStyle/>
                    <a:p>
                      <a:pPr marL="0" marR="0">
                        <a:spcBef>
                          <a:spcPts val="0"/>
                        </a:spcBef>
                        <a:spcAft>
                          <a:spcPts val="0"/>
                        </a:spcAft>
                      </a:pPr>
                      <a:endParaRPr lang="en-US" sz="1100" dirty="0">
                        <a:effectLst/>
                      </a:endParaRPr>
                    </a:p>
                    <a:p>
                      <a:pPr marL="0" marR="0">
                        <a:spcBef>
                          <a:spcPts val="0"/>
                        </a:spcBef>
                        <a:spcAft>
                          <a:spcPts val="0"/>
                        </a:spcAft>
                      </a:pPr>
                      <a:r>
                        <a:rPr lang="en-US" sz="1600" u="sng" dirty="0">
                          <a:effectLst/>
                        </a:rPr>
                        <a:t>Objective</a:t>
                      </a:r>
                      <a:r>
                        <a:rPr lang="en-US" sz="1600" dirty="0">
                          <a:effectLst/>
                        </a:rPr>
                        <a:t>:</a:t>
                      </a:r>
                    </a:p>
                    <a:p>
                      <a:pPr marL="0" marR="0">
                        <a:spcBef>
                          <a:spcPts val="0"/>
                        </a:spcBef>
                        <a:spcAft>
                          <a:spcPts val="0"/>
                        </a:spcAft>
                      </a:pPr>
                      <a:r>
                        <a:rPr lang="en-US" sz="1600" dirty="0">
                          <a:effectLst/>
                        </a:rPr>
                        <a:t>Decrease in alcohol abuse </a:t>
                      </a:r>
                      <a:r>
                        <a:rPr lang="en-US" sz="1600" baseline="0" dirty="0">
                          <a:effectLst/>
                        </a:rPr>
                        <a:t>as indicated by client (and family)  report of:</a:t>
                      </a:r>
                    </a:p>
                    <a:p>
                      <a:pPr marL="228600" marR="0" indent="-228600">
                        <a:spcBef>
                          <a:spcPts val="0"/>
                        </a:spcBef>
                        <a:spcAft>
                          <a:spcPts val="0"/>
                        </a:spcAft>
                        <a:buAutoNum type="alphaLcParenBoth"/>
                      </a:pPr>
                      <a:r>
                        <a:rPr lang="en-US" sz="1400" dirty="0">
                          <a:effectLst/>
                        </a:rPr>
                        <a:t>Adherence to the “recovery” program chosen by patient and treatment team – could be abstinence – based or harm- reduction. </a:t>
                      </a:r>
                    </a:p>
                    <a:p>
                      <a:pPr marL="0" marR="0" indent="0">
                        <a:spcBef>
                          <a:spcPts val="0"/>
                        </a:spcBef>
                        <a:spcAft>
                          <a:spcPts val="0"/>
                        </a:spcAft>
                        <a:buNone/>
                      </a:pPr>
                      <a:endParaRPr lang="en-US" sz="1400" dirty="0">
                        <a:effectLst/>
                      </a:endParaRPr>
                    </a:p>
                    <a:p>
                      <a:pPr marL="0" marR="0">
                        <a:spcBef>
                          <a:spcPts val="0"/>
                        </a:spcBef>
                        <a:spcAft>
                          <a:spcPts val="0"/>
                        </a:spcAft>
                      </a:pPr>
                      <a:r>
                        <a:rPr lang="en-US" sz="1400" dirty="0">
                          <a:effectLst/>
                        </a:rPr>
                        <a:t>(b) As the PCP – the objectives will extend to maintaining a</a:t>
                      </a:r>
                    </a:p>
                    <a:p>
                      <a:pPr marL="0" marR="0">
                        <a:spcBef>
                          <a:spcPts val="0"/>
                        </a:spcBef>
                        <a:spcAft>
                          <a:spcPts val="0"/>
                        </a:spcAft>
                      </a:pPr>
                      <a:r>
                        <a:rPr lang="en-US" sz="1400" dirty="0">
                          <a:effectLst/>
                        </a:rPr>
                        <a:t>      B/P within normal ranges via the use of prescribed</a:t>
                      </a:r>
                    </a:p>
                    <a:p>
                      <a:pPr marL="0" marR="0">
                        <a:spcBef>
                          <a:spcPts val="0"/>
                        </a:spcBef>
                        <a:spcAft>
                          <a:spcPts val="0"/>
                        </a:spcAft>
                      </a:pPr>
                      <a:r>
                        <a:rPr lang="en-US" sz="1400" dirty="0">
                          <a:effectLst/>
                        </a:rPr>
                        <a:t>       interventions (pharmacologic and/or non-pharm.)</a:t>
                      </a:r>
                    </a:p>
                    <a:p>
                      <a:pPr marL="0" marR="0">
                        <a:spcBef>
                          <a:spcPts val="0"/>
                        </a:spcBef>
                        <a:spcAft>
                          <a:spcPts val="0"/>
                        </a:spcAft>
                      </a:pPr>
                      <a:endParaRPr lang="en-US" sz="1400" dirty="0">
                        <a:effectLst/>
                      </a:endParaRPr>
                    </a:p>
                    <a:p>
                      <a:pPr marL="0" marR="0">
                        <a:spcBef>
                          <a:spcPts val="0"/>
                        </a:spcBef>
                        <a:spcAft>
                          <a:spcPts val="0"/>
                        </a:spcAft>
                      </a:pPr>
                      <a:r>
                        <a:rPr lang="en-US" sz="1400" dirty="0">
                          <a:effectLst/>
                        </a:rPr>
                        <a:t>(c) Symptoms of depression identified in the case study will</a:t>
                      </a:r>
                    </a:p>
                    <a:p>
                      <a:pPr marL="0" marR="0">
                        <a:spcBef>
                          <a:spcPts val="0"/>
                        </a:spcBef>
                        <a:spcAft>
                          <a:spcPts val="0"/>
                        </a:spcAft>
                      </a:pPr>
                      <a:r>
                        <a:rPr lang="en-US" sz="1400" dirty="0">
                          <a:effectLst/>
                        </a:rPr>
                        <a:t>      be in the process of resolving, using specific, realistic,</a:t>
                      </a:r>
                    </a:p>
                    <a:p>
                      <a:pPr marL="0" marR="0">
                        <a:spcBef>
                          <a:spcPts val="0"/>
                        </a:spcBef>
                        <a:spcAft>
                          <a:spcPts val="0"/>
                        </a:spcAft>
                      </a:pPr>
                      <a:r>
                        <a:rPr lang="en-US" sz="1400" dirty="0">
                          <a:effectLst/>
                        </a:rPr>
                        <a:t>       measurable/quantifiable benchmarks. </a:t>
                      </a:r>
                    </a:p>
                    <a:p>
                      <a:pPr marL="0" marR="0">
                        <a:spcBef>
                          <a:spcPts val="0"/>
                        </a:spcBef>
                        <a:spcAft>
                          <a:spcPts val="0"/>
                        </a:spcAft>
                      </a:pPr>
                      <a:r>
                        <a:rPr lang="en-US" sz="1400" dirty="0">
                          <a:effectLst/>
                        </a:rPr>
                        <a:t>Example: Able to sleep at least 6 hours each night. (This might be increased once stabilized at 6.)    </a:t>
                      </a:r>
                    </a:p>
                    <a:p>
                      <a:pPr marL="0" marR="0">
                        <a:spcBef>
                          <a:spcPts val="0"/>
                        </a:spcBef>
                        <a:spcAft>
                          <a:spcPts val="0"/>
                        </a:spcAft>
                      </a:pPr>
                      <a:endParaRPr lang="en-US" sz="1400" dirty="0">
                        <a:effectLst/>
                      </a:endParaRPr>
                    </a:p>
                    <a:p>
                      <a:pPr marL="0" marR="0">
                        <a:spcBef>
                          <a:spcPts val="0"/>
                        </a:spcBef>
                        <a:spcAft>
                          <a:spcPts val="0"/>
                        </a:spcAft>
                      </a:pPr>
                      <a:r>
                        <a:rPr lang="en-US" sz="1400" dirty="0">
                          <a:effectLst/>
                        </a:rPr>
                        <a:t>If needed, the PCP may need to consider the use of psychotropic medications, carefully managed in the context of the alcohol abuse and whether or not abstinence or harm reduction was selected and the degree of adherence.</a:t>
                      </a:r>
                    </a:p>
                    <a:p>
                      <a:pPr marL="0" marR="0">
                        <a:spcBef>
                          <a:spcPts val="0"/>
                        </a:spcBef>
                        <a:spcAft>
                          <a:spcPts val="0"/>
                        </a:spcAft>
                      </a:pPr>
                      <a:endParaRPr lang="en-US" sz="1400" dirty="0">
                        <a:effectLst/>
                      </a:endParaRPr>
                    </a:p>
                    <a:p>
                      <a:pPr marL="0" marR="0">
                        <a:spcBef>
                          <a:spcPts val="0"/>
                        </a:spcBef>
                        <a:spcAft>
                          <a:spcPts val="0"/>
                        </a:spcAft>
                      </a:pPr>
                      <a:r>
                        <a:rPr lang="en-US" sz="1400" dirty="0">
                          <a:effectLst/>
                        </a:rPr>
                        <a:t> </a:t>
                      </a:r>
                    </a:p>
                    <a:p>
                      <a:pPr marL="0" marR="0">
                        <a:spcBef>
                          <a:spcPts val="0"/>
                        </a:spcBef>
                        <a:spcAft>
                          <a:spcPts val="0"/>
                        </a:spcAft>
                      </a:pPr>
                      <a:r>
                        <a:rPr lang="en-US" sz="1400" dirty="0">
                          <a:effectLst/>
                        </a:rPr>
                        <a:t> </a:t>
                      </a:r>
                      <a:endParaRPr lang="en-US" sz="1100" dirty="0">
                        <a:effectLst/>
                      </a:endParaRPr>
                    </a:p>
                  </a:txBody>
                  <a:tcPr marL="64624" marR="64624" marT="0" marB="0"/>
                </a:tc>
                <a:tc>
                  <a:txBody>
                    <a:bodyPr/>
                    <a:lstStyle/>
                    <a:p>
                      <a:pPr marL="0" marR="0">
                        <a:spcBef>
                          <a:spcPts val="0"/>
                        </a:spcBef>
                        <a:spcAft>
                          <a:spcPts val="0"/>
                        </a:spcAft>
                      </a:pPr>
                      <a:r>
                        <a:rPr lang="en-US" sz="1800" b="1" u="sng" dirty="0">
                          <a:effectLst/>
                        </a:rPr>
                        <a:t>Goals</a:t>
                      </a:r>
                      <a:r>
                        <a:rPr lang="en-US" sz="1800" b="1" dirty="0">
                          <a:effectLst/>
                        </a:rPr>
                        <a:t>:</a:t>
                      </a:r>
                    </a:p>
                    <a:p>
                      <a:pPr marL="0" marR="0">
                        <a:spcBef>
                          <a:spcPts val="0"/>
                        </a:spcBef>
                        <a:spcAft>
                          <a:spcPts val="0"/>
                        </a:spcAft>
                      </a:pPr>
                      <a:r>
                        <a:rPr lang="en-US" sz="1600" b="1" dirty="0">
                          <a:effectLst/>
                        </a:rPr>
                        <a:t> </a:t>
                      </a:r>
                    </a:p>
                    <a:p>
                      <a:pPr marL="0" marR="0">
                        <a:lnSpc>
                          <a:spcPct val="150000"/>
                        </a:lnSpc>
                        <a:spcBef>
                          <a:spcPts val="0"/>
                        </a:spcBef>
                        <a:spcAft>
                          <a:spcPts val="0"/>
                        </a:spcAft>
                      </a:pPr>
                      <a:r>
                        <a:rPr lang="en-US" sz="1600" b="1" dirty="0">
                          <a:effectLst/>
                        </a:rPr>
                        <a:t>Engage with the development and adherence to a comprehensive treatment plan that addresses:</a:t>
                      </a:r>
                    </a:p>
                    <a:p>
                      <a:pPr marL="0" marR="0">
                        <a:lnSpc>
                          <a:spcPct val="150000"/>
                        </a:lnSpc>
                        <a:spcBef>
                          <a:spcPts val="0"/>
                        </a:spcBef>
                        <a:spcAft>
                          <a:spcPts val="0"/>
                        </a:spcAft>
                      </a:pPr>
                      <a:r>
                        <a:rPr lang="en-US" sz="1600" b="1" dirty="0">
                          <a:effectLst/>
                        </a:rPr>
                        <a:t> a) alcohol abuse</a:t>
                      </a:r>
                    </a:p>
                    <a:p>
                      <a:pPr marL="0" marR="0">
                        <a:lnSpc>
                          <a:spcPct val="150000"/>
                        </a:lnSpc>
                        <a:spcBef>
                          <a:spcPts val="0"/>
                        </a:spcBef>
                        <a:spcAft>
                          <a:spcPts val="0"/>
                        </a:spcAft>
                      </a:pPr>
                      <a:r>
                        <a:rPr lang="en-US" sz="1600" b="1" dirty="0">
                          <a:effectLst/>
                        </a:rPr>
                        <a:t>b)symptoms of depression</a:t>
                      </a:r>
                    </a:p>
                    <a:p>
                      <a:pPr marL="0" marR="0">
                        <a:lnSpc>
                          <a:spcPct val="150000"/>
                        </a:lnSpc>
                        <a:spcBef>
                          <a:spcPts val="0"/>
                        </a:spcBef>
                        <a:spcAft>
                          <a:spcPts val="0"/>
                        </a:spcAft>
                      </a:pPr>
                      <a:r>
                        <a:rPr lang="en-US" sz="1600" b="1" dirty="0">
                          <a:effectLst/>
                        </a:rPr>
                        <a:t>c) hypertension</a:t>
                      </a:r>
                    </a:p>
                    <a:p>
                      <a:pPr marL="0" marR="0">
                        <a:lnSpc>
                          <a:spcPct val="150000"/>
                        </a:lnSpc>
                        <a:spcBef>
                          <a:spcPts val="0"/>
                        </a:spcBef>
                        <a:spcAft>
                          <a:spcPts val="0"/>
                        </a:spcAft>
                      </a:pPr>
                      <a:r>
                        <a:rPr lang="en-US" sz="1600" b="1" dirty="0">
                          <a:effectLst/>
                        </a:rPr>
                        <a:t> </a:t>
                      </a:r>
                    </a:p>
                    <a:p>
                      <a:pPr marL="0" marR="0">
                        <a:lnSpc>
                          <a:spcPct val="150000"/>
                        </a:lnSpc>
                        <a:spcBef>
                          <a:spcPts val="0"/>
                        </a:spcBef>
                        <a:spcAft>
                          <a:spcPts val="0"/>
                        </a:spcAft>
                      </a:pPr>
                      <a:r>
                        <a:rPr lang="en-US" sz="1600" b="1" dirty="0">
                          <a:effectLst/>
                        </a:rPr>
                        <a:t> </a:t>
                      </a:r>
                    </a:p>
                    <a:p>
                      <a:pPr marL="0" marR="0">
                        <a:spcBef>
                          <a:spcPts val="0"/>
                        </a:spcBef>
                        <a:spcAft>
                          <a:spcPts val="0"/>
                        </a:spcAft>
                      </a:pPr>
                      <a:endParaRPr lang="en-US" sz="1600" b="1" dirty="0">
                        <a:effectLst/>
                      </a:endParaRPr>
                    </a:p>
                    <a:p>
                      <a:pPr marL="0" marR="0">
                        <a:spcBef>
                          <a:spcPts val="0"/>
                        </a:spcBef>
                        <a:spcAft>
                          <a:spcPts val="0"/>
                        </a:spcAft>
                      </a:pPr>
                      <a:endParaRPr lang="en-US" sz="1600" b="1" dirty="0">
                        <a:effectLst/>
                      </a:endParaRPr>
                    </a:p>
                  </a:txBody>
                  <a:tcPr marL="64624" marR="64624" marT="0" marB="0"/>
                </a:tc>
                <a:tc>
                  <a:txBody>
                    <a:bodyPr/>
                    <a:lstStyle/>
                    <a:p>
                      <a:pPr marL="0" marR="0">
                        <a:spcBef>
                          <a:spcPts val="0"/>
                        </a:spcBef>
                        <a:spcAft>
                          <a:spcPts val="0"/>
                        </a:spcAft>
                      </a:pPr>
                      <a:r>
                        <a:rPr lang="en-US" sz="1800" b="1" u="sng" dirty="0">
                          <a:effectLst/>
                        </a:rPr>
                        <a:t>Interventions</a:t>
                      </a:r>
                      <a:r>
                        <a:rPr lang="en-US" sz="1800" b="1" dirty="0">
                          <a:effectLst/>
                        </a:rPr>
                        <a:t>:</a:t>
                      </a:r>
                    </a:p>
                    <a:p>
                      <a:pPr marL="0" marR="0">
                        <a:spcBef>
                          <a:spcPts val="0"/>
                        </a:spcBef>
                        <a:spcAft>
                          <a:spcPts val="0"/>
                        </a:spcAft>
                      </a:pPr>
                      <a:r>
                        <a:rPr lang="en-US" sz="1600" b="1" dirty="0">
                          <a:effectLst/>
                        </a:rPr>
                        <a:t> </a:t>
                      </a:r>
                    </a:p>
                    <a:p>
                      <a:pPr marL="342900" marR="0" indent="-342900">
                        <a:lnSpc>
                          <a:spcPct val="100000"/>
                        </a:lnSpc>
                        <a:spcBef>
                          <a:spcPts val="0"/>
                        </a:spcBef>
                        <a:spcAft>
                          <a:spcPts val="0"/>
                        </a:spcAft>
                        <a:buAutoNum type="alphaLcParenR"/>
                      </a:pPr>
                      <a:r>
                        <a:rPr lang="en-US" sz="1600" b="1" dirty="0">
                          <a:effectLst/>
                        </a:rPr>
                        <a:t>(According to the case study) a referral for a Psych. Eval. </a:t>
                      </a:r>
                    </a:p>
                    <a:p>
                      <a:pPr marL="0" marR="0" indent="0">
                        <a:lnSpc>
                          <a:spcPct val="100000"/>
                        </a:lnSpc>
                        <a:spcBef>
                          <a:spcPts val="0"/>
                        </a:spcBef>
                        <a:spcAft>
                          <a:spcPts val="0"/>
                        </a:spcAft>
                        <a:buNone/>
                      </a:pPr>
                      <a:endParaRPr lang="en-US" sz="1600" b="1" dirty="0">
                        <a:effectLst/>
                      </a:endParaRPr>
                    </a:p>
                    <a:p>
                      <a:pPr marL="0" marR="0" indent="0">
                        <a:lnSpc>
                          <a:spcPct val="100000"/>
                        </a:lnSpc>
                        <a:spcBef>
                          <a:spcPts val="0"/>
                        </a:spcBef>
                        <a:spcAft>
                          <a:spcPts val="0"/>
                        </a:spcAft>
                        <a:buNone/>
                      </a:pPr>
                      <a:r>
                        <a:rPr lang="en-US" sz="1600" b="1" dirty="0">
                          <a:effectLst/>
                        </a:rPr>
                        <a:t>b) Schedule a B/P follow up check very</a:t>
                      </a:r>
                    </a:p>
                    <a:p>
                      <a:pPr marL="0" marR="0">
                        <a:lnSpc>
                          <a:spcPct val="100000"/>
                        </a:lnSpc>
                        <a:spcBef>
                          <a:spcPts val="0"/>
                        </a:spcBef>
                        <a:spcAft>
                          <a:spcPts val="0"/>
                        </a:spcAft>
                      </a:pPr>
                      <a:r>
                        <a:rPr lang="en-US" sz="1600" b="1" dirty="0">
                          <a:effectLst/>
                        </a:rPr>
                        <a:t>      soon to determine level of</a:t>
                      </a:r>
                    </a:p>
                    <a:p>
                      <a:pPr marL="0" marR="0">
                        <a:lnSpc>
                          <a:spcPct val="100000"/>
                        </a:lnSpc>
                        <a:spcBef>
                          <a:spcPts val="0"/>
                        </a:spcBef>
                        <a:spcAft>
                          <a:spcPts val="0"/>
                        </a:spcAft>
                      </a:pPr>
                      <a:r>
                        <a:rPr lang="en-US" sz="1600" b="1" dirty="0">
                          <a:effectLst/>
                        </a:rPr>
                        <a:t>      hypertension. That will lead to other </a:t>
                      </a:r>
                    </a:p>
                    <a:p>
                      <a:pPr marL="0" marR="0">
                        <a:lnSpc>
                          <a:spcPct val="100000"/>
                        </a:lnSpc>
                        <a:spcBef>
                          <a:spcPts val="0"/>
                        </a:spcBef>
                        <a:spcAft>
                          <a:spcPts val="0"/>
                        </a:spcAft>
                      </a:pPr>
                      <a:r>
                        <a:rPr lang="en-US" sz="1600" b="1" dirty="0">
                          <a:effectLst/>
                        </a:rPr>
                        <a:t>       interventions such as medication, </a:t>
                      </a:r>
                    </a:p>
                    <a:p>
                      <a:pPr marL="0" marR="0">
                        <a:lnSpc>
                          <a:spcPct val="100000"/>
                        </a:lnSpc>
                        <a:spcBef>
                          <a:spcPts val="0"/>
                        </a:spcBef>
                        <a:spcAft>
                          <a:spcPts val="0"/>
                        </a:spcAft>
                      </a:pPr>
                      <a:r>
                        <a:rPr lang="en-US" sz="1600" b="1" dirty="0">
                          <a:effectLst/>
                        </a:rPr>
                        <a:t>       nutrition consult, education and</a:t>
                      </a:r>
                    </a:p>
                    <a:p>
                      <a:pPr marL="0" marR="0">
                        <a:lnSpc>
                          <a:spcPct val="100000"/>
                        </a:lnSpc>
                        <a:spcBef>
                          <a:spcPts val="0"/>
                        </a:spcBef>
                        <a:spcAft>
                          <a:spcPts val="0"/>
                        </a:spcAft>
                      </a:pPr>
                      <a:r>
                        <a:rPr lang="en-US" sz="1600" b="1" dirty="0">
                          <a:effectLst/>
                        </a:rPr>
                        <a:t>       reinforcement related to exercise and</a:t>
                      </a:r>
                    </a:p>
                    <a:p>
                      <a:pPr marL="0" marR="0">
                        <a:lnSpc>
                          <a:spcPct val="100000"/>
                        </a:lnSpc>
                        <a:spcBef>
                          <a:spcPts val="0"/>
                        </a:spcBef>
                        <a:spcAft>
                          <a:spcPts val="0"/>
                        </a:spcAft>
                      </a:pPr>
                      <a:r>
                        <a:rPr lang="en-US" sz="1600" b="1" dirty="0">
                          <a:effectLst/>
                        </a:rPr>
                        <a:t>       stress management. </a:t>
                      </a:r>
                    </a:p>
                    <a:p>
                      <a:pPr marL="0" marR="0">
                        <a:lnSpc>
                          <a:spcPct val="100000"/>
                        </a:lnSpc>
                        <a:spcBef>
                          <a:spcPts val="0"/>
                        </a:spcBef>
                        <a:spcAft>
                          <a:spcPts val="0"/>
                        </a:spcAft>
                      </a:pPr>
                      <a:endParaRPr lang="en-US" sz="1600" b="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c) Patient education related to health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      issues and potential risks with ongoing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      use of alcohol at high levels. (Timing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       of this is important.)</a:t>
                      </a:r>
                    </a:p>
                    <a:p>
                      <a:pPr marL="0" marR="0">
                        <a:spcBef>
                          <a:spcPts val="0"/>
                        </a:spcBef>
                        <a:spcAft>
                          <a:spcPts val="0"/>
                        </a:spcAft>
                      </a:pPr>
                      <a:endParaRPr lang="en-US" sz="1600" b="1" dirty="0">
                        <a:effectLst/>
                      </a:endParaRPr>
                    </a:p>
                  </a:txBody>
                  <a:tcPr marL="64624" marR="64624" marT="0" marB="0"/>
                </a:tc>
                <a:extLst>
                  <a:ext uri="{0D108BD9-81ED-4DB2-BD59-A6C34878D82A}">
                    <a16:rowId xmlns:a16="http://schemas.microsoft.com/office/drawing/2014/main" val="1818848030"/>
                  </a:ext>
                </a:extLst>
              </a:tr>
            </a:tbl>
          </a:graphicData>
        </a:graphic>
      </p:graphicFrame>
    </p:spTree>
    <p:extLst>
      <p:ext uri="{BB962C8B-B14F-4D97-AF65-F5344CB8AC3E}">
        <p14:creationId xmlns:p14="http://schemas.microsoft.com/office/powerpoint/2010/main" val="1502058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Outcomes/ Success</a:t>
            </a:r>
          </a:p>
        </p:txBody>
      </p:sp>
      <p:sp>
        <p:nvSpPr>
          <p:cNvPr id="3" name="Content Placeholder 2"/>
          <p:cNvSpPr>
            <a:spLocks noGrp="1"/>
          </p:cNvSpPr>
          <p:nvPr>
            <p:ph idx="1"/>
          </p:nvPr>
        </p:nvSpPr>
        <p:spPr/>
        <p:txBody>
          <a:bodyPr/>
          <a:lstStyle/>
          <a:p>
            <a:r>
              <a:rPr lang="en-US" dirty="0"/>
              <a:t>Follow up with B/P to determine if further intervention is needed. </a:t>
            </a:r>
          </a:p>
          <a:p>
            <a:r>
              <a:rPr lang="en-US" dirty="0"/>
              <a:t>Follow up with patient and family to insure follow-up with psychiatric evaluation. </a:t>
            </a:r>
          </a:p>
          <a:p>
            <a:pPr lvl="1"/>
            <a:r>
              <a:rPr lang="en-US" dirty="0"/>
              <a:t>Pending the outcome of the evaluation, determine ways for PCP to support Matthew and his family. Depending on the treatment route, it may be a harm-reduction approach or abstinence-based. The PCP needs to be aware and continue to evaluate the needs of Matthew for the PCP intervention.</a:t>
            </a:r>
          </a:p>
        </p:txBody>
      </p:sp>
    </p:spTree>
    <p:extLst>
      <p:ext uri="{BB962C8B-B14F-4D97-AF65-F5344CB8AC3E}">
        <p14:creationId xmlns:p14="http://schemas.microsoft.com/office/powerpoint/2010/main" val="296918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from Counselors</a:t>
            </a:r>
          </a:p>
        </p:txBody>
      </p:sp>
      <p:sp>
        <p:nvSpPr>
          <p:cNvPr id="3" name="Content Placeholder 2"/>
          <p:cNvSpPr>
            <a:spLocks noGrp="1"/>
          </p:cNvSpPr>
          <p:nvPr>
            <p:ph idx="1"/>
          </p:nvPr>
        </p:nvSpPr>
        <p:spPr/>
        <p:txBody>
          <a:bodyPr/>
          <a:lstStyle/>
          <a:p>
            <a:r>
              <a:rPr lang="en-US" dirty="0"/>
              <a:t>Results from the psychiatric evaluation.</a:t>
            </a:r>
          </a:p>
          <a:p>
            <a:r>
              <a:rPr lang="en-US" dirty="0"/>
              <a:t>Recommended treatment interventions.</a:t>
            </a:r>
          </a:p>
          <a:p>
            <a:endParaRPr lang="en-US" dirty="0"/>
          </a:p>
          <a:p>
            <a:pPr marL="0" indent="0">
              <a:buNone/>
            </a:pPr>
            <a:endParaRPr lang="en-US" dirty="0"/>
          </a:p>
        </p:txBody>
      </p:sp>
    </p:spTree>
    <p:extLst>
      <p:ext uri="{BB962C8B-B14F-4D97-AF65-F5344CB8AC3E}">
        <p14:creationId xmlns:p14="http://schemas.microsoft.com/office/powerpoint/2010/main" val="2862791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1320</TotalTime>
  <Words>389</Words>
  <Application>Microsoft Office PowerPoint</Application>
  <PresentationFormat>Widescreen</PresentationFormat>
  <Paragraphs>74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Treating Alcohol Abuse</vt:lpstr>
      <vt:lpstr>Medical Management of Alcohol Abuse</vt:lpstr>
      <vt:lpstr>Understanding Provider Role in Treating Alcohol Abuse</vt:lpstr>
      <vt:lpstr>Considerations when Interacting with Clients</vt:lpstr>
      <vt:lpstr>Our Treatment Plan</vt:lpstr>
      <vt:lpstr>Measuring Outcomes/ Success</vt:lpstr>
      <vt:lpstr>Communication from Counselors</vt:lpstr>
    </vt:vector>
  </TitlesOfParts>
  <Company>TAMU-CC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Mejia, Alissa</dc:creator>
  <cp:lastModifiedBy>Reviewer 2</cp:lastModifiedBy>
  <cp:revision>39</cp:revision>
  <dcterms:created xsi:type="dcterms:W3CDTF">2016-03-14T21:18:27Z</dcterms:created>
  <dcterms:modified xsi:type="dcterms:W3CDTF">2018-07-05T20:20:18Z</dcterms:modified>
</cp:coreProperties>
</file>