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7" r:id="rId2"/>
    <p:sldId id="259" r:id="rId3"/>
    <p:sldId id="258" r:id="rId4"/>
    <p:sldId id="270" r:id="rId5"/>
    <p:sldId id="272" r:id="rId6"/>
    <p:sldId id="263"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1" autoAdjust="0"/>
    <p:restoredTop sz="94660"/>
  </p:normalViewPr>
  <p:slideViewPr>
    <p:cSldViewPr snapToGrid="0">
      <p:cViewPr varScale="1">
        <p:scale>
          <a:sx n="117" d="100"/>
          <a:sy n="117" d="100"/>
        </p:scale>
        <p:origin x="-180" y="-102"/>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6C095-9698-4584-9CDE-5D167B0C8E72}" type="datetimeFigureOut">
              <a:rPr lang="en-US" smtClean="0"/>
              <a:t>7/10/2018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88DE32-85AF-41FC-9A6A-1FA54AB7E006}" type="slidenum">
              <a:rPr lang="en-US" smtClean="0"/>
              <a:t>‹#›</a:t>
            </a:fld>
            <a:endParaRPr lang="en-US"/>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a:t>Presentation title</a:t>
            </a:r>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 </a:t>
            </a:r>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a:t>Date  •  Location</a:t>
            </a:r>
          </a:p>
        </p:txBody>
      </p:sp>
    </p:spTree>
    <p:extLst>
      <p:ext uri="{BB962C8B-B14F-4D97-AF65-F5344CB8AC3E}">
        <p14:creationId xmlns:p14="http://schemas.microsoft.com/office/powerpoint/2010/main" val="47520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63340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a:t>Click to edit Master title style</a:t>
            </a:r>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32826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411094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a:t>Treating Alcohol Abuse</a:t>
            </a:r>
          </a:p>
        </p:txBody>
      </p:sp>
      <p:sp>
        <p:nvSpPr>
          <p:cNvPr id="3" name="Subtitle 2"/>
          <p:cNvSpPr>
            <a:spLocks noGrp="1"/>
          </p:cNvSpPr>
          <p:nvPr>
            <p:ph type="subTitle" idx="1"/>
          </p:nvPr>
        </p:nvSpPr>
        <p:spPr/>
        <p:txBody>
          <a:bodyPr/>
          <a:lstStyle/>
          <a:p>
            <a:r>
              <a:rPr lang="en-US" b="1" i="1" dirty="0"/>
              <a:t>A Collaborative Approach to Care</a:t>
            </a:r>
          </a:p>
        </p:txBody>
      </p:sp>
      <p:sp>
        <p:nvSpPr>
          <p:cNvPr id="4" name="Text Placeholder 3"/>
          <p:cNvSpPr>
            <a:spLocks noGrp="1"/>
          </p:cNvSpPr>
          <p:nvPr>
            <p:ph type="body" sz="quarter" idx="13"/>
          </p:nvPr>
        </p:nvSpPr>
        <p:spPr/>
        <p:txBody>
          <a:bodyPr/>
          <a:lstStyle/>
          <a:p>
            <a:r>
              <a:rPr lang="en-US" dirty="0"/>
              <a:t>July 14, 2018 * Tex-CHIP Training Series</a:t>
            </a:r>
          </a:p>
        </p:txBody>
      </p:sp>
    </p:spTree>
    <p:extLst>
      <p:ext uri="{BB962C8B-B14F-4D97-AF65-F5344CB8AC3E}">
        <p14:creationId xmlns:p14="http://schemas.microsoft.com/office/powerpoint/2010/main" val="279521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576" y="3400512"/>
            <a:ext cx="10757647" cy="1136743"/>
          </a:xfrm>
        </p:spPr>
        <p:txBody>
          <a:bodyPr>
            <a:normAutofit fontScale="90000"/>
          </a:bodyPr>
          <a:lstStyle/>
          <a:p>
            <a:r>
              <a:rPr lang="en-US" dirty="0"/>
              <a:t>The Treatment of Alcohol Abuse Through Counseling</a:t>
            </a:r>
          </a:p>
        </p:txBody>
      </p:sp>
    </p:spTree>
    <p:extLst>
      <p:ext uri="{BB962C8B-B14F-4D97-AF65-F5344CB8AC3E}">
        <p14:creationId xmlns:p14="http://schemas.microsoft.com/office/powerpoint/2010/main" val="283247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Provider Role in Treating Alcohol Abuse</a:t>
            </a:r>
          </a:p>
        </p:txBody>
      </p:sp>
      <p:sp>
        <p:nvSpPr>
          <p:cNvPr id="3" name="Content Placeholder 2"/>
          <p:cNvSpPr>
            <a:spLocks noGrp="1"/>
          </p:cNvSpPr>
          <p:nvPr>
            <p:ph idx="1"/>
          </p:nvPr>
        </p:nvSpPr>
        <p:spPr/>
        <p:txBody>
          <a:bodyPr>
            <a:normAutofit fontScale="92500" lnSpcReduction="20000"/>
          </a:bodyPr>
          <a:lstStyle/>
          <a:p>
            <a:r>
              <a:rPr lang="en-US" dirty="0" smtClean="0"/>
              <a:t>Charlie's Place recovery center is a 501 (c3) non profit agency. Proving substance abuse treatment since 1965. Our services include sub-acute </a:t>
            </a:r>
            <a:r>
              <a:rPr lang="en-US" dirty="0" err="1" smtClean="0"/>
              <a:t>dexofication</a:t>
            </a:r>
            <a:r>
              <a:rPr lang="en-US" dirty="0" smtClean="0"/>
              <a:t>, intensive residential treatment, </a:t>
            </a:r>
            <a:r>
              <a:rPr lang="en-US" dirty="0" smtClean="0"/>
              <a:t>supportive residential treatment, intensive outpatient treatment, and Co-</a:t>
            </a:r>
            <a:r>
              <a:rPr lang="en-US" dirty="0" err="1" smtClean="0"/>
              <a:t>occuring</a:t>
            </a:r>
            <a:r>
              <a:rPr lang="en-US" dirty="0" smtClean="0"/>
              <a:t> psychiatric and substance disorders (COPSD) services.</a:t>
            </a:r>
            <a:endParaRPr lang="en-US" dirty="0" smtClean="0"/>
          </a:p>
          <a:p>
            <a:endParaRPr lang="en-US" dirty="0"/>
          </a:p>
          <a:p>
            <a:r>
              <a:rPr lang="en-US" dirty="0" smtClean="0"/>
              <a:t>Providing education, insight, motivation, and counseling which includes family involvement, over coming denial, identifying relapse triggers and high risk situations, relapse prevention, and aftercare. We also provide community referrals as needed to maintain long term recovery needs. </a:t>
            </a:r>
            <a:endParaRPr lang="en-US" dirty="0"/>
          </a:p>
        </p:txBody>
      </p:sp>
    </p:spTree>
    <p:extLst>
      <p:ext uri="{BB962C8B-B14F-4D97-AF65-F5344CB8AC3E}">
        <p14:creationId xmlns:p14="http://schemas.microsoft.com/office/powerpoint/2010/main" val="311444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when Interacting with Clients</a:t>
            </a:r>
          </a:p>
        </p:txBody>
      </p:sp>
      <p:sp>
        <p:nvSpPr>
          <p:cNvPr id="3" name="Content Placeholder 2"/>
          <p:cNvSpPr>
            <a:spLocks noGrp="1"/>
          </p:cNvSpPr>
          <p:nvPr>
            <p:ph idx="1"/>
          </p:nvPr>
        </p:nvSpPr>
        <p:spPr/>
        <p:txBody>
          <a:bodyPr/>
          <a:lstStyle/>
          <a:p>
            <a:r>
              <a:rPr lang="en-US" dirty="0" smtClean="0"/>
              <a:t>Willingness, openness, language barriers, cultural considerations, denial, motivation, strengths, weaknesses, needs, support system, self esteem, self confidence, perceptions, beliefs, and readiness for change.  </a:t>
            </a:r>
            <a:endParaRPr lang="en-US" dirty="0"/>
          </a:p>
        </p:txBody>
      </p:sp>
    </p:spTree>
    <p:extLst>
      <p:ext uri="{BB962C8B-B14F-4D97-AF65-F5344CB8AC3E}">
        <p14:creationId xmlns:p14="http://schemas.microsoft.com/office/powerpoint/2010/main" val="97577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Our Treatment Plan</a:t>
            </a:r>
          </a:p>
        </p:txBody>
      </p:sp>
      <p:graphicFrame>
        <p:nvGraphicFramePr>
          <p:cNvPr id="4" name="Table 3"/>
          <p:cNvGraphicFramePr>
            <a:graphicFrameLocks noGrp="1"/>
          </p:cNvGraphicFramePr>
          <p:nvPr>
            <p:extLst>
              <p:ext uri="{D42A27DB-BD31-4B8C-83A1-F6EECF244321}">
                <p14:modId xmlns:p14="http://schemas.microsoft.com/office/powerpoint/2010/main" val="320738540"/>
              </p:ext>
            </p:extLst>
          </p:nvPr>
        </p:nvGraphicFramePr>
        <p:xfrm>
          <a:off x="359229" y="1440314"/>
          <a:ext cx="10907485" cy="4459742"/>
        </p:xfrm>
        <a:graphic>
          <a:graphicData uri="http://schemas.openxmlformats.org/drawingml/2006/table">
            <a:tbl>
              <a:tblPr firstRow="1" firstCol="1" bandRow="1">
                <a:tableStyleId>{5C22544A-7EE6-4342-B048-85BDC9FD1C3A}</a:tableStyleId>
              </a:tblPr>
              <a:tblGrid>
                <a:gridCol w="3668485">
                  <a:extLst>
                    <a:ext uri="{9D8B030D-6E8A-4147-A177-3AD203B41FA5}">
                      <a16:colId xmlns:a16="http://schemas.microsoft.com/office/drawing/2014/main" xmlns="" val="49007359"/>
                    </a:ext>
                  </a:extLst>
                </a:gridCol>
                <a:gridCol w="3602783">
                  <a:extLst>
                    <a:ext uri="{9D8B030D-6E8A-4147-A177-3AD203B41FA5}">
                      <a16:colId xmlns:a16="http://schemas.microsoft.com/office/drawing/2014/main" xmlns="" val="1045305728"/>
                    </a:ext>
                  </a:extLst>
                </a:gridCol>
                <a:gridCol w="3636217">
                  <a:extLst>
                    <a:ext uri="{9D8B030D-6E8A-4147-A177-3AD203B41FA5}">
                      <a16:colId xmlns:a16="http://schemas.microsoft.com/office/drawing/2014/main" xmlns="" val="1229759437"/>
                    </a:ext>
                  </a:extLst>
                </a:gridCol>
              </a:tblGrid>
              <a:tr h="318553">
                <a:tc gridSpan="3">
                  <a:txBody>
                    <a:bodyPr/>
                    <a:lstStyle/>
                    <a:p>
                      <a:pPr marL="0" marR="0">
                        <a:spcBef>
                          <a:spcPts val="0"/>
                        </a:spcBef>
                        <a:spcAft>
                          <a:spcPts val="0"/>
                        </a:spcAft>
                      </a:pPr>
                      <a:r>
                        <a:rPr lang="en-US" sz="1800" dirty="0">
                          <a:effectLst/>
                        </a:rPr>
                        <a:t>Healthcare Domain: Behavioral Health</a:t>
                      </a:r>
                      <a:endParaRPr lang="en-US" sz="1800" dirty="0">
                        <a:effectLst/>
                        <a:latin typeface="Times New Roman" panose="02020603050405020304" pitchFamily="18" charset="0"/>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641785651"/>
                  </a:ext>
                </a:extLst>
              </a:tr>
              <a:tr h="318553">
                <a:tc gridSpan="3">
                  <a:txBody>
                    <a:bodyPr/>
                    <a:lstStyle/>
                    <a:p>
                      <a:pPr marL="0" marR="0">
                        <a:spcBef>
                          <a:spcPts val="0"/>
                        </a:spcBef>
                        <a:spcAft>
                          <a:spcPts val="0"/>
                        </a:spcAft>
                      </a:pPr>
                      <a:r>
                        <a:rPr lang="en-US" sz="1800" dirty="0">
                          <a:effectLst/>
                        </a:rPr>
                        <a:t>Provider: LPC</a:t>
                      </a:r>
                      <a:endParaRPr lang="en-US" sz="1800" dirty="0">
                        <a:effectLst/>
                        <a:latin typeface="Times New Roman" panose="02020603050405020304" pitchFamily="18" charset="0"/>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145419159"/>
                  </a:ext>
                </a:extLst>
              </a:tr>
              <a:tr h="3822636">
                <a:tc>
                  <a:txBody>
                    <a:bodyPr/>
                    <a:lstStyle/>
                    <a:p>
                      <a:pPr marL="0" marR="0">
                        <a:spcBef>
                          <a:spcPts val="0"/>
                        </a:spcBef>
                        <a:spcAft>
                          <a:spcPts val="0"/>
                        </a:spcAft>
                      </a:pPr>
                      <a:endParaRPr lang="en-US" sz="1100" dirty="0">
                        <a:effectLst/>
                      </a:endParaRPr>
                    </a:p>
                    <a:p>
                      <a:pPr marL="0" marR="0">
                        <a:spcBef>
                          <a:spcPts val="0"/>
                        </a:spcBef>
                        <a:spcAft>
                          <a:spcPts val="0"/>
                        </a:spcAft>
                      </a:pPr>
                      <a:endParaRPr lang="en-US" sz="1100" dirty="0">
                        <a:effectLst/>
                      </a:endParaRPr>
                    </a:p>
                    <a:p>
                      <a:pPr marL="0" marR="0">
                        <a:spcBef>
                          <a:spcPts val="0"/>
                        </a:spcBef>
                        <a:spcAft>
                          <a:spcPts val="0"/>
                        </a:spcAft>
                      </a:pPr>
                      <a:r>
                        <a:rPr lang="en-US" sz="1600" u="sng" dirty="0">
                          <a:effectLst/>
                        </a:rPr>
                        <a:t>Objective</a:t>
                      </a:r>
                      <a:r>
                        <a:rPr lang="en-US" sz="1600" dirty="0">
                          <a:effectLst/>
                        </a:rPr>
                        <a:t>:</a:t>
                      </a:r>
                    </a:p>
                    <a:p>
                      <a:pPr marL="0" marR="0">
                        <a:spcBef>
                          <a:spcPts val="0"/>
                        </a:spcBef>
                        <a:spcAft>
                          <a:spcPts val="0"/>
                        </a:spcAft>
                      </a:pPr>
                      <a:r>
                        <a:rPr lang="en-US" sz="1600" dirty="0">
                          <a:effectLst/>
                        </a:rPr>
                        <a:t>Decrease in alcohol abuse </a:t>
                      </a:r>
                      <a:r>
                        <a:rPr lang="en-US" sz="1600" baseline="0" dirty="0">
                          <a:effectLst/>
                        </a:rPr>
                        <a:t>as indicated by client report of:</a:t>
                      </a:r>
                    </a:p>
                    <a:p>
                      <a:pPr marL="0" marR="0">
                        <a:spcBef>
                          <a:spcPts val="0"/>
                        </a:spcBef>
                        <a:spcAft>
                          <a:spcPts val="0"/>
                        </a:spcAft>
                      </a:pPr>
                      <a:r>
                        <a:rPr lang="en-US" sz="1100" dirty="0">
                          <a:effectLst/>
                        </a:rPr>
                        <a:t>(a</a:t>
                      </a:r>
                      <a:r>
                        <a:rPr lang="en-US" sz="1100" dirty="0" smtClean="0">
                          <a:effectLst/>
                        </a:rPr>
                        <a:t>) No alcohol use for the next 14 days</a:t>
                      </a:r>
                      <a:endParaRPr lang="en-US" sz="1100" dirty="0">
                        <a:effectLst/>
                      </a:endParaRPr>
                    </a:p>
                    <a:p>
                      <a:pPr marL="0" marR="0">
                        <a:spcBef>
                          <a:spcPts val="0"/>
                        </a:spcBef>
                        <a:spcAft>
                          <a:spcPts val="0"/>
                        </a:spcAft>
                      </a:pPr>
                      <a:r>
                        <a:rPr lang="en-US" sz="1100" dirty="0">
                          <a:effectLst/>
                        </a:rPr>
                        <a:t>(b</a:t>
                      </a:r>
                      <a:r>
                        <a:rPr lang="en-US" sz="1100" dirty="0" smtClean="0">
                          <a:effectLst/>
                        </a:rPr>
                        <a:t>) Follow</a:t>
                      </a:r>
                      <a:r>
                        <a:rPr lang="en-US" sz="1100" baseline="0" dirty="0" smtClean="0">
                          <a:effectLst/>
                        </a:rPr>
                        <a:t> up with referral for COPSD services in next 7 days. </a:t>
                      </a:r>
                      <a:endParaRPr lang="en-US" sz="1100" dirty="0">
                        <a:effectLst/>
                      </a:endParaRPr>
                    </a:p>
                    <a:p>
                      <a:pPr marL="0" marR="0">
                        <a:spcBef>
                          <a:spcPts val="0"/>
                        </a:spcBef>
                        <a:spcAft>
                          <a:spcPts val="0"/>
                        </a:spcAft>
                      </a:pPr>
                      <a:r>
                        <a:rPr lang="en-US" sz="1100" dirty="0">
                          <a:effectLst/>
                        </a:rPr>
                        <a:t>(c</a:t>
                      </a:r>
                      <a:r>
                        <a:rPr lang="en-US" sz="1100" dirty="0" smtClean="0">
                          <a:effectLst/>
                        </a:rPr>
                        <a:t>) Patient will follow up doctors</a:t>
                      </a:r>
                      <a:r>
                        <a:rPr lang="en-US" sz="1100" baseline="0" dirty="0" smtClean="0">
                          <a:effectLst/>
                        </a:rPr>
                        <a:t> recommendation including any prescribed medications for next 14 days. </a:t>
                      </a:r>
                      <a:endParaRPr lang="en-US" sz="1100" dirty="0">
                        <a:effectLst/>
                      </a:endParaRPr>
                    </a:p>
                    <a:p>
                      <a:pPr marL="0" marR="0">
                        <a:spcBef>
                          <a:spcPts val="0"/>
                        </a:spcBef>
                        <a:spcAft>
                          <a:spcPts val="0"/>
                        </a:spcAft>
                      </a:pPr>
                      <a:r>
                        <a:rPr lang="en-US" sz="1100" dirty="0">
                          <a:effectLst/>
                        </a:rPr>
                        <a:t>(d) </a:t>
                      </a:r>
                      <a:r>
                        <a:rPr lang="en-US" sz="1100" dirty="0" smtClean="0">
                          <a:effectLst/>
                        </a:rPr>
                        <a:t>Patient will attend at least 3</a:t>
                      </a:r>
                      <a:r>
                        <a:rPr lang="en-US" sz="1100" baseline="0" dirty="0" smtClean="0">
                          <a:effectLst/>
                        </a:rPr>
                        <a:t> AA meetings per week over the next 14 days, as well as, obtain 1 sober contact number per meeting. </a:t>
                      </a:r>
                      <a:r>
                        <a:rPr lang="en-US" sz="1100" dirty="0">
                          <a:effectLst/>
                        </a:rPr>
                        <a:t> </a:t>
                      </a:r>
                      <a:endParaRPr lang="en-US" sz="1100" dirty="0" smtClean="0">
                        <a:effectLst/>
                      </a:endParaRPr>
                    </a:p>
                    <a:p>
                      <a:pPr marL="0" marR="0">
                        <a:spcBef>
                          <a:spcPts val="0"/>
                        </a:spcBef>
                        <a:spcAft>
                          <a:spcPts val="0"/>
                        </a:spcAft>
                      </a:pPr>
                      <a:r>
                        <a:rPr lang="en-US" sz="1100" baseline="0" dirty="0" smtClean="0">
                          <a:effectLst/>
                        </a:rPr>
                        <a:t> (e) Patient will identify and list consequences of his drinking including family, emotional, and physical problems resulting from alcohol abuse. </a:t>
                      </a:r>
                      <a:endParaRPr lang="en-US" sz="1100" dirty="0">
                        <a:effectLst/>
                      </a:endParaRP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endParaRPr lang="en-US" sz="1100" dirty="0">
                        <a:effectLst/>
                        <a:latin typeface="Times New Roman" panose="02020603050405020304" pitchFamily="18" charset="0"/>
                        <a:ea typeface="Calibri" panose="020F0502020204030204" pitchFamily="34" charset="0"/>
                      </a:endParaRPr>
                    </a:p>
                  </a:txBody>
                  <a:tcPr marL="64624" marR="64624" marT="0" marB="0"/>
                </a:tc>
                <a:tc>
                  <a:txBody>
                    <a:bodyPr/>
                    <a:lstStyle/>
                    <a:p>
                      <a:pPr marL="0" marR="0">
                        <a:spcBef>
                          <a:spcPts val="0"/>
                        </a:spcBef>
                        <a:spcAft>
                          <a:spcPts val="0"/>
                        </a:spcAft>
                      </a:pPr>
                      <a:r>
                        <a:rPr lang="en-US" sz="1800" b="1" u="sng" dirty="0" smtClean="0">
                          <a:effectLst/>
                        </a:rPr>
                        <a:t>Goals</a:t>
                      </a:r>
                      <a:r>
                        <a:rPr lang="en-US" sz="1800" b="1" dirty="0" smtClean="0">
                          <a:effectLst/>
                        </a:rPr>
                        <a:t>: Mathew will gain education and insight into the</a:t>
                      </a:r>
                      <a:r>
                        <a:rPr lang="en-US" sz="1800" b="1" baseline="0" dirty="0" smtClean="0">
                          <a:effectLst/>
                        </a:rPr>
                        <a:t> disease concept of alcoholism, as well as, the effects of prolonged alcohol use. </a:t>
                      </a:r>
                      <a:endParaRPr lang="en-US" sz="1800" b="1" dirty="0">
                        <a:effectLst/>
                      </a:endParaRPr>
                    </a:p>
                    <a:p>
                      <a:pPr marL="0" marR="0">
                        <a:spcBef>
                          <a:spcPts val="0"/>
                        </a:spcBef>
                        <a:spcAft>
                          <a:spcPts val="0"/>
                        </a:spcAft>
                      </a:pPr>
                      <a:r>
                        <a:rPr lang="en-US" sz="1600" b="1" dirty="0">
                          <a:effectLst/>
                        </a:rPr>
                        <a:t> </a:t>
                      </a:r>
                    </a:p>
                    <a:p>
                      <a:pPr marL="0" marR="0">
                        <a:spcBef>
                          <a:spcPts val="0"/>
                        </a:spcBef>
                        <a:spcAft>
                          <a:spcPts val="0"/>
                        </a:spcAft>
                      </a:pPr>
                      <a:r>
                        <a:rPr lang="en-US" sz="1600" b="1" dirty="0">
                          <a:effectLst/>
                        </a:rPr>
                        <a:t>a) </a:t>
                      </a:r>
                      <a:r>
                        <a:rPr lang="en-US" sz="1600" b="1" dirty="0" smtClean="0">
                          <a:effectLst/>
                        </a:rPr>
                        <a:t>Identify pleasurable activities in</a:t>
                      </a:r>
                      <a:r>
                        <a:rPr lang="en-US" sz="1600" b="1" baseline="0" dirty="0" smtClean="0">
                          <a:effectLst/>
                        </a:rPr>
                        <a:t> which he</a:t>
                      </a:r>
                      <a:r>
                        <a:rPr lang="en-US" sz="1600" b="1" dirty="0" smtClean="0">
                          <a:effectLst/>
                        </a:rPr>
                        <a:t> would like to engage.</a:t>
                      </a:r>
                      <a:r>
                        <a:rPr lang="en-US" sz="1600" b="1" dirty="0">
                          <a:effectLst/>
                        </a:rPr>
                        <a:t> </a:t>
                      </a:r>
                    </a:p>
                    <a:p>
                      <a:pPr marL="0" marR="0">
                        <a:spcBef>
                          <a:spcPts val="0"/>
                        </a:spcBef>
                        <a:spcAft>
                          <a:spcPts val="0"/>
                        </a:spcAft>
                      </a:pPr>
                      <a:r>
                        <a:rPr lang="en-US" sz="1600" b="1" dirty="0">
                          <a:effectLst/>
                        </a:rPr>
                        <a:t>b</a:t>
                      </a:r>
                      <a:r>
                        <a:rPr lang="en-US" sz="1600" b="1" dirty="0" smtClean="0">
                          <a:effectLst/>
                        </a:rPr>
                        <a:t>) </a:t>
                      </a:r>
                      <a:r>
                        <a:rPr lang="en-US" sz="1600" b="1" dirty="0">
                          <a:effectLst/>
                        </a:rPr>
                        <a:t> </a:t>
                      </a:r>
                      <a:r>
                        <a:rPr lang="en-US" sz="1600" b="1" dirty="0" smtClean="0">
                          <a:effectLst/>
                        </a:rPr>
                        <a:t>Develop</a:t>
                      </a:r>
                      <a:r>
                        <a:rPr lang="en-US" sz="1600" b="1" baseline="0" dirty="0" smtClean="0">
                          <a:effectLst/>
                        </a:rPr>
                        <a:t> sober support system. </a:t>
                      </a:r>
                      <a:endParaRPr lang="en-US" sz="1600" b="1" dirty="0">
                        <a:effectLst/>
                      </a:endParaRPr>
                    </a:p>
                    <a:p>
                      <a:pPr marL="0" marR="0">
                        <a:spcBef>
                          <a:spcPts val="0"/>
                        </a:spcBef>
                        <a:spcAft>
                          <a:spcPts val="0"/>
                        </a:spcAft>
                      </a:pPr>
                      <a:endParaRPr lang="en-US" sz="1600" b="1" dirty="0">
                        <a:effectLst/>
                      </a:endParaRPr>
                    </a:p>
                    <a:p>
                      <a:pPr marL="0" marR="0">
                        <a:spcBef>
                          <a:spcPts val="0"/>
                        </a:spcBef>
                        <a:spcAft>
                          <a:spcPts val="0"/>
                        </a:spcAft>
                      </a:pPr>
                      <a:r>
                        <a:rPr lang="en-US" sz="1600" b="1" dirty="0">
                          <a:effectLst/>
                        </a:rPr>
                        <a:t>c)  </a:t>
                      </a:r>
                      <a:r>
                        <a:rPr lang="en-US" sz="1600" b="1" dirty="0" smtClean="0">
                          <a:effectLst/>
                        </a:rPr>
                        <a:t>Improve overall well being and family relationship.</a:t>
                      </a:r>
                      <a:endParaRPr lang="en-US" sz="1600" b="1" dirty="0">
                        <a:effectLst/>
                      </a:endParaRPr>
                    </a:p>
                  </a:txBody>
                  <a:tcPr marL="64624" marR="64624" marT="0" marB="0"/>
                </a:tc>
                <a:tc>
                  <a:txBody>
                    <a:bodyPr/>
                    <a:lstStyle/>
                    <a:p>
                      <a:pPr marL="0" marR="0">
                        <a:spcBef>
                          <a:spcPts val="0"/>
                        </a:spcBef>
                        <a:spcAft>
                          <a:spcPts val="0"/>
                        </a:spcAft>
                      </a:pPr>
                      <a:r>
                        <a:rPr lang="en-US" sz="1800" b="1" u="sng" dirty="0">
                          <a:effectLst/>
                        </a:rPr>
                        <a:t>Interventions</a:t>
                      </a:r>
                      <a:r>
                        <a:rPr lang="en-US" sz="1800" b="1" dirty="0" smtClean="0">
                          <a:effectLst/>
                        </a:rPr>
                        <a:t>:</a:t>
                      </a:r>
                      <a:r>
                        <a:rPr lang="en-US" sz="1800" b="1" baseline="0" dirty="0" smtClean="0">
                          <a:effectLst/>
                        </a:rPr>
                        <a:t> We will offer intensive outpatient to assist him with gaining insight and education into the disease concept of alcoholism. </a:t>
                      </a:r>
                      <a:r>
                        <a:rPr lang="en-US" sz="1600" b="1" dirty="0">
                          <a:effectLst/>
                        </a:rPr>
                        <a:t> </a:t>
                      </a:r>
                    </a:p>
                    <a:p>
                      <a:pPr marL="0" marR="0">
                        <a:spcBef>
                          <a:spcPts val="0"/>
                        </a:spcBef>
                        <a:spcAft>
                          <a:spcPts val="0"/>
                        </a:spcAft>
                      </a:pPr>
                      <a:r>
                        <a:rPr lang="en-US" sz="1600" b="1" dirty="0">
                          <a:effectLst/>
                        </a:rPr>
                        <a:t>a) </a:t>
                      </a:r>
                      <a:r>
                        <a:rPr lang="en-US" sz="1600" b="1" dirty="0" smtClean="0">
                          <a:effectLst/>
                        </a:rPr>
                        <a:t>Staff</a:t>
                      </a:r>
                      <a:r>
                        <a:rPr lang="en-US" sz="1600" b="1" baseline="0" dirty="0" smtClean="0">
                          <a:effectLst/>
                        </a:rPr>
                        <a:t> will provide referral to COPSD services to decrease depression symptoms and stabilizing mood. </a:t>
                      </a:r>
                      <a:endParaRPr lang="en-US" sz="1600" b="1" dirty="0">
                        <a:effectLst/>
                      </a:endParaRPr>
                    </a:p>
                    <a:p>
                      <a:pPr marL="0" marR="0">
                        <a:spcBef>
                          <a:spcPts val="0"/>
                        </a:spcBef>
                        <a:spcAft>
                          <a:spcPts val="0"/>
                        </a:spcAft>
                      </a:pPr>
                      <a:r>
                        <a:rPr lang="en-US" sz="1600" b="1" dirty="0">
                          <a:effectLst/>
                        </a:rPr>
                        <a:t> </a:t>
                      </a:r>
                    </a:p>
                    <a:p>
                      <a:pPr marL="0" marR="0">
                        <a:spcBef>
                          <a:spcPts val="0"/>
                        </a:spcBef>
                        <a:spcAft>
                          <a:spcPts val="0"/>
                        </a:spcAft>
                      </a:pPr>
                      <a:r>
                        <a:rPr lang="en-US" sz="1600" b="1" dirty="0" smtClean="0">
                          <a:effectLst/>
                        </a:rPr>
                        <a:t>b) Staff</a:t>
                      </a:r>
                      <a:r>
                        <a:rPr lang="en-US" sz="1600" b="1" baseline="0" dirty="0" smtClean="0">
                          <a:effectLst/>
                        </a:rPr>
                        <a:t> will provide patient with AA meeting schedule and encourage him to obtain sober contact numbers. </a:t>
                      </a:r>
                      <a:r>
                        <a:rPr lang="en-US" sz="1600" b="1" dirty="0" smtClean="0">
                          <a:effectLst/>
                        </a:rPr>
                        <a:t> </a:t>
                      </a:r>
                      <a:endParaRPr lang="en-US" sz="1600" b="1" dirty="0">
                        <a:effectLst/>
                      </a:endParaRPr>
                    </a:p>
                    <a:p>
                      <a:pPr marL="0" marR="0">
                        <a:spcBef>
                          <a:spcPts val="0"/>
                        </a:spcBef>
                        <a:spcAft>
                          <a:spcPts val="0"/>
                        </a:spcAft>
                      </a:pPr>
                      <a:r>
                        <a:rPr lang="en-US" sz="1600" b="1" dirty="0">
                          <a:effectLst/>
                        </a:rPr>
                        <a:t> </a:t>
                      </a:r>
                    </a:p>
                    <a:p>
                      <a:pPr marL="0" marR="0">
                        <a:spcBef>
                          <a:spcPts val="0"/>
                        </a:spcBef>
                        <a:spcAft>
                          <a:spcPts val="0"/>
                        </a:spcAft>
                      </a:pPr>
                      <a:r>
                        <a:rPr lang="en-US" sz="1600" b="1" dirty="0">
                          <a:effectLst/>
                        </a:rPr>
                        <a:t> c</a:t>
                      </a:r>
                      <a:r>
                        <a:rPr lang="en-US" sz="1600" b="1" dirty="0" smtClean="0">
                          <a:effectLst/>
                        </a:rPr>
                        <a:t>)</a:t>
                      </a:r>
                      <a:r>
                        <a:rPr lang="en-US" sz="1600" b="1" baseline="0" dirty="0" smtClean="0">
                          <a:effectLst/>
                        </a:rPr>
                        <a:t> Staff will process identified negative consequences of his alcohol use. </a:t>
                      </a:r>
                      <a:endParaRPr lang="en-US" sz="1600" b="1" dirty="0">
                        <a:effectLst/>
                        <a:latin typeface="Times New Roman" panose="02020603050405020304" pitchFamily="18" charset="0"/>
                        <a:ea typeface="Calibri" panose="020F0502020204030204" pitchFamily="34" charset="0"/>
                      </a:endParaRPr>
                    </a:p>
                  </a:txBody>
                  <a:tcPr marL="64624" marR="64624" marT="0" marB="0"/>
                </a:tc>
                <a:extLst>
                  <a:ext uri="{0D108BD9-81ED-4DB2-BD59-A6C34878D82A}">
                    <a16:rowId xmlns:a16="http://schemas.microsoft.com/office/drawing/2014/main" xmlns="" val="1818848030"/>
                  </a:ext>
                </a:extLst>
              </a:tr>
            </a:tbl>
          </a:graphicData>
        </a:graphic>
      </p:graphicFrame>
    </p:spTree>
    <p:extLst>
      <p:ext uri="{BB962C8B-B14F-4D97-AF65-F5344CB8AC3E}">
        <p14:creationId xmlns:p14="http://schemas.microsoft.com/office/powerpoint/2010/main" val="150205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Outcomes/ Success</a:t>
            </a:r>
          </a:p>
        </p:txBody>
      </p:sp>
      <p:sp>
        <p:nvSpPr>
          <p:cNvPr id="3" name="Content Placeholder 2"/>
          <p:cNvSpPr>
            <a:spLocks noGrp="1"/>
          </p:cNvSpPr>
          <p:nvPr>
            <p:ph idx="1"/>
          </p:nvPr>
        </p:nvSpPr>
        <p:spPr/>
        <p:txBody>
          <a:bodyPr/>
          <a:lstStyle/>
          <a:p>
            <a:r>
              <a:rPr lang="en-US" dirty="0" smtClean="0"/>
              <a:t>In two weeks counselor will meet with patient to </a:t>
            </a:r>
            <a:r>
              <a:rPr lang="en-US" dirty="0" smtClean="0"/>
              <a:t>evaluate progress on insight gained on disease concept of alcoholism</a:t>
            </a:r>
            <a:r>
              <a:rPr lang="en-US" dirty="0"/>
              <a:t>.</a:t>
            </a:r>
            <a:r>
              <a:rPr lang="en-US" dirty="0" smtClean="0"/>
              <a:t> </a:t>
            </a:r>
          </a:p>
          <a:p>
            <a:r>
              <a:rPr lang="en-US" dirty="0" smtClean="0"/>
              <a:t>Patient will report number of pleasurable activities he engaged over the last two weeks. </a:t>
            </a:r>
          </a:p>
          <a:p>
            <a:r>
              <a:rPr lang="en-US" dirty="0" smtClean="0"/>
              <a:t>Patient will report number of 12 step meetings attended and sober contacts numbers obtained over the last two weeks. </a:t>
            </a:r>
          </a:p>
          <a:p>
            <a:r>
              <a:rPr lang="en-US" dirty="0" smtClean="0"/>
              <a:t>Patient will report outcome of COPSD referral/appointments and any medications prescribed. </a:t>
            </a:r>
            <a:endParaRPr lang="en-US" dirty="0"/>
          </a:p>
        </p:txBody>
      </p:sp>
    </p:spTree>
    <p:extLst>
      <p:ext uri="{BB962C8B-B14F-4D97-AF65-F5344CB8AC3E}">
        <p14:creationId xmlns:p14="http://schemas.microsoft.com/office/powerpoint/2010/main" val="296918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Communication Needed From Other Providers</a:t>
            </a:r>
          </a:p>
        </p:txBody>
      </p:sp>
      <p:sp>
        <p:nvSpPr>
          <p:cNvPr id="3" name="Content Placeholder 2"/>
          <p:cNvSpPr>
            <a:spLocks noGrp="1"/>
          </p:cNvSpPr>
          <p:nvPr>
            <p:ph idx="1"/>
          </p:nvPr>
        </p:nvSpPr>
        <p:spPr/>
        <p:txBody>
          <a:bodyPr/>
          <a:lstStyle/>
          <a:p>
            <a:r>
              <a:rPr lang="en-US" dirty="0" smtClean="0"/>
              <a:t>COPSD assessment and services.</a:t>
            </a:r>
          </a:p>
          <a:p>
            <a:r>
              <a:rPr lang="en-US" dirty="0" smtClean="0"/>
              <a:t>List of any medications prescribed and additional case management/needs and services recommended.</a:t>
            </a:r>
          </a:p>
          <a:p>
            <a:r>
              <a:rPr lang="en-US" dirty="0" smtClean="0"/>
              <a:t>Family involvement</a:t>
            </a:r>
            <a:endParaRPr lang="en-US" dirty="0"/>
          </a:p>
        </p:txBody>
      </p:sp>
    </p:spTree>
    <p:extLst>
      <p:ext uri="{BB962C8B-B14F-4D97-AF65-F5344CB8AC3E}">
        <p14:creationId xmlns:p14="http://schemas.microsoft.com/office/powerpoint/2010/main" val="2862791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384</Words>
  <Application>Microsoft Office PowerPoint</Application>
  <PresentationFormat>Custom</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Treating Alcohol Abuse</vt:lpstr>
      <vt:lpstr>The Treatment of Alcohol Abuse Through Counseling</vt:lpstr>
      <vt:lpstr>Understanding Provider Role in Treating Alcohol Abuse</vt:lpstr>
      <vt:lpstr>Considerations when Interacting with Clients</vt:lpstr>
      <vt:lpstr>Our Treatment Plan</vt:lpstr>
      <vt:lpstr>Measuring Outcomes/ Success</vt:lpstr>
      <vt:lpstr>Communication Needed From Other Providers</vt:lpstr>
    </vt:vector>
  </TitlesOfParts>
  <Company>TAMU-CC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Crystal Aguilar</cp:lastModifiedBy>
  <cp:revision>41</cp:revision>
  <dcterms:created xsi:type="dcterms:W3CDTF">2016-03-14T21:18:27Z</dcterms:created>
  <dcterms:modified xsi:type="dcterms:W3CDTF">2018-07-10T15:46:05Z</dcterms:modified>
</cp:coreProperties>
</file>