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8" r:id="rId4"/>
    <p:sldId id="270" r:id="rId5"/>
    <p:sldId id="272" r:id="rId6"/>
    <p:sldId id="263" r:id="rId7"/>
    <p:sldId id="27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Date  •  Location</a:t>
            </a:r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/>
              <a:t>Addressing Crisis and Suicide Intervention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 Collaborative Approach to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February 2, 2019 * Tex-CHIP Training Series</a:t>
            </a:r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576" y="3400512"/>
            <a:ext cx="10757647" cy="1136743"/>
          </a:xfrm>
        </p:spPr>
        <p:txBody>
          <a:bodyPr>
            <a:normAutofit/>
          </a:bodyPr>
          <a:lstStyle/>
          <a:p>
            <a:r>
              <a:rPr lang="en-US" dirty="0" smtClean="0"/>
              <a:t>Case Management for Suicidality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Provider Role in Treating Crisis/Suicide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Case Manager Role-</a:t>
            </a:r>
          </a:p>
          <a:p>
            <a:r>
              <a:rPr lang="en-US" sz="2400" dirty="0" smtClean="0"/>
              <a:t>Gather all necessary information related to crisis situation</a:t>
            </a:r>
          </a:p>
          <a:p>
            <a:pPr lvl="1"/>
            <a:r>
              <a:rPr lang="en-US" sz="1800" dirty="0" smtClean="0"/>
              <a:t>Ideation, Plan, Intent, Means, Psychosis, History, Substance Abuse, Related Symptoms</a:t>
            </a:r>
          </a:p>
          <a:p>
            <a:r>
              <a:rPr lang="en-US" sz="2400" dirty="0" smtClean="0"/>
              <a:t>Staff crisis </a:t>
            </a:r>
            <a:r>
              <a:rPr lang="en-US" sz="2400" u="sng" dirty="0" smtClean="0"/>
              <a:t>immediately</a:t>
            </a:r>
            <a:r>
              <a:rPr lang="en-US" sz="2400" dirty="0" smtClean="0"/>
              <a:t> with licensed staff/supervisor for recommendation of care</a:t>
            </a:r>
          </a:p>
          <a:p>
            <a:r>
              <a:rPr lang="en-US" sz="2400" dirty="0" smtClean="0"/>
              <a:t>Coordinate/Link with appropriate resources</a:t>
            </a:r>
          </a:p>
          <a:p>
            <a:pPr lvl="1"/>
            <a:r>
              <a:rPr lang="en-US" sz="2000" dirty="0"/>
              <a:t>Clinic appointments</a:t>
            </a:r>
          </a:p>
          <a:p>
            <a:pPr lvl="1"/>
            <a:r>
              <a:rPr lang="en-US" sz="2000" dirty="0" smtClean="0"/>
              <a:t>Appropriate Referrals</a:t>
            </a:r>
            <a:endParaRPr lang="en-US" sz="2000" dirty="0"/>
          </a:p>
          <a:p>
            <a:r>
              <a:rPr lang="en-US" sz="2400" dirty="0" smtClean="0"/>
              <a:t>Follow up within 24 hours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when Interacting with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</a:p>
          <a:p>
            <a:pPr lvl="2"/>
            <a:r>
              <a:rPr lang="en-US" sz="1800" dirty="0" smtClean="0"/>
              <a:t>Language Barriers</a:t>
            </a:r>
          </a:p>
          <a:p>
            <a:pPr lvl="2"/>
            <a:r>
              <a:rPr lang="en-US" sz="1800" dirty="0" smtClean="0"/>
              <a:t>Who they usually seek help from </a:t>
            </a:r>
          </a:p>
          <a:p>
            <a:pPr lvl="2"/>
            <a:r>
              <a:rPr lang="en-US" sz="1800" dirty="0" smtClean="0"/>
              <a:t>Age/Education/Socioeconomic status </a:t>
            </a:r>
            <a:endParaRPr lang="en-US" sz="1800" dirty="0"/>
          </a:p>
          <a:p>
            <a:r>
              <a:rPr lang="en-US" dirty="0" smtClean="0"/>
              <a:t>Belief Systems: </a:t>
            </a:r>
          </a:p>
          <a:p>
            <a:pPr lvl="2"/>
            <a:r>
              <a:rPr lang="en-US" sz="1800" dirty="0" smtClean="0"/>
              <a:t>Religion</a:t>
            </a:r>
          </a:p>
          <a:p>
            <a:pPr lvl="2"/>
            <a:r>
              <a:rPr lang="en-US" sz="1800" dirty="0" smtClean="0"/>
              <a:t>Belief in prayer/faith alone will treat issues</a:t>
            </a:r>
            <a:endParaRPr lang="en-US" dirty="0"/>
          </a:p>
          <a:p>
            <a:r>
              <a:rPr lang="en-US" dirty="0" smtClean="0"/>
              <a:t>Perceived Stigma:</a:t>
            </a:r>
          </a:p>
          <a:p>
            <a:pPr lvl="2"/>
            <a:r>
              <a:rPr lang="en-US" sz="1800" dirty="0" smtClean="0"/>
              <a:t>Fear of others opinions</a:t>
            </a:r>
          </a:p>
          <a:p>
            <a:pPr lvl="2"/>
            <a:r>
              <a:rPr lang="en-US" sz="1800" dirty="0" smtClean="0"/>
              <a:t>Shaming the family</a:t>
            </a:r>
          </a:p>
          <a:p>
            <a:pPr lvl="2"/>
            <a:r>
              <a:rPr lang="en-US" sz="1800" dirty="0" smtClean="0"/>
              <a:t>Weakness, lack of self-discipline, immaturity</a:t>
            </a:r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Our Treatment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68203"/>
              </p:ext>
            </p:extLst>
          </p:nvPr>
        </p:nvGraphicFramePr>
        <p:xfrm>
          <a:off x="359229" y="1440314"/>
          <a:ext cx="10907485" cy="44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85">
                  <a:extLst>
                    <a:ext uri="{9D8B030D-6E8A-4147-A177-3AD203B41FA5}">
                      <a16:colId xmlns:a16="http://schemas.microsoft.com/office/drawing/2014/main" val="49007359"/>
                    </a:ext>
                  </a:extLst>
                </a:gridCol>
                <a:gridCol w="3602783">
                  <a:extLst>
                    <a:ext uri="{9D8B030D-6E8A-4147-A177-3AD203B41FA5}">
                      <a16:colId xmlns:a16="http://schemas.microsoft.com/office/drawing/2014/main" val="1045305728"/>
                    </a:ext>
                  </a:extLst>
                </a:gridCol>
                <a:gridCol w="3636217">
                  <a:extLst>
                    <a:ext uri="{9D8B030D-6E8A-4147-A177-3AD203B41FA5}">
                      <a16:colId xmlns:a16="http://schemas.microsoft.com/office/drawing/2014/main" val="1229759437"/>
                    </a:ext>
                  </a:extLst>
                </a:gridCol>
              </a:tblGrid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Behavioral Health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85651"/>
                  </a:ext>
                </a:extLst>
              </a:tr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Provider: </a:t>
                      </a:r>
                      <a:r>
                        <a:rPr lang="en-US" sz="1800" dirty="0" smtClean="0">
                          <a:effectLst/>
                        </a:rPr>
                        <a:t>Case</a:t>
                      </a:r>
                      <a:r>
                        <a:rPr lang="en-US" sz="1800" baseline="0" dirty="0" smtClean="0">
                          <a:effectLst/>
                        </a:rPr>
                        <a:t> Manager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19159"/>
                  </a:ext>
                </a:extLst>
              </a:tr>
              <a:tr h="38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Objective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Decrease suicidality </a:t>
                      </a:r>
                      <a:r>
                        <a:rPr lang="en-US" sz="1600" baseline="0" dirty="0">
                          <a:effectLst/>
                        </a:rPr>
                        <a:t>as indicated by client report of: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(a</a:t>
                      </a:r>
                      <a:r>
                        <a:rPr lang="en-US" sz="1100" dirty="0" smtClean="0">
                          <a:effectLst/>
                        </a:rPr>
                        <a:t>) Suicidal/ Homicidal</a:t>
                      </a:r>
                      <a:r>
                        <a:rPr lang="en-US" sz="1100" baseline="0" dirty="0" smtClean="0">
                          <a:effectLst/>
                        </a:rPr>
                        <a:t> Ideation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(b</a:t>
                      </a:r>
                      <a:r>
                        <a:rPr lang="en-US" sz="1100" dirty="0" smtClean="0">
                          <a:effectLst/>
                        </a:rPr>
                        <a:t>) Plan/Intent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(c</a:t>
                      </a:r>
                      <a:r>
                        <a:rPr lang="en-US" sz="1100" dirty="0" smtClean="0">
                          <a:effectLst/>
                        </a:rPr>
                        <a:t>) Means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(d) </a:t>
                      </a:r>
                      <a:r>
                        <a:rPr lang="en-US" sz="1100" dirty="0" smtClean="0">
                          <a:effectLst/>
                        </a:rPr>
                        <a:t>Related</a:t>
                      </a:r>
                      <a:r>
                        <a:rPr lang="en-US" sz="1100" baseline="0" dirty="0" smtClean="0">
                          <a:effectLst/>
                        </a:rPr>
                        <a:t> symptoms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Goals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smtClean="0">
                          <a:effectLst/>
                        </a:rPr>
                        <a:t>a) Address Immediate Crisis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</a:t>
                      </a:r>
                      <a:r>
                        <a:rPr lang="en-US" sz="1600" b="1" dirty="0" smtClean="0">
                          <a:effectLst/>
                        </a:rPr>
                        <a:t>) Environmental</a:t>
                      </a:r>
                      <a:r>
                        <a:rPr lang="en-US" sz="1600" b="1" baseline="0" dirty="0" smtClean="0">
                          <a:effectLst/>
                        </a:rPr>
                        <a:t> safety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c)  </a:t>
                      </a:r>
                      <a:r>
                        <a:rPr lang="en-US" sz="1600" b="1" dirty="0" smtClean="0">
                          <a:effectLst/>
                        </a:rPr>
                        <a:t>Link</a:t>
                      </a:r>
                      <a:r>
                        <a:rPr lang="en-US" sz="1600" b="1" baseline="0" dirty="0" smtClean="0">
                          <a:effectLst/>
                        </a:rPr>
                        <a:t> to appropriate resources/referrals within a timely manner</a:t>
                      </a:r>
                      <a:endParaRPr lang="en-US" sz="1600" b="1" dirty="0">
                        <a:effectLst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Interventions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smtClean="0">
                          <a:effectLst/>
                        </a:rPr>
                        <a:t>a) Assess for lethality- Safety Plan?</a:t>
                      </a: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 </a:t>
                      </a:r>
                      <a:r>
                        <a:rPr lang="en-US" sz="1600" b="1" dirty="0" smtClean="0">
                          <a:effectLst/>
                        </a:rPr>
                        <a:t>Remove/secure</a:t>
                      </a:r>
                      <a:r>
                        <a:rPr lang="en-US" sz="1600" b="1" baseline="0" dirty="0" smtClean="0">
                          <a:effectLst/>
                        </a:rPr>
                        <a:t> access to weapons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c</a:t>
                      </a:r>
                      <a:r>
                        <a:rPr lang="en-US" sz="1600" b="1" dirty="0" smtClean="0">
                          <a:effectLst/>
                        </a:rPr>
                        <a:t>) MHID</a:t>
                      </a:r>
                      <a:r>
                        <a:rPr lang="en-US" sz="1600" b="1" baseline="0" dirty="0" smtClean="0">
                          <a:effectLst/>
                        </a:rPr>
                        <a:t> appointment with psychiatrist within 7-14 days of initial crisis/ Pathways Respite Unit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5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Outcomes/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crisis is resolved and the individual is seen by a psychiatrist within 7 days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Adult Needs/Strengths Assessment </a:t>
            </a:r>
            <a:r>
              <a:rPr lang="en-US" dirty="0"/>
              <a:t>(</a:t>
            </a:r>
            <a:r>
              <a:rPr lang="en-US" dirty="0" smtClean="0"/>
              <a:t>ANSA) is completed   Needs/strengths </a:t>
            </a:r>
            <a:r>
              <a:rPr lang="en-US" dirty="0"/>
              <a:t>are scored on a scale of </a:t>
            </a:r>
            <a:r>
              <a:rPr lang="en-US" dirty="0" smtClean="0"/>
              <a:t>0-3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Transitioning individual into a least restrictive level of care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Needed From Other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Relevant up to date information for the individual in crisis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Appropriate information for accessing the referral to other providers (documentation needed etc.)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Timeliness with requested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247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Addressing Crisis and Suicide Intervention</vt:lpstr>
      <vt:lpstr>Case Management for Suicidality</vt:lpstr>
      <vt:lpstr>Understanding Provider Role in Treating Crisis/Suicide</vt:lpstr>
      <vt:lpstr>Considerations when Interacting with Clients</vt:lpstr>
      <vt:lpstr>Our Treatment Plan</vt:lpstr>
      <vt:lpstr>Measuring Outcomes/ Success</vt:lpstr>
      <vt:lpstr>Communication Needed From Other Providers</vt:lpstr>
    </vt:vector>
  </TitlesOfParts>
  <Company>TAMU-CC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CORE Office</cp:lastModifiedBy>
  <cp:revision>61</cp:revision>
  <dcterms:created xsi:type="dcterms:W3CDTF">2016-03-14T21:18:27Z</dcterms:created>
  <dcterms:modified xsi:type="dcterms:W3CDTF">2019-01-31T16:47:26Z</dcterms:modified>
</cp:coreProperties>
</file>