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58" r:id="rId4"/>
    <p:sldId id="270" r:id="rId5"/>
    <p:sldId id="272" r:id="rId6"/>
    <p:sldId id="263" r:id="rId7"/>
    <p:sldId id="271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54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16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36C095-9698-4584-9CDE-5D167B0C8E7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88DE32-85AF-41FC-9A6A-1FA54AB7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9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845203-77B3-4826-BE97-B63D5C59818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D59E5C-0A92-4872-A3CE-51D20A7F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69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9E5C-0A92-4872-A3CE-51D20A7F3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5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9E5C-0A92-4872-A3CE-51D20A7F38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57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9E5C-0A92-4872-A3CE-51D20A7F38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70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9E5C-0A92-4872-A3CE-51D20A7F38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51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9E5C-0A92-4872-A3CE-51D20A7F38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25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9E5C-0A92-4872-A3CE-51D20A7F38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25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9E5C-0A92-4872-A3CE-51D20A7F38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15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247" y="1939948"/>
            <a:ext cx="10757647" cy="1136743"/>
          </a:xfrm>
        </p:spPr>
        <p:txBody>
          <a:bodyPr anchor="b"/>
          <a:lstStyle>
            <a:lvl1pPr algn="l">
              <a:defRPr sz="6000">
                <a:solidFill>
                  <a:srgbClr val="002B54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246" y="3107186"/>
            <a:ext cx="10757647" cy="9269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B5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46" y="623801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4153078"/>
            <a:ext cx="10758488" cy="451200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Date  •  Location</a:t>
            </a:r>
          </a:p>
        </p:txBody>
      </p:sp>
    </p:spTree>
    <p:extLst>
      <p:ext uri="{BB962C8B-B14F-4D97-AF65-F5344CB8AC3E}">
        <p14:creationId xmlns:p14="http://schemas.microsoft.com/office/powerpoint/2010/main" val="47520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2B54"/>
                </a:solidFill>
              </a:defRPr>
            </a:lvl1pPr>
            <a:lvl2pPr>
              <a:defRPr sz="2800">
                <a:solidFill>
                  <a:srgbClr val="002B54"/>
                </a:solidFill>
              </a:defRPr>
            </a:lvl2pPr>
            <a:lvl3pPr>
              <a:defRPr sz="2400">
                <a:solidFill>
                  <a:srgbClr val="002B54"/>
                </a:solidFill>
              </a:defRPr>
            </a:lvl3pPr>
            <a:lvl4pPr>
              <a:defRPr sz="2000">
                <a:solidFill>
                  <a:srgbClr val="002B54"/>
                </a:solidFill>
              </a:defRPr>
            </a:lvl4pPr>
            <a:lvl5pPr>
              <a:defRPr sz="2000">
                <a:solidFill>
                  <a:srgbClr val="002B5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290384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259529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B5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8342" y="6238014"/>
            <a:ext cx="188707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05CB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02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2" y="1939948"/>
            <a:ext cx="11702143" cy="1136743"/>
          </a:xfrm>
        </p:spPr>
        <p:txBody>
          <a:bodyPr>
            <a:normAutofit/>
          </a:bodyPr>
          <a:lstStyle/>
          <a:p>
            <a:r>
              <a:rPr lang="en-US" sz="4800" b="1" dirty="0"/>
              <a:t>Addressing Crisis and Suicide Intervention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A Collaborative Approach to Care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February 2, 2019 * Tex-CHIP Training Series</a:t>
            </a:r>
          </a:p>
        </p:txBody>
      </p:sp>
    </p:spTree>
    <p:extLst>
      <p:ext uri="{BB962C8B-B14F-4D97-AF65-F5344CB8AC3E}">
        <p14:creationId xmlns:p14="http://schemas.microsoft.com/office/powerpoint/2010/main" val="279521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576" y="3400512"/>
            <a:ext cx="10757647" cy="1136743"/>
          </a:xfrm>
        </p:spPr>
        <p:txBody>
          <a:bodyPr>
            <a:normAutofit fontScale="90000"/>
          </a:bodyPr>
          <a:lstStyle/>
          <a:p>
            <a:r>
              <a:rPr lang="en-US" dirty="0"/>
              <a:t>The Treatment of Suicidality Through Counseling</a:t>
            </a:r>
          </a:p>
        </p:txBody>
      </p:sp>
    </p:spTree>
    <p:extLst>
      <p:ext uri="{BB962C8B-B14F-4D97-AF65-F5344CB8AC3E}">
        <p14:creationId xmlns:p14="http://schemas.microsoft.com/office/powerpoint/2010/main" val="283247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Understanding Provider Role in Treating Crisis/Suicide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Licensed Staff:</a:t>
            </a:r>
          </a:p>
          <a:p>
            <a:pPr marL="0" indent="0">
              <a:buNone/>
            </a:pPr>
            <a:r>
              <a:rPr lang="en-US" dirty="0" smtClean="0"/>
              <a:t>-determining appropriate care needed to keep individual safe. </a:t>
            </a:r>
          </a:p>
          <a:p>
            <a:pPr marL="0" indent="0">
              <a:buNone/>
            </a:pPr>
            <a:r>
              <a:rPr lang="en-US" dirty="0" smtClean="0"/>
              <a:t>-Once individual is appropriately stabilized on medication: </a:t>
            </a:r>
          </a:p>
          <a:p>
            <a:r>
              <a:rPr lang="en-US" dirty="0" smtClean="0"/>
              <a:t>determine appropriate resources </a:t>
            </a:r>
          </a:p>
          <a:p>
            <a:pPr marL="0" indent="290513"/>
            <a:r>
              <a:rPr lang="en-US" dirty="0" smtClean="0"/>
              <a:t>maintain </a:t>
            </a:r>
            <a:r>
              <a:rPr lang="en-US" dirty="0" smtClean="0"/>
              <a:t>safety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444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Considerations when Interacting with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safety</a:t>
            </a:r>
          </a:p>
          <a:p>
            <a:r>
              <a:rPr lang="en-US" dirty="0" smtClean="0"/>
              <a:t>Privacy</a:t>
            </a:r>
          </a:p>
          <a:p>
            <a:r>
              <a:rPr lang="en-US" dirty="0" smtClean="0"/>
              <a:t>PHI/consents</a:t>
            </a:r>
          </a:p>
          <a:p>
            <a:r>
              <a:rPr lang="en-US" dirty="0" smtClean="0"/>
              <a:t>Cultural Considerations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77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Our Treatment Plan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177378"/>
              </p:ext>
            </p:extLst>
          </p:nvPr>
        </p:nvGraphicFramePr>
        <p:xfrm>
          <a:off x="359229" y="1440314"/>
          <a:ext cx="10907485" cy="4459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8485">
                  <a:extLst>
                    <a:ext uri="{9D8B030D-6E8A-4147-A177-3AD203B41FA5}">
                      <a16:colId xmlns:a16="http://schemas.microsoft.com/office/drawing/2014/main" xmlns="" val="49007359"/>
                    </a:ext>
                  </a:extLst>
                </a:gridCol>
                <a:gridCol w="3602783">
                  <a:extLst>
                    <a:ext uri="{9D8B030D-6E8A-4147-A177-3AD203B41FA5}">
                      <a16:colId xmlns:a16="http://schemas.microsoft.com/office/drawing/2014/main" xmlns="" val="1045305728"/>
                    </a:ext>
                  </a:extLst>
                </a:gridCol>
                <a:gridCol w="3636217">
                  <a:extLst>
                    <a:ext uri="{9D8B030D-6E8A-4147-A177-3AD203B41FA5}">
                      <a16:colId xmlns:a16="http://schemas.microsoft.com/office/drawing/2014/main" xmlns="" val="1229759437"/>
                    </a:ext>
                  </a:extLst>
                </a:gridCol>
              </a:tblGrid>
              <a:tr h="31855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Healthcare Domain: Behavioral Health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1785651"/>
                  </a:ext>
                </a:extLst>
              </a:tr>
              <a:tr h="31855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Provider: LPC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5419159"/>
                  </a:ext>
                </a:extLst>
              </a:tr>
              <a:tr h="3822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Objective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Decrease suicidality </a:t>
                      </a:r>
                      <a:r>
                        <a:rPr lang="en-US" sz="1600" baseline="0" dirty="0">
                          <a:effectLst/>
                        </a:rPr>
                        <a:t>as indicated by client report of: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</a:t>
                      </a:r>
                      <a:r>
                        <a:rPr lang="en-US" sz="1100" dirty="0" smtClean="0">
                          <a:effectLst/>
                        </a:rPr>
                        <a:t>a)Plan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</a:t>
                      </a:r>
                      <a:r>
                        <a:rPr lang="en-US" sz="1100" dirty="0" smtClean="0">
                          <a:effectLst/>
                        </a:rPr>
                        <a:t>b)Means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</a:t>
                      </a:r>
                      <a:r>
                        <a:rPr lang="en-US" sz="1100" dirty="0" smtClean="0">
                          <a:effectLst/>
                        </a:rPr>
                        <a:t>c)Symptoms of depression, anxiety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(d) </a:t>
                      </a:r>
                      <a:r>
                        <a:rPr lang="en-US" sz="1100" dirty="0" smtClean="0">
                          <a:effectLst/>
                        </a:rPr>
                        <a:t>Stressors (“generally</a:t>
                      </a:r>
                      <a:r>
                        <a:rPr lang="en-US" sz="1100" baseline="0" dirty="0" smtClean="0">
                          <a:effectLst/>
                        </a:rPr>
                        <a:t> adrift”, marital distress)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Goals</a:t>
                      </a:r>
                      <a:r>
                        <a:rPr lang="en-US" sz="1800" b="1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a)  </a:t>
                      </a:r>
                      <a:r>
                        <a:rPr lang="en-US" sz="1600" b="1" dirty="0" smtClean="0">
                          <a:effectLst/>
                        </a:rPr>
                        <a:t>Address immediate crisis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b) Determine appropriate Level</a:t>
                      </a:r>
                      <a:r>
                        <a:rPr lang="en-US" sz="1600" b="1" baseline="0" dirty="0" smtClean="0">
                          <a:effectLst/>
                        </a:rPr>
                        <a:t> of Care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c)  </a:t>
                      </a:r>
                      <a:r>
                        <a:rPr lang="en-US" sz="1600" b="1" dirty="0" smtClean="0">
                          <a:effectLst/>
                        </a:rPr>
                        <a:t>Connect to</a:t>
                      </a:r>
                      <a:r>
                        <a:rPr lang="en-US" sz="1600" b="1" baseline="0" dirty="0" smtClean="0">
                          <a:effectLst/>
                        </a:rPr>
                        <a:t> resources</a:t>
                      </a:r>
                      <a:endParaRPr lang="en-US" sz="1600" b="1" dirty="0">
                        <a:effectLst/>
                      </a:endParaRPr>
                    </a:p>
                  </a:txBody>
                  <a:tcPr marL="64624" marR="646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Interventions</a:t>
                      </a:r>
                      <a:r>
                        <a:rPr lang="en-US" sz="1800" b="1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a)  </a:t>
                      </a:r>
                      <a:r>
                        <a:rPr lang="en-US" sz="1600" b="1" dirty="0" smtClean="0">
                          <a:effectLst/>
                        </a:rPr>
                        <a:t>Assess lethality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b) </a:t>
                      </a:r>
                      <a:r>
                        <a:rPr lang="en-US" sz="1600" b="1" dirty="0" smtClean="0">
                          <a:effectLst/>
                        </a:rPr>
                        <a:t>restrictive/least restrictive </a:t>
                      </a: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c</a:t>
                      </a:r>
                      <a:r>
                        <a:rPr lang="en-US" sz="1600" b="1" dirty="0" smtClean="0">
                          <a:effectLst/>
                        </a:rPr>
                        <a:t>) Medication, counseling</a:t>
                      </a:r>
                      <a:r>
                        <a:rPr lang="en-US" sz="1600" b="1" baseline="0" dirty="0" smtClean="0">
                          <a:effectLst/>
                        </a:rPr>
                        <a:t>, Peer providers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extLst>
                  <a:ext uri="{0D108BD9-81ED-4DB2-BD59-A6C34878D82A}">
                    <a16:rowId xmlns:a16="http://schemas.microsoft.com/office/drawing/2014/main" xmlns="" val="1818848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05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Outcomes/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day re-ANSA </a:t>
            </a:r>
          </a:p>
          <a:p>
            <a:r>
              <a:rPr lang="en-US" dirty="0" smtClean="0"/>
              <a:t>Best practices-within 7-14 days in front of a provider</a:t>
            </a:r>
          </a:p>
          <a:p>
            <a:r>
              <a:rPr lang="en-US" dirty="0" smtClean="0"/>
              <a:t>Working down toward least restrictive means</a:t>
            </a:r>
          </a:p>
          <a:p>
            <a:r>
              <a:rPr lang="en-US" dirty="0" smtClean="0"/>
              <a:t>ANSA (Adult Needs and Strengths Assessment)</a:t>
            </a:r>
          </a:p>
          <a:p>
            <a:pPr lvl="1"/>
            <a:r>
              <a:rPr lang="en-US" dirty="0" smtClean="0"/>
              <a:t>Needs go down</a:t>
            </a:r>
          </a:p>
          <a:p>
            <a:pPr lvl="1"/>
            <a:r>
              <a:rPr lang="en-US" dirty="0" smtClean="0"/>
              <a:t>Strengths go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89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 Needed From Other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PCP for physical health needs</a:t>
            </a:r>
          </a:p>
          <a:p>
            <a:r>
              <a:rPr lang="en-US" dirty="0" smtClean="0"/>
              <a:t>Inpatient hospital records if applicable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9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165</Words>
  <Application>Microsoft Office PowerPoint</Application>
  <PresentationFormat>Widescreen</PresentationFormat>
  <Paragraphs>64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Addressing Crisis and Suicide Intervention</vt:lpstr>
      <vt:lpstr>The Treatment of Suicidality Through Counseling</vt:lpstr>
      <vt:lpstr>Understanding Provider Role in Treating Crisis/Suicide</vt:lpstr>
      <vt:lpstr>Considerations when Interacting with Clients</vt:lpstr>
      <vt:lpstr>Our Treatment Plan</vt:lpstr>
      <vt:lpstr>Measuring Outcomes/ Success</vt:lpstr>
      <vt:lpstr>Communication Needed From Other Providers</vt:lpstr>
    </vt:vector>
  </TitlesOfParts>
  <Company>TAMU-CC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Mejia, Alissa</dc:creator>
  <cp:lastModifiedBy>Hunt, Farrah</cp:lastModifiedBy>
  <cp:revision>45</cp:revision>
  <cp:lastPrinted>2019-01-08T21:47:15Z</cp:lastPrinted>
  <dcterms:created xsi:type="dcterms:W3CDTF">2016-03-14T21:18:27Z</dcterms:created>
  <dcterms:modified xsi:type="dcterms:W3CDTF">2019-01-30T18:10:30Z</dcterms:modified>
</cp:coreProperties>
</file>