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sldIdLst>
    <p:sldId id="256" r:id="rId5"/>
    <p:sldId id="259" r:id="rId6"/>
    <p:sldId id="257" r:id="rId7"/>
    <p:sldId id="258" r:id="rId8"/>
    <p:sldId id="261" r:id="rId9"/>
    <p:sldId id="262" r:id="rId10"/>
    <p:sldId id="271" r:id="rId11"/>
    <p:sldId id="270" r:id="rId12"/>
    <p:sldId id="263" r:id="rId13"/>
    <p:sldId id="264" r:id="rId14"/>
    <p:sldId id="265" r:id="rId15"/>
    <p:sldId id="260" r:id="rId16"/>
    <p:sldId id="266" r:id="rId17"/>
    <p:sldId id="267" r:id="rId18"/>
    <p:sldId id="268" r:id="rId19"/>
    <p:sldId id="269" r:id="rId20"/>
    <p:sldId id="272" r:id="rId21"/>
    <p:sldId id="298" r:id="rId22"/>
    <p:sldId id="299" r:id="rId23"/>
    <p:sldId id="300" r:id="rId24"/>
    <p:sldId id="273" r:id="rId25"/>
    <p:sldId id="274" r:id="rId26"/>
    <p:sldId id="275" r:id="rId27"/>
    <p:sldId id="276" r:id="rId28"/>
    <p:sldId id="278" r:id="rId29"/>
    <p:sldId id="279" r:id="rId30"/>
    <p:sldId id="280" r:id="rId31"/>
    <p:sldId id="281" r:id="rId32"/>
    <p:sldId id="282" r:id="rId33"/>
    <p:sldId id="283" r:id="rId34"/>
    <p:sldId id="284" r:id="rId35"/>
    <p:sldId id="308" r:id="rId36"/>
    <p:sldId id="285" r:id="rId37"/>
    <p:sldId id="286" r:id="rId38"/>
    <p:sldId id="287" r:id="rId39"/>
    <p:sldId id="288" r:id="rId40"/>
    <p:sldId id="311" r:id="rId41"/>
    <p:sldId id="312" r:id="rId42"/>
    <p:sldId id="313" r:id="rId43"/>
    <p:sldId id="289" r:id="rId44"/>
    <p:sldId id="290" r:id="rId45"/>
    <p:sldId id="291" r:id="rId46"/>
    <p:sldId id="292" r:id="rId47"/>
    <p:sldId id="293" r:id="rId48"/>
    <p:sldId id="294" r:id="rId49"/>
    <p:sldId id="295" r:id="rId50"/>
    <p:sldId id="296" r:id="rId51"/>
    <p:sldId id="297" r:id="rId52"/>
    <p:sldId id="302" r:id="rId53"/>
    <p:sldId id="303" r:id="rId54"/>
    <p:sldId id="309" r:id="rId55"/>
    <p:sldId id="310" r:id="rId56"/>
    <p:sldId id="301" r:id="rId57"/>
    <p:sldId id="304" r:id="rId58"/>
    <p:sldId id="305" r:id="rId59"/>
    <p:sldId id="306" r:id="rId60"/>
    <p:sldId id="307" r:id="rId61"/>
    <p:sldId id="315" r:id="rId62"/>
    <p:sldId id="316" r:id="rId63"/>
    <p:sldId id="314" r:id="rId64"/>
    <p:sldId id="318" r:id="rId65"/>
    <p:sldId id="317" r:id="rId66"/>
    <p:sldId id="319" r:id="rId67"/>
    <p:sldId id="320"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 Type="http://schemas.openxmlformats.org/officeDocument/2006/relationships/slide" Target="slides/slide3.xml"/><Relationship Id="rId71"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A160888-C4E8-4235-BC56-CEDDCBCB33BE}" type="datetimeFigureOut">
              <a:rPr lang="en-US" smtClean="0"/>
              <a:t>3/3/2020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001245B-FEE1-4911-B126-3DA62A8A665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160888-C4E8-4235-BC56-CEDDCBCB33BE}"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1245B-FEE1-4911-B126-3DA62A8A66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160888-C4E8-4235-BC56-CEDDCBCB33BE}"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1245B-FEE1-4911-B126-3DA62A8A665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160888-C4E8-4235-BC56-CEDDCBCB33BE}"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1245B-FEE1-4911-B126-3DA62A8A665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160888-C4E8-4235-BC56-CEDDCBCB33BE}"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01245B-FEE1-4911-B126-3DA62A8A665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160888-C4E8-4235-BC56-CEDDCBCB33BE}"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01245B-FEE1-4911-B126-3DA62A8A665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A160888-C4E8-4235-BC56-CEDDCBCB33BE}" type="datetimeFigureOut">
              <a:rPr lang="en-US" smtClean="0"/>
              <a:t>3/3/2020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01245B-FEE1-4911-B126-3DA62A8A665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160888-C4E8-4235-BC56-CEDDCBCB33BE}" type="datetimeFigureOut">
              <a:rPr lang="en-US" smtClean="0"/>
              <a:t>3/3/2020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01245B-FEE1-4911-B126-3DA62A8A66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60888-C4E8-4235-BC56-CEDDCBCB33BE}" type="datetimeFigureOut">
              <a:rPr lang="en-US" smtClean="0"/>
              <a:t>3/3/2020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01245B-FEE1-4911-B126-3DA62A8A66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160888-C4E8-4235-BC56-CEDDCBCB33BE}"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01245B-FEE1-4911-B126-3DA62A8A665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160888-C4E8-4235-BC56-CEDDCBCB33BE}"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001245B-FEE1-4911-B126-3DA62A8A665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A160888-C4E8-4235-BC56-CEDDCBCB33BE}" type="datetimeFigureOut">
              <a:rPr lang="en-US" smtClean="0"/>
              <a:t>3/3/2020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001245B-FEE1-4911-B126-3DA62A8A665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438400"/>
            <a:ext cx="8610600" cy="2895600"/>
          </a:xfrm>
        </p:spPr>
        <p:txBody>
          <a:bodyPr>
            <a:normAutofit fontScale="90000"/>
          </a:bodyPr>
          <a:lstStyle/>
          <a:p>
            <a:pPr algn="ctr"/>
            <a:r>
              <a:rPr lang="en-US" i="1" dirty="0">
                <a:effectLst/>
              </a:rPr>
              <a:t>Cognitive Behavioral </a:t>
            </a:r>
            <a:r>
              <a:rPr lang="en-US" i="1" dirty="0" smtClean="0">
                <a:effectLst/>
              </a:rPr>
              <a:t>Therapy:</a:t>
            </a:r>
            <a:r>
              <a:rPr lang="en-US" dirty="0">
                <a:effectLst/>
              </a:rPr>
              <a:t/>
            </a:r>
            <a:br>
              <a:rPr lang="en-US" dirty="0">
                <a:effectLst/>
              </a:rPr>
            </a:br>
            <a:r>
              <a:rPr lang="en-US" i="1" dirty="0">
                <a:effectLst/>
              </a:rPr>
              <a:t>The Counseling Process from Start to Finish   </a:t>
            </a:r>
            <a:r>
              <a:rPr lang="en-US" dirty="0">
                <a:effectLst/>
              </a:rPr>
              <a:t/>
            </a:r>
            <a:br>
              <a:rPr lang="en-US" dirty="0">
                <a:effectLst/>
              </a:rPr>
            </a:br>
            <a:endParaRPr lang="en-US" dirty="0"/>
          </a:p>
        </p:txBody>
      </p:sp>
      <p:sp>
        <p:nvSpPr>
          <p:cNvPr id="3" name="Subtitle 2"/>
          <p:cNvSpPr>
            <a:spLocks noGrp="1"/>
          </p:cNvSpPr>
          <p:nvPr>
            <p:ph type="subTitle" idx="1"/>
          </p:nvPr>
        </p:nvSpPr>
        <p:spPr>
          <a:xfrm>
            <a:off x="533400" y="5410200"/>
            <a:ext cx="7854696" cy="914400"/>
          </a:xfrm>
        </p:spPr>
        <p:txBody>
          <a:bodyPr/>
          <a:lstStyle/>
          <a:p>
            <a:pPr algn="ctr"/>
            <a:r>
              <a:rPr lang="en-US" dirty="0" smtClean="0"/>
              <a:t>James Ikonomopoulos Ph.D., LPC-S</a:t>
            </a:r>
            <a:endParaRPr lang="en-US" dirty="0"/>
          </a:p>
        </p:txBody>
      </p:sp>
    </p:spTree>
    <p:extLst>
      <p:ext uri="{BB962C8B-B14F-4D97-AF65-F5344CB8AC3E}">
        <p14:creationId xmlns:p14="http://schemas.microsoft.com/office/powerpoint/2010/main" val="4225815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r>
              <a:rPr lang="en-US" dirty="0" smtClean="0"/>
              <a:t>What is CBT?</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r>
              <a:rPr lang="en-US" dirty="0"/>
              <a:t>Beck drew on a number of different sources when he developed this form of psychotherapy, including early philosophers, such as </a:t>
            </a:r>
            <a:r>
              <a:rPr lang="en-US" b="1" dirty="0" err="1"/>
              <a:t>Epicetus</a:t>
            </a:r>
            <a:r>
              <a:rPr lang="en-US" dirty="0"/>
              <a:t>, and theorists, such as </a:t>
            </a:r>
            <a:r>
              <a:rPr lang="en-US" b="1" dirty="0"/>
              <a:t>Karen Horney, Alfred Adler, George Kelly, Albert Ellis, Richard Lazarus, and Albert Bandura</a:t>
            </a:r>
            <a:r>
              <a:rPr lang="en-US" dirty="0"/>
              <a:t>. Beck’s </a:t>
            </a:r>
            <a:r>
              <a:rPr lang="en-US" dirty="0" smtClean="0"/>
              <a:t>work, has </a:t>
            </a:r>
            <a:r>
              <a:rPr lang="en-US" dirty="0"/>
              <a:t>been expanded by current researchers and theorists, </a:t>
            </a:r>
            <a:r>
              <a:rPr lang="en-US" dirty="0" smtClean="0"/>
              <a:t>in </a:t>
            </a:r>
            <a:r>
              <a:rPr lang="en-US" dirty="0"/>
              <a:t>the United States and abroad.</a:t>
            </a:r>
          </a:p>
        </p:txBody>
      </p:sp>
    </p:spTree>
    <p:extLst>
      <p:ext uri="{BB962C8B-B14F-4D97-AF65-F5344CB8AC3E}">
        <p14:creationId xmlns:p14="http://schemas.microsoft.com/office/powerpoint/2010/main" val="1702141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rmAutofit/>
          </a:bodyPr>
          <a:lstStyle/>
          <a:p>
            <a:r>
              <a:rPr lang="en-US" dirty="0" smtClean="0"/>
              <a:t>Different Forms of CBT</a:t>
            </a:r>
            <a:endParaRPr lang="en-US" dirty="0"/>
          </a:p>
        </p:txBody>
      </p:sp>
      <p:sp>
        <p:nvSpPr>
          <p:cNvPr id="3" name="Content Placeholder 2"/>
          <p:cNvSpPr>
            <a:spLocks noGrp="1"/>
          </p:cNvSpPr>
          <p:nvPr>
            <p:ph idx="1"/>
          </p:nvPr>
        </p:nvSpPr>
        <p:spPr>
          <a:xfrm>
            <a:off x="457200" y="1371600"/>
            <a:ext cx="8229600" cy="5334000"/>
          </a:xfrm>
        </p:spPr>
        <p:txBody>
          <a:bodyPr>
            <a:normAutofit fontScale="85000" lnSpcReduction="20000"/>
          </a:bodyPr>
          <a:lstStyle/>
          <a:p>
            <a:r>
              <a:rPr lang="en-US" dirty="0"/>
              <a:t>There are a number of forms of cognitive behavior therapy that share characteristics of Beck’s therapy, but whose conceptualizations and emphases in treatment vary to some degree. </a:t>
            </a:r>
            <a:endParaRPr lang="en-US" dirty="0" smtClean="0"/>
          </a:p>
          <a:p>
            <a:r>
              <a:rPr lang="en-US" dirty="0" smtClean="0"/>
              <a:t>These </a:t>
            </a:r>
            <a:r>
              <a:rPr lang="en-US" dirty="0"/>
              <a:t>include </a:t>
            </a:r>
            <a:r>
              <a:rPr lang="en-US" b="1" dirty="0"/>
              <a:t>rational emotional behavior therapy </a:t>
            </a:r>
            <a:r>
              <a:rPr lang="en-US" dirty="0"/>
              <a:t>(Ellis, 1962), </a:t>
            </a:r>
            <a:r>
              <a:rPr lang="en-US" b="1" dirty="0"/>
              <a:t>dialectical behavior therapy </a:t>
            </a:r>
            <a:r>
              <a:rPr lang="en-US" dirty="0"/>
              <a:t>(</a:t>
            </a:r>
            <a:r>
              <a:rPr lang="en-US" dirty="0" err="1"/>
              <a:t>Linehan</a:t>
            </a:r>
            <a:r>
              <a:rPr lang="en-US" dirty="0"/>
              <a:t>, 1993), </a:t>
            </a:r>
            <a:r>
              <a:rPr lang="en-US" b="1" dirty="0"/>
              <a:t>problem-solving therapy </a:t>
            </a:r>
            <a:r>
              <a:rPr lang="en-US" dirty="0"/>
              <a:t>(</a:t>
            </a:r>
            <a:r>
              <a:rPr lang="en-US" dirty="0" err="1"/>
              <a:t>D’Zurilla</a:t>
            </a:r>
            <a:r>
              <a:rPr lang="en-US" dirty="0"/>
              <a:t> &amp; </a:t>
            </a:r>
            <a:r>
              <a:rPr lang="en-US" dirty="0" err="1"/>
              <a:t>Nezu</a:t>
            </a:r>
            <a:r>
              <a:rPr lang="en-US" dirty="0"/>
              <a:t>, 2006), </a:t>
            </a:r>
            <a:r>
              <a:rPr lang="en-US" b="1" dirty="0"/>
              <a:t>acceptance and commitment therapy</a:t>
            </a:r>
            <a:r>
              <a:rPr lang="en-US" dirty="0"/>
              <a:t> (Hayes, </a:t>
            </a:r>
            <a:r>
              <a:rPr lang="en-US" dirty="0" err="1"/>
              <a:t>Follette</a:t>
            </a:r>
            <a:r>
              <a:rPr lang="en-US" dirty="0"/>
              <a:t>, &amp; </a:t>
            </a:r>
            <a:r>
              <a:rPr lang="en-US" dirty="0" err="1"/>
              <a:t>Linehan</a:t>
            </a:r>
            <a:r>
              <a:rPr lang="en-US" dirty="0"/>
              <a:t>, 2004), </a:t>
            </a:r>
            <a:r>
              <a:rPr lang="en-US" b="1" dirty="0"/>
              <a:t>exposure therapy </a:t>
            </a:r>
            <a:r>
              <a:rPr lang="en-US" dirty="0"/>
              <a:t>(</a:t>
            </a:r>
            <a:r>
              <a:rPr lang="en-US" dirty="0" err="1"/>
              <a:t>Foa</a:t>
            </a:r>
            <a:r>
              <a:rPr lang="en-US" dirty="0"/>
              <a:t> &amp; </a:t>
            </a:r>
            <a:r>
              <a:rPr lang="en-US" dirty="0" err="1"/>
              <a:t>Rothbaum</a:t>
            </a:r>
            <a:r>
              <a:rPr lang="en-US" dirty="0"/>
              <a:t>, 1998), </a:t>
            </a:r>
            <a:r>
              <a:rPr lang="en-US" b="1" dirty="0"/>
              <a:t>cognitive processing therapy </a:t>
            </a:r>
            <a:r>
              <a:rPr lang="en-US" dirty="0"/>
              <a:t>(</a:t>
            </a:r>
            <a:r>
              <a:rPr lang="en-US" dirty="0" err="1"/>
              <a:t>Resick</a:t>
            </a:r>
            <a:r>
              <a:rPr lang="en-US" dirty="0"/>
              <a:t> &amp; </a:t>
            </a:r>
            <a:r>
              <a:rPr lang="en-US" dirty="0" err="1"/>
              <a:t>Schnicke</a:t>
            </a:r>
            <a:r>
              <a:rPr lang="en-US" dirty="0"/>
              <a:t>, 1993), </a:t>
            </a:r>
            <a:r>
              <a:rPr lang="en-US" b="1" dirty="0"/>
              <a:t>cognitive behavioral analysis system of psychotherapy </a:t>
            </a:r>
            <a:r>
              <a:rPr lang="en-US" dirty="0"/>
              <a:t>(McCullough, 1999), </a:t>
            </a:r>
            <a:r>
              <a:rPr lang="en-US" b="1" dirty="0"/>
              <a:t>behavioral activation </a:t>
            </a:r>
            <a:r>
              <a:rPr lang="en-US" dirty="0"/>
              <a:t>(</a:t>
            </a:r>
            <a:r>
              <a:rPr lang="en-US" dirty="0" err="1"/>
              <a:t>Lewinsohn</a:t>
            </a:r>
            <a:r>
              <a:rPr lang="en-US" dirty="0"/>
              <a:t>, Sullivan, &amp; </a:t>
            </a:r>
            <a:r>
              <a:rPr lang="en-US" dirty="0" err="1"/>
              <a:t>Grosscup</a:t>
            </a:r>
            <a:r>
              <a:rPr lang="en-US" dirty="0"/>
              <a:t>, 1980; Martell, Addis, &amp; Jacobson, 2001), </a:t>
            </a:r>
            <a:r>
              <a:rPr lang="en-US" b="1" dirty="0"/>
              <a:t>cognitive behavior modification </a:t>
            </a:r>
            <a:r>
              <a:rPr lang="en-US" dirty="0"/>
              <a:t>(</a:t>
            </a:r>
            <a:r>
              <a:rPr lang="en-US" dirty="0" err="1"/>
              <a:t>Meichenbaum</a:t>
            </a:r>
            <a:r>
              <a:rPr lang="en-US" dirty="0"/>
              <a:t>, 1977), </a:t>
            </a:r>
            <a:r>
              <a:rPr lang="en-US" b="1" dirty="0" smtClean="0"/>
              <a:t>TF-CBT </a:t>
            </a:r>
            <a:r>
              <a:rPr lang="fi-FI" dirty="0" smtClean="0"/>
              <a:t>(Cohen</a:t>
            </a:r>
            <a:r>
              <a:rPr lang="fi-FI" dirty="0"/>
              <a:t>, Mannarino, &amp; Knudsen, 2004; Cohen,. Mannarino, &amp; Staron, 2006</a:t>
            </a:r>
            <a:r>
              <a:rPr lang="fi-FI" dirty="0" smtClean="0"/>
              <a:t>), </a:t>
            </a:r>
            <a:r>
              <a:rPr lang="en-US" dirty="0" smtClean="0"/>
              <a:t>and </a:t>
            </a:r>
            <a:r>
              <a:rPr lang="en-US" dirty="0"/>
              <a:t>others. </a:t>
            </a:r>
            <a:endParaRPr lang="en-US" dirty="0" smtClean="0"/>
          </a:p>
          <a:p>
            <a:r>
              <a:rPr lang="en-US" dirty="0" smtClean="0"/>
              <a:t>Beck’s </a:t>
            </a:r>
            <a:r>
              <a:rPr lang="en-US" dirty="0"/>
              <a:t>cognitive behavior therapy often incorporates techniques from all these therapies, and other psychotherapies, within a cognitive framework. </a:t>
            </a:r>
          </a:p>
        </p:txBody>
      </p:sp>
    </p:spTree>
    <p:extLst>
      <p:ext uri="{BB962C8B-B14F-4D97-AF65-F5344CB8AC3E}">
        <p14:creationId xmlns:p14="http://schemas.microsoft.com/office/powerpoint/2010/main" val="1217636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Cognitive Model</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“Men </a:t>
            </a:r>
            <a:r>
              <a:rPr lang="en-US" b="1" dirty="0"/>
              <a:t>are disturbed not by things, but by the view which they take of them</a:t>
            </a:r>
            <a:r>
              <a:rPr lang="en-US" b="1" dirty="0" smtClean="0"/>
              <a:t>.” - Epictetus</a:t>
            </a:r>
          </a:p>
          <a:p>
            <a:pPr marL="0" indent="0">
              <a:buNone/>
            </a:pPr>
            <a:endParaRPr lang="en-US" b="1" dirty="0" smtClean="0"/>
          </a:p>
          <a:p>
            <a:pPr marL="0" indent="0">
              <a:buNone/>
            </a:pPr>
            <a:endParaRPr lang="en-US" b="1" dirty="0"/>
          </a:p>
          <a:p>
            <a:pPr marL="0" indent="0">
              <a:buNone/>
            </a:pPr>
            <a:endParaRPr lang="en-US" b="1" dirty="0" smtClean="0"/>
          </a:p>
          <a:p>
            <a:pPr marL="0" indent="0">
              <a:buNone/>
            </a:pPr>
            <a:endParaRPr lang="en-US" b="1" dirty="0" smtClean="0"/>
          </a:p>
          <a:p>
            <a:pPr marL="0" indent="0">
              <a:buNone/>
            </a:pPr>
            <a:endParaRPr lang="en-US" b="1" dirty="0"/>
          </a:p>
          <a:p>
            <a:pPr marL="0" indent="0">
              <a:buNone/>
            </a:pPr>
            <a:endParaRPr lang="en-US" b="1" dirty="0"/>
          </a:p>
          <a:p>
            <a:r>
              <a:rPr lang="en-US" b="1" dirty="0" smtClean="0"/>
              <a:t>“It’s not the situations in our lives that cause distress, but rather our interpretations of those situations.” </a:t>
            </a:r>
          </a:p>
          <a:p>
            <a:pPr marL="0" indent="0">
              <a:buNone/>
            </a:pPr>
            <a:r>
              <a:rPr lang="en-US" b="1" dirty="0"/>
              <a:t>	</a:t>
            </a:r>
            <a:r>
              <a:rPr lang="en-US" b="1" dirty="0" smtClean="0"/>
              <a:t>	– Aaron T. Beck</a:t>
            </a:r>
            <a:endParaRPr lang="en-US" dirty="0"/>
          </a:p>
        </p:txBody>
      </p:sp>
      <p:pic>
        <p:nvPicPr>
          <p:cNvPr id="1026" name="Picture 2" descr="Image result for epictetus quot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4618" y="2819400"/>
            <a:ext cx="2154382" cy="215438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2649537"/>
            <a:ext cx="2438400"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2943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dirty="0" smtClean="0"/>
              <a:t>What is the Theory of CBT?</a:t>
            </a:r>
            <a:endParaRPr lang="en-US" dirty="0"/>
          </a:p>
        </p:txBody>
      </p:sp>
      <p:sp>
        <p:nvSpPr>
          <p:cNvPr id="3" name="Content Placeholder 2"/>
          <p:cNvSpPr>
            <a:spLocks noGrp="1"/>
          </p:cNvSpPr>
          <p:nvPr>
            <p:ph idx="1"/>
          </p:nvPr>
        </p:nvSpPr>
        <p:spPr>
          <a:xfrm>
            <a:off x="457200" y="1524000"/>
            <a:ext cx="8229600" cy="5105400"/>
          </a:xfrm>
        </p:spPr>
        <p:txBody>
          <a:bodyPr>
            <a:normAutofit fontScale="85000" lnSpcReduction="10000"/>
          </a:bodyPr>
          <a:lstStyle/>
          <a:p>
            <a:r>
              <a:rPr lang="en-US" dirty="0" smtClean="0"/>
              <a:t>The cognitive </a:t>
            </a:r>
            <a:r>
              <a:rPr lang="en-US" dirty="0"/>
              <a:t>model proposes that </a:t>
            </a:r>
            <a:r>
              <a:rPr lang="en-US" b="1" dirty="0"/>
              <a:t>dysfunctional thinking </a:t>
            </a:r>
            <a:r>
              <a:rPr lang="en-US" dirty="0"/>
              <a:t>(which influences the patient’s mood and behavior) is common to all psychological disturbances. </a:t>
            </a:r>
            <a:endParaRPr lang="en-US" dirty="0" smtClean="0"/>
          </a:p>
          <a:p>
            <a:r>
              <a:rPr lang="en-US" dirty="0" smtClean="0"/>
              <a:t>When </a:t>
            </a:r>
            <a:r>
              <a:rPr lang="en-US" dirty="0"/>
              <a:t>people learn to </a:t>
            </a:r>
            <a:r>
              <a:rPr lang="en-US" b="1" dirty="0"/>
              <a:t>evaluate their thinking </a:t>
            </a:r>
            <a:r>
              <a:rPr lang="en-US" dirty="0"/>
              <a:t>in a more realistic and adaptive way, they experience improvement in their emotional state and in their behavior. </a:t>
            </a:r>
            <a:endParaRPr lang="en-US" dirty="0" smtClean="0"/>
          </a:p>
          <a:p>
            <a:r>
              <a:rPr lang="en-US" dirty="0" smtClean="0"/>
              <a:t>For </a:t>
            </a:r>
            <a:r>
              <a:rPr lang="en-US" dirty="0"/>
              <a:t>example, if you were quite depressed and bounced some checks, you might have an automatic thought, an idea that just seemed to pop up in your mind: “I can’t do anything right.” This thought might then lead to a particular reaction: you might feel sad (emotion) and retreat to bed (behavior). If you then examined the validity of this idea, you might conclude that you had overgeneralized and that, in fact, you actually do many things well. Looking at your experience from this new perspective would probably make you feel better and lead to more functional behavior.</a:t>
            </a:r>
          </a:p>
        </p:txBody>
      </p:sp>
    </p:spTree>
    <p:extLst>
      <p:ext uri="{BB962C8B-B14F-4D97-AF65-F5344CB8AC3E}">
        <p14:creationId xmlns:p14="http://schemas.microsoft.com/office/powerpoint/2010/main" val="3143342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Theory of CBT?</a:t>
            </a:r>
            <a:endParaRPr lang="en-US" dirty="0"/>
          </a:p>
        </p:txBody>
      </p:sp>
      <p:sp>
        <p:nvSpPr>
          <p:cNvPr id="3" name="Content Placeholder 2"/>
          <p:cNvSpPr>
            <a:spLocks noGrp="1"/>
          </p:cNvSpPr>
          <p:nvPr>
            <p:ph idx="1"/>
          </p:nvPr>
        </p:nvSpPr>
        <p:spPr/>
        <p:txBody>
          <a:bodyPr>
            <a:normAutofit fontScale="85000" lnSpcReduction="20000"/>
          </a:bodyPr>
          <a:lstStyle/>
          <a:p>
            <a:r>
              <a:rPr lang="en-US" dirty="0"/>
              <a:t>For lasting improvement in patients’ mood and behavior, cognitive therapists work at a deeper level of cognition: patients’ </a:t>
            </a:r>
            <a:r>
              <a:rPr lang="en-US" b="1" dirty="0"/>
              <a:t>basic beliefs about themselves, their world, and other people</a:t>
            </a:r>
            <a:r>
              <a:rPr lang="en-US" dirty="0"/>
              <a:t>. </a:t>
            </a:r>
            <a:endParaRPr lang="en-US" dirty="0" smtClean="0"/>
          </a:p>
          <a:p>
            <a:r>
              <a:rPr lang="en-US" dirty="0" smtClean="0"/>
              <a:t>Modification </a:t>
            </a:r>
            <a:r>
              <a:rPr lang="en-US" dirty="0"/>
              <a:t>of their underlying dysfunctional beliefs produces more enduring change. For example, if you continually underestimate your abilities, you might have an </a:t>
            </a:r>
            <a:r>
              <a:rPr lang="en-US" b="1" dirty="0"/>
              <a:t>underlying belief</a:t>
            </a:r>
            <a:r>
              <a:rPr lang="en-US" dirty="0"/>
              <a:t> of incompetence. </a:t>
            </a:r>
            <a:endParaRPr lang="en-US" dirty="0" smtClean="0"/>
          </a:p>
          <a:p>
            <a:r>
              <a:rPr lang="en-US" dirty="0" smtClean="0"/>
              <a:t>Modifying </a:t>
            </a:r>
            <a:r>
              <a:rPr lang="en-US" dirty="0"/>
              <a:t>this general belief (i.e., seeing yourself in a more realistic light as having both strengths and weaknesses) </a:t>
            </a:r>
            <a:r>
              <a:rPr lang="en-US" b="1" dirty="0"/>
              <a:t>can alter your perception of specific situations </a:t>
            </a:r>
            <a:r>
              <a:rPr lang="en-US" dirty="0"/>
              <a:t>that you encounter daily. You will no longer have as many thoughts with the theme, “I can’t do anything right.” Instead, in specific situations where you make mistakes, you will probably think, “I’m not good at this [specific task].”</a:t>
            </a:r>
          </a:p>
        </p:txBody>
      </p:sp>
    </p:spTree>
    <p:extLst>
      <p:ext uri="{BB962C8B-B14F-4D97-AF65-F5344CB8AC3E}">
        <p14:creationId xmlns:p14="http://schemas.microsoft.com/office/powerpoint/2010/main" val="28138754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Research </a:t>
            </a:r>
            <a:r>
              <a:rPr lang="en-US" dirty="0"/>
              <a:t>S</a:t>
            </a:r>
            <a:r>
              <a:rPr lang="en-US" dirty="0" smtClean="0"/>
              <a:t>ay?</a:t>
            </a:r>
            <a:endParaRPr lang="en-US" dirty="0"/>
          </a:p>
        </p:txBody>
      </p:sp>
      <p:sp>
        <p:nvSpPr>
          <p:cNvPr id="3" name="Content Placeholder 2"/>
          <p:cNvSpPr>
            <a:spLocks noGrp="1"/>
          </p:cNvSpPr>
          <p:nvPr>
            <p:ph idx="1"/>
          </p:nvPr>
        </p:nvSpPr>
        <p:spPr/>
        <p:txBody>
          <a:bodyPr/>
          <a:lstStyle/>
          <a:p>
            <a:r>
              <a:rPr lang="en-US" dirty="0"/>
              <a:t>Cognitive behavior therapy has been extensively tested since the first outcome study was published in 1977 (Rush, Beck, Kovacs, &amp; </a:t>
            </a:r>
            <a:r>
              <a:rPr lang="en-US" dirty="0" err="1"/>
              <a:t>Hollon</a:t>
            </a:r>
            <a:r>
              <a:rPr lang="en-US" dirty="0"/>
              <a:t>, 1977). At this point, </a:t>
            </a:r>
            <a:r>
              <a:rPr lang="en-US" b="1" dirty="0"/>
              <a:t>more than 500 outcome studies </a:t>
            </a:r>
            <a:r>
              <a:rPr lang="en-US" dirty="0"/>
              <a:t>have demonstrated the efficacy of cognitive behavior therapy for a wide range of psychiatric disorders, psychological problems, and medical problems with psychological components (see, e.g., Butler, Chapman, Forman, &amp; Beck, 2005; </a:t>
            </a:r>
            <a:r>
              <a:rPr lang="en-US" dirty="0" err="1"/>
              <a:t>Chambless</a:t>
            </a:r>
            <a:r>
              <a:rPr lang="en-US" dirty="0"/>
              <a:t> &amp; </a:t>
            </a:r>
            <a:r>
              <a:rPr lang="en-US" dirty="0" err="1"/>
              <a:t>Ollendick</a:t>
            </a:r>
            <a:r>
              <a:rPr lang="en-US" dirty="0"/>
              <a:t>, 2001).</a:t>
            </a:r>
          </a:p>
        </p:txBody>
      </p:sp>
    </p:spTree>
    <p:extLst>
      <p:ext uri="{BB962C8B-B14F-4D97-AF65-F5344CB8AC3E}">
        <p14:creationId xmlns:p14="http://schemas.microsoft.com/office/powerpoint/2010/main" val="33422164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Partial List of Disorders Successfully Treated by </a:t>
            </a:r>
            <a:r>
              <a:rPr lang="en-US" dirty="0" smtClean="0"/>
              <a:t>CBT</a:t>
            </a:r>
            <a:endParaRPr lang="en-US" dirty="0"/>
          </a:p>
        </p:txBody>
      </p:sp>
      <p:sp>
        <p:nvSpPr>
          <p:cNvPr id="4" name="Content Placeholder 3"/>
          <p:cNvSpPr>
            <a:spLocks noGrp="1"/>
          </p:cNvSpPr>
          <p:nvPr>
            <p:ph sz="half" idx="1"/>
          </p:nvPr>
        </p:nvSpPr>
        <p:spPr/>
        <p:txBody>
          <a:bodyPr>
            <a:normAutofit fontScale="40000" lnSpcReduction="20000"/>
          </a:bodyPr>
          <a:lstStyle/>
          <a:p>
            <a:r>
              <a:rPr lang="en-US" sz="4000" dirty="0" smtClean="0"/>
              <a:t>Psychiatric </a:t>
            </a:r>
            <a:r>
              <a:rPr lang="en-US" sz="4000" dirty="0"/>
              <a:t>disorders 	</a:t>
            </a:r>
          </a:p>
          <a:p>
            <a:r>
              <a:rPr lang="en-US" sz="4000" dirty="0"/>
              <a:t>Major depressive disorder</a:t>
            </a:r>
          </a:p>
          <a:p>
            <a:r>
              <a:rPr lang="en-US" sz="4000" dirty="0"/>
              <a:t>Geriatric depression</a:t>
            </a:r>
          </a:p>
          <a:p>
            <a:r>
              <a:rPr lang="en-US" sz="4000" dirty="0"/>
              <a:t>Generalized anxiety disorder</a:t>
            </a:r>
          </a:p>
          <a:p>
            <a:r>
              <a:rPr lang="en-US" sz="4000" dirty="0"/>
              <a:t>Geriatric anxiety</a:t>
            </a:r>
          </a:p>
          <a:p>
            <a:r>
              <a:rPr lang="en-US" sz="4000" dirty="0"/>
              <a:t>Panic disorder</a:t>
            </a:r>
          </a:p>
          <a:p>
            <a:r>
              <a:rPr lang="en-US" sz="4000" dirty="0"/>
              <a:t>Agoraphobia</a:t>
            </a:r>
          </a:p>
          <a:p>
            <a:r>
              <a:rPr lang="en-US" sz="4000" dirty="0"/>
              <a:t>Social phobia</a:t>
            </a:r>
          </a:p>
          <a:p>
            <a:r>
              <a:rPr lang="en-US" sz="4000" dirty="0"/>
              <a:t>Obsessive–compulsive disorder</a:t>
            </a:r>
          </a:p>
          <a:p>
            <a:r>
              <a:rPr lang="en-US" sz="4000" dirty="0"/>
              <a:t>Conduct disorder</a:t>
            </a:r>
          </a:p>
          <a:p>
            <a:r>
              <a:rPr lang="en-US" sz="4000" dirty="0"/>
              <a:t>Substance abuse</a:t>
            </a:r>
          </a:p>
          <a:p>
            <a:r>
              <a:rPr lang="en-US" sz="4000" dirty="0"/>
              <a:t>Attention-deficit/hyperactivity disorder</a:t>
            </a:r>
          </a:p>
          <a:p>
            <a:r>
              <a:rPr lang="en-US" sz="4000" dirty="0"/>
              <a:t>Health anxiety</a:t>
            </a:r>
          </a:p>
          <a:p>
            <a:r>
              <a:rPr lang="en-US" sz="4000" dirty="0"/>
              <a:t>Body dysmorphic disorder</a:t>
            </a:r>
          </a:p>
          <a:p>
            <a:r>
              <a:rPr lang="en-US" sz="4000" dirty="0"/>
              <a:t>Eating disorders</a:t>
            </a:r>
          </a:p>
          <a:p>
            <a:r>
              <a:rPr lang="en-US" sz="4000" dirty="0"/>
              <a:t>Personality disorders</a:t>
            </a:r>
          </a:p>
          <a:p>
            <a:r>
              <a:rPr lang="en-US" sz="4000" dirty="0"/>
              <a:t>Sex </a:t>
            </a:r>
            <a:r>
              <a:rPr lang="en-US" sz="4000" dirty="0" smtClean="0"/>
              <a:t>addiction</a:t>
            </a:r>
            <a:endParaRPr lang="en-US" sz="4000" dirty="0"/>
          </a:p>
          <a:p>
            <a:r>
              <a:rPr lang="en-US" sz="4000" dirty="0"/>
              <a:t>Habit disorders</a:t>
            </a:r>
          </a:p>
          <a:p>
            <a:endParaRPr lang="en-US" dirty="0"/>
          </a:p>
        </p:txBody>
      </p:sp>
      <p:sp>
        <p:nvSpPr>
          <p:cNvPr id="5" name="Content Placeholder 4"/>
          <p:cNvSpPr>
            <a:spLocks noGrp="1"/>
          </p:cNvSpPr>
          <p:nvPr>
            <p:ph sz="half" idx="2"/>
          </p:nvPr>
        </p:nvSpPr>
        <p:spPr>
          <a:xfrm>
            <a:off x="4343400" y="1170709"/>
            <a:ext cx="4648200" cy="5715000"/>
          </a:xfrm>
        </p:spPr>
        <p:txBody>
          <a:bodyPr>
            <a:normAutofit fontScale="40000" lnSpcReduction="20000"/>
          </a:bodyPr>
          <a:lstStyle/>
          <a:p>
            <a:r>
              <a:rPr lang="en-US" sz="4000" dirty="0"/>
              <a:t>Bipolar disorder (with medication)</a:t>
            </a:r>
          </a:p>
          <a:p>
            <a:r>
              <a:rPr lang="en-US" sz="4000" dirty="0"/>
              <a:t>Schizophrenia (with medication)</a:t>
            </a:r>
          </a:p>
          <a:p>
            <a:r>
              <a:rPr lang="en-US" sz="4000" dirty="0"/>
              <a:t>Couple problems</a:t>
            </a:r>
          </a:p>
          <a:p>
            <a:r>
              <a:rPr lang="en-US" sz="4000" dirty="0"/>
              <a:t>Family problems</a:t>
            </a:r>
          </a:p>
          <a:p>
            <a:r>
              <a:rPr lang="en-US" sz="4000" dirty="0"/>
              <a:t>Pathological gambling</a:t>
            </a:r>
          </a:p>
          <a:p>
            <a:r>
              <a:rPr lang="en-US" sz="4000" dirty="0"/>
              <a:t>Complicated grief</a:t>
            </a:r>
          </a:p>
          <a:p>
            <a:r>
              <a:rPr lang="en-US" sz="4000" dirty="0"/>
              <a:t>Caregiver distress</a:t>
            </a:r>
          </a:p>
          <a:p>
            <a:r>
              <a:rPr lang="en-US" sz="4000" dirty="0"/>
              <a:t>Anger and hostility</a:t>
            </a:r>
          </a:p>
          <a:p>
            <a:r>
              <a:rPr lang="en-US" sz="4000" dirty="0"/>
              <a:t>Chronic back pain</a:t>
            </a:r>
          </a:p>
          <a:p>
            <a:r>
              <a:rPr lang="en-US" sz="4000" dirty="0"/>
              <a:t>Sickle cell disease pain</a:t>
            </a:r>
          </a:p>
          <a:p>
            <a:r>
              <a:rPr lang="en-US" sz="4000" dirty="0"/>
              <a:t>Migraine headaches</a:t>
            </a:r>
          </a:p>
          <a:p>
            <a:r>
              <a:rPr lang="en-US" sz="4000" dirty="0"/>
              <a:t>Tinnitus</a:t>
            </a:r>
          </a:p>
          <a:p>
            <a:r>
              <a:rPr lang="en-US" sz="4000" dirty="0"/>
              <a:t>Cancer pain</a:t>
            </a:r>
          </a:p>
          <a:p>
            <a:r>
              <a:rPr lang="en-US" sz="4000" dirty="0"/>
              <a:t>Somatoform disorders</a:t>
            </a:r>
          </a:p>
          <a:p>
            <a:r>
              <a:rPr lang="en-US" sz="4000" dirty="0"/>
              <a:t>Irritable bowel syndrome</a:t>
            </a:r>
          </a:p>
          <a:p>
            <a:r>
              <a:rPr lang="en-US" sz="4000" dirty="0"/>
              <a:t>Chronic fatigue syndrome</a:t>
            </a:r>
          </a:p>
          <a:p>
            <a:r>
              <a:rPr lang="en-US" sz="4000" dirty="0"/>
              <a:t>Rheumatic disease pain</a:t>
            </a:r>
          </a:p>
          <a:p>
            <a:r>
              <a:rPr lang="en-US" sz="4000" dirty="0"/>
              <a:t>Erectile dysfunction</a:t>
            </a:r>
          </a:p>
          <a:p>
            <a:r>
              <a:rPr lang="en-US" sz="4000" dirty="0"/>
              <a:t>Insomnia</a:t>
            </a:r>
          </a:p>
          <a:p>
            <a:r>
              <a:rPr lang="en-US" sz="4000" dirty="0"/>
              <a:t>Obesity</a:t>
            </a:r>
          </a:p>
          <a:p>
            <a:r>
              <a:rPr lang="en-US" sz="4000" dirty="0"/>
              <a:t>Vulvodynia</a:t>
            </a:r>
          </a:p>
          <a:p>
            <a:r>
              <a:rPr lang="en-US" sz="4000" dirty="0"/>
              <a:t>Hypertension</a:t>
            </a:r>
          </a:p>
          <a:p>
            <a:r>
              <a:rPr lang="en-US" sz="4000" dirty="0"/>
              <a:t>Gulf War </a:t>
            </a:r>
            <a:r>
              <a:rPr lang="en-US" sz="4000" dirty="0" smtClean="0"/>
              <a:t>syndrome (PTSD and more)</a:t>
            </a:r>
            <a:endParaRPr lang="en-US" sz="4000" dirty="0"/>
          </a:p>
          <a:p>
            <a:endParaRPr lang="en-US" dirty="0"/>
          </a:p>
        </p:txBody>
      </p:sp>
    </p:spTree>
    <p:extLst>
      <p:ext uri="{BB962C8B-B14F-4D97-AF65-F5344CB8AC3E}">
        <p14:creationId xmlns:p14="http://schemas.microsoft.com/office/powerpoint/2010/main" val="3328215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General Principles of CBT</a:t>
            </a:r>
            <a:endParaRPr lang="en-US" dirty="0"/>
          </a:p>
        </p:txBody>
      </p:sp>
      <p:sp>
        <p:nvSpPr>
          <p:cNvPr id="6" name="Content Placeholder 5"/>
          <p:cNvSpPr>
            <a:spLocks noGrp="1"/>
          </p:cNvSpPr>
          <p:nvPr>
            <p:ph idx="1"/>
          </p:nvPr>
        </p:nvSpPr>
        <p:spPr/>
        <p:txBody>
          <a:bodyPr>
            <a:normAutofit/>
          </a:bodyPr>
          <a:lstStyle/>
          <a:p>
            <a:r>
              <a:rPr lang="en-US" b="1" dirty="0" smtClean="0"/>
              <a:t>Cognitive behavioral </a:t>
            </a:r>
            <a:r>
              <a:rPr lang="en-US" b="1" dirty="0"/>
              <a:t>therapy </a:t>
            </a:r>
            <a:r>
              <a:rPr lang="en-US" b="1" dirty="0" smtClean="0"/>
              <a:t>is:</a:t>
            </a:r>
          </a:p>
          <a:p>
            <a:pPr lvl="1"/>
            <a:r>
              <a:rPr lang="en-US" dirty="0" smtClean="0"/>
              <a:t>Semi‐structured</a:t>
            </a:r>
            <a:r>
              <a:rPr lang="en-US" dirty="0"/>
              <a:t>, time‐sensitive, </a:t>
            </a:r>
            <a:r>
              <a:rPr lang="en-US" dirty="0" smtClean="0"/>
              <a:t>active;</a:t>
            </a:r>
          </a:p>
          <a:p>
            <a:pPr lvl="1"/>
            <a:r>
              <a:rPr lang="en-US" dirty="0" smtClean="0"/>
              <a:t>Based </a:t>
            </a:r>
            <a:r>
              <a:rPr lang="en-US" dirty="0"/>
              <a:t>on a case </a:t>
            </a:r>
            <a:r>
              <a:rPr lang="en-US" dirty="0" smtClean="0"/>
              <a:t>conceptualization;</a:t>
            </a:r>
          </a:p>
          <a:p>
            <a:pPr lvl="1"/>
            <a:r>
              <a:rPr lang="en-US" dirty="0" smtClean="0"/>
              <a:t>Focused </a:t>
            </a:r>
            <a:r>
              <a:rPr lang="en-US" dirty="0"/>
              <a:t>on skill development; </a:t>
            </a:r>
            <a:r>
              <a:rPr lang="en-US" dirty="0" smtClean="0"/>
              <a:t>and</a:t>
            </a:r>
          </a:p>
          <a:p>
            <a:pPr lvl="1"/>
            <a:r>
              <a:rPr lang="en-US" dirty="0" smtClean="0"/>
              <a:t>Oriented </a:t>
            </a:r>
            <a:r>
              <a:rPr lang="en-US" dirty="0"/>
              <a:t>toward a hypothesis‐testing approach.</a:t>
            </a:r>
          </a:p>
          <a:p>
            <a:r>
              <a:rPr lang="en-US" b="1" dirty="0"/>
              <a:t>Clinician and </a:t>
            </a:r>
            <a:r>
              <a:rPr lang="en-US" b="1" dirty="0" smtClean="0"/>
              <a:t>client work </a:t>
            </a:r>
            <a:r>
              <a:rPr lang="en-US" b="1" dirty="0"/>
              <a:t>collaboratively with a </a:t>
            </a:r>
            <a:r>
              <a:rPr lang="en-US" b="1" dirty="0" smtClean="0"/>
              <a:t>focus on </a:t>
            </a:r>
            <a:r>
              <a:rPr lang="en-US" b="1" dirty="0"/>
              <a:t>a strong relationship.</a:t>
            </a:r>
          </a:p>
          <a:p>
            <a:r>
              <a:rPr lang="en-US" b="1" dirty="0"/>
              <a:t>All interventions aim at cognitive </a:t>
            </a:r>
            <a:r>
              <a:rPr lang="en-US" b="1" dirty="0" smtClean="0"/>
              <a:t>change.</a:t>
            </a:r>
            <a:endParaRPr lang="en-US" dirty="0"/>
          </a:p>
        </p:txBody>
      </p:sp>
    </p:spTree>
    <p:extLst>
      <p:ext uri="{BB962C8B-B14F-4D97-AF65-F5344CB8AC3E}">
        <p14:creationId xmlns:p14="http://schemas.microsoft.com/office/powerpoint/2010/main" val="381295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General Principles of CBT</a:t>
            </a:r>
            <a:endParaRPr lang="en-US" dirty="0"/>
          </a:p>
        </p:txBody>
      </p:sp>
      <p:sp>
        <p:nvSpPr>
          <p:cNvPr id="6" name="Content Placeholder 5"/>
          <p:cNvSpPr>
            <a:spLocks noGrp="1"/>
          </p:cNvSpPr>
          <p:nvPr>
            <p:ph idx="1"/>
          </p:nvPr>
        </p:nvSpPr>
        <p:spPr/>
        <p:txBody>
          <a:bodyPr>
            <a:normAutofit/>
          </a:bodyPr>
          <a:lstStyle/>
          <a:p>
            <a:r>
              <a:rPr lang="en-US" b="1" dirty="0"/>
              <a:t>Principle No. 1. </a:t>
            </a:r>
            <a:r>
              <a:rPr lang="en-US" dirty="0"/>
              <a:t>Cognitive behavior therapy is based on an ever-evolving formulation of patients’ problems and an individual conceptualization of each patient in cognitive terms</a:t>
            </a:r>
            <a:r>
              <a:rPr lang="en-US" dirty="0" smtClean="0"/>
              <a:t>.</a:t>
            </a:r>
          </a:p>
          <a:p>
            <a:r>
              <a:rPr lang="en-US" b="1" dirty="0"/>
              <a:t>Principle No. 2. </a:t>
            </a:r>
            <a:r>
              <a:rPr lang="en-US" dirty="0"/>
              <a:t>Cognitive behavior therapy requires a sound therapeutic alliance. </a:t>
            </a:r>
            <a:endParaRPr lang="en-US" dirty="0" smtClean="0"/>
          </a:p>
          <a:p>
            <a:r>
              <a:rPr lang="en-US" b="1" dirty="0"/>
              <a:t>Principle No. 3. </a:t>
            </a:r>
            <a:r>
              <a:rPr lang="en-US" dirty="0"/>
              <a:t>Cognitive behavior therapy emphasizes collaboration and active participation</a:t>
            </a:r>
            <a:r>
              <a:rPr lang="en-US" dirty="0" smtClean="0"/>
              <a:t>.</a:t>
            </a:r>
          </a:p>
          <a:p>
            <a:r>
              <a:rPr lang="en-US" b="1" dirty="0"/>
              <a:t>Principle No. 4. </a:t>
            </a:r>
            <a:r>
              <a:rPr lang="en-US" dirty="0"/>
              <a:t>Cognitive behavior therapy is goal oriented and problem focused. </a:t>
            </a:r>
          </a:p>
        </p:txBody>
      </p:sp>
    </p:spTree>
    <p:extLst>
      <p:ext uri="{BB962C8B-B14F-4D97-AF65-F5344CB8AC3E}">
        <p14:creationId xmlns:p14="http://schemas.microsoft.com/office/powerpoint/2010/main" val="20692252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General Principles of CBT</a:t>
            </a:r>
            <a:endParaRPr lang="en-US" dirty="0"/>
          </a:p>
        </p:txBody>
      </p:sp>
      <p:sp>
        <p:nvSpPr>
          <p:cNvPr id="6" name="Content Placeholder 5"/>
          <p:cNvSpPr>
            <a:spLocks noGrp="1"/>
          </p:cNvSpPr>
          <p:nvPr>
            <p:ph idx="1"/>
          </p:nvPr>
        </p:nvSpPr>
        <p:spPr/>
        <p:txBody>
          <a:bodyPr>
            <a:normAutofit/>
          </a:bodyPr>
          <a:lstStyle/>
          <a:p>
            <a:r>
              <a:rPr lang="en-US" b="1" dirty="0"/>
              <a:t>Principle No. 5. </a:t>
            </a:r>
            <a:r>
              <a:rPr lang="en-US" dirty="0"/>
              <a:t>Cognitive behavior therapy initially emphasizes the present. </a:t>
            </a:r>
            <a:endParaRPr lang="en-US" dirty="0" smtClean="0"/>
          </a:p>
          <a:p>
            <a:r>
              <a:rPr lang="en-US" b="1" dirty="0"/>
              <a:t>Principle No. 6. </a:t>
            </a:r>
            <a:r>
              <a:rPr lang="en-US" dirty="0"/>
              <a:t>Cognitive behavior therapy is educative, aims to teach the patient to be her own therapist, and emphasizes relapse prevention</a:t>
            </a:r>
            <a:r>
              <a:rPr lang="en-US" dirty="0" smtClean="0"/>
              <a:t>.</a:t>
            </a:r>
          </a:p>
          <a:p>
            <a:r>
              <a:rPr lang="en-US" b="1" dirty="0"/>
              <a:t>Principle No. 7. </a:t>
            </a:r>
            <a:r>
              <a:rPr lang="en-US" dirty="0"/>
              <a:t>Cognitive behavior therapy aims to be time limited. </a:t>
            </a:r>
            <a:endParaRPr lang="en-US" dirty="0" smtClean="0"/>
          </a:p>
          <a:p>
            <a:r>
              <a:rPr lang="en-US" b="1" dirty="0"/>
              <a:t>Principle No. 8. </a:t>
            </a:r>
            <a:r>
              <a:rPr lang="en-US" dirty="0"/>
              <a:t>Cognitive behavior therapy sessions are structured.</a:t>
            </a:r>
          </a:p>
        </p:txBody>
      </p:sp>
    </p:spTree>
    <p:extLst>
      <p:ext uri="{BB962C8B-B14F-4D97-AF65-F5344CB8AC3E}">
        <p14:creationId xmlns:p14="http://schemas.microsoft.com/office/powerpoint/2010/main" val="3027772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Objectives</a:t>
            </a:r>
            <a:endParaRPr lang="en-US" dirty="0"/>
          </a:p>
        </p:txBody>
      </p:sp>
      <p:sp>
        <p:nvSpPr>
          <p:cNvPr id="3" name="Content Placeholder 2"/>
          <p:cNvSpPr>
            <a:spLocks noGrp="1"/>
          </p:cNvSpPr>
          <p:nvPr>
            <p:ph idx="1"/>
          </p:nvPr>
        </p:nvSpPr>
        <p:spPr/>
        <p:txBody>
          <a:bodyPr>
            <a:normAutofit/>
          </a:bodyPr>
          <a:lstStyle/>
          <a:p>
            <a:r>
              <a:rPr lang="en-US" b="1" dirty="0" smtClean="0"/>
              <a:t>Explain </a:t>
            </a:r>
            <a:r>
              <a:rPr lang="en-US" b="1" dirty="0"/>
              <a:t>the connection between </a:t>
            </a:r>
            <a:r>
              <a:rPr lang="en-US" b="1" dirty="0" smtClean="0"/>
              <a:t>thoughts, feelings, </a:t>
            </a:r>
            <a:r>
              <a:rPr lang="en-US" b="1" dirty="0"/>
              <a:t>and </a:t>
            </a:r>
            <a:r>
              <a:rPr lang="en-US" b="1" dirty="0" smtClean="0"/>
              <a:t>behaviors</a:t>
            </a:r>
            <a:endParaRPr lang="en-US" b="1" dirty="0"/>
          </a:p>
          <a:p>
            <a:r>
              <a:rPr lang="en-US" b="1" dirty="0" smtClean="0"/>
              <a:t>Develop </a:t>
            </a:r>
            <a:r>
              <a:rPr lang="en-US" b="1" dirty="0"/>
              <a:t>a cognitive case conceptualization </a:t>
            </a:r>
            <a:r>
              <a:rPr lang="en-US" b="1" dirty="0" smtClean="0"/>
              <a:t>and understand </a:t>
            </a:r>
            <a:r>
              <a:rPr lang="en-US" b="1" dirty="0"/>
              <a:t>its relationship to Cognitive </a:t>
            </a:r>
            <a:r>
              <a:rPr lang="en-US" b="1" dirty="0" smtClean="0"/>
              <a:t>Therapy</a:t>
            </a:r>
            <a:endParaRPr lang="en-US" b="1" dirty="0"/>
          </a:p>
          <a:p>
            <a:r>
              <a:rPr lang="en-US" b="1" dirty="0" smtClean="0"/>
              <a:t>Choose </a:t>
            </a:r>
            <a:r>
              <a:rPr lang="en-US" b="1" dirty="0"/>
              <a:t>and apply cognitive </a:t>
            </a:r>
            <a:r>
              <a:rPr lang="en-US" b="1" dirty="0" smtClean="0"/>
              <a:t>interventions appropriate </a:t>
            </a:r>
            <a:r>
              <a:rPr lang="en-US" b="1" dirty="0"/>
              <a:t>for use with children and </a:t>
            </a:r>
            <a:r>
              <a:rPr lang="en-US" b="1" dirty="0" smtClean="0"/>
              <a:t>adults</a:t>
            </a:r>
            <a:endParaRPr lang="en-US" b="1" dirty="0"/>
          </a:p>
          <a:p>
            <a:r>
              <a:rPr lang="en-US" b="1" dirty="0" smtClean="0"/>
              <a:t>Choose </a:t>
            </a:r>
            <a:r>
              <a:rPr lang="en-US" b="1" dirty="0"/>
              <a:t>and apply behavioral </a:t>
            </a:r>
            <a:r>
              <a:rPr lang="en-US" b="1" dirty="0" smtClean="0"/>
              <a:t>interventions appropriate </a:t>
            </a:r>
            <a:r>
              <a:rPr lang="en-US" b="1" dirty="0"/>
              <a:t>for use with children and </a:t>
            </a:r>
            <a:r>
              <a:rPr lang="en-US" b="1" dirty="0" smtClean="0"/>
              <a:t>adults</a:t>
            </a:r>
            <a:endParaRPr lang="en-US" dirty="0"/>
          </a:p>
        </p:txBody>
      </p:sp>
    </p:spTree>
    <p:extLst>
      <p:ext uri="{BB962C8B-B14F-4D97-AF65-F5344CB8AC3E}">
        <p14:creationId xmlns:p14="http://schemas.microsoft.com/office/powerpoint/2010/main" val="26923759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General Principles of CBT</a:t>
            </a:r>
            <a:endParaRPr lang="en-US" dirty="0"/>
          </a:p>
        </p:txBody>
      </p:sp>
      <p:sp>
        <p:nvSpPr>
          <p:cNvPr id="6" name="Content Placeholder 5"/>
          <p:cNvSpPr>
            <a:spLocks noGrp="1"/>
          </p:cNvSpPr>
          <p:nvPr>
            <p:ph idx="1"/>
          </p:nvPr>
        </p:nvSpPr>
        <p:spPr/>
        <p:txBody>
          <a:bodyPr>
            <a:normAutofit/>
          </a:bodyPr>
          <a:lstStyle/>
          <a:p>
            <a:r>
              <a:rPr lang="en-US" b="1" dirty="0"/>
              <a:t>Principle No. 9. </a:t>
            </a:r>
            <a:r>
              <a:rPr lang="en-US" dirty="0"/>
              <a:t>Cognitive behavior therapy teaches patients to identify, evaluate, and respond to their dysfunctional thoughts and beliefs</a:t>
            </a:r>
            <a:r>
              <a:rPr lang="en-US" dirty="0" smtClean="0"/>
              <a:t>.</a:t>
            </a:r>
          </a:p>
          <a:p>
            <a:r>
              <a:rPr lang="en-US" b="1" dirty="0"/>
              <a:t>Principle No. 10. </a:t>
            </a:r>
            <a:r>
              <a:rPr lang="en-US" dirty="0"/>
              <a:t>Cognitive behavior therapy uses a variety of techniques to change thinking, mood, and behavior. </a:t>
            </a:r>
          </a:p>
        </p:txBody>
      </p:sp>
    </p:spTree>
    <p:extLst>
      <p:ext uri="{BB962C8B-B14F-4D97-AF65-F5344CB8AC3E}">
        <p14:creationId xmlns:p14="http://schemas.microsoft.com/office/powerpoint/2010/main" val="36453268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9812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Importance of the Therapeutic Relationship</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Like </a:t>
            </a:r>
            <a:r>
              <a:rPr lang="en-US" dirty="0"/>
              <a:t>most other therapies, the </a:t>
            </a:r>
            <a:r>
              <a:rPr lang="en-US" dirty="0" smtClean="0"/>
              <a:t>therapeutic relationship </a:t>
            </a:r>
            <a:r>
              <a:rPr lang="en-US" dirty="0"/>
              <a:t>is a necessary and critical component </a:t>
            </a:r>
            <a:r>
              <a:rPr lang="en-US" dirty="0" smtClean="0"/>
              <a:t>of CBT:</a:t>
            </a:r>
          </a:p>
          <a:p>
            <a:pPr lvl="1"/>
            <a:r>
              <a:rPr lang="en-US" b="1" dirty="0" smtClean="0"/>
              <a:t>Empathic</a:t>
            </a:r>
            <a:endParaRPr lang="en-US" b="1" dirty="0"/>
          </a:p>
          <a:p>
            <a:pPr lvl="1"/>
            <a:r>
              <a:rPr lang="en-US" b="1" dirty="0" smtClean="0"/>
              <a:t>Understanding</a:t>
            </a:r>
            <a:endParaRPr lang="en-US" b="1" dirty="0"/>
          </a:p>
          <a:p>
            <a:pPr lvl="1"/>
            <a:r>
              <a:rPr lang="en-US" b="1" dirty="0" smtClean="0"/>
              <a:t>Warm</a:t>
            </a:r>
            <a:endParaRPr lang="en-US" b="1" dirty="0"/>
          </a:p>
          <a:p>
            <a:pPr lvl="1"/>
            <a:r>
              <a:rPr lang="en-US" b="1" dirty="0" smtClean="0"/>
              <a:t>Genuine</a:t>
            </a:r>
            <a:endParaRPr lang="en-US" b="1" dirty="0"/>
          </a:p>
          <a:p>
            <a:pPr lvl="1"/>
            <a:r>
              <a:rPr lang="en-US" b="1" dirty="0" smtClean="0"/>
              <a:t>Direct </a:t>
            </a:r>
            <a:r>
              <a:rPr lang="en-US" b="1" dirty="0"/>
              <a:t>and sensitive</a:t>
            </a:r>
            <a:endParaRPr lang="en-US" dirty="0"/>
          </a:p>
        </p:txBody>
      </p:sp>
    </p:spTree>
    <p:extLst>
      <p:ext uri="{BB962C8B-B14F-4D97-AF65-F5344CB8AC3E}">
        <p14:creationId xmlns:p14="http://schemas.microsoft.com/office/powerpoint/2010/main" val="17975853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Cognitive Model</a:t>
            </a:r>
            <a:endParaRPr lang="en-US" dirty="0"/>
          </a:p>
        </p:txBody>
      </p:sp>
      <p:sp>
        <p:nvSpPr>
          <p:cNvPr id="3" name="Content Placeholder 2"/>
          <p:cNvSpPr>
            <a:spLocks noGrp="1"/>
          </p:cNvSpPr>
          <p:nvPr>
            <p:ph idx="1"/>
          </p:nvPr>
        </p:nvSpPr>
        <p:spPr/>
        <p:txBody>
          <a:bodyPr/>
          <a:lstStyle/>
          <a:p>
            <a:r>
              <a:rPr lang="en-US" dirty="0"/>
              <a:t>Your client has been sent to </a:t>
            </a:r>
            <a:r>
              <a:rPr lang="en-US" dirty="0" smtClean="0"/>
              <a:t>the office </a:t>
            </a:r>
            <a:r>
              <a:rPr lang="en-US" dirty="0"/>
              <a:t>for the 4th time this </a:t>
            </a:r>
            <a:r>
              <a:rPr lang="en-US" dirty="0" smtClean="0"/>
              <a:t>week!</a:t>
            </a:r>
            <a:endParaRPr lang="en-US" dirty="0"/>
          </a:p>
          <a:p>
            <a:r>
              <a:rPr lang="en-US" dirty="0"/>
              <a:t>The family has not returned </a:t>
            </a:r>
            <a:r>
              <a:rPr lang="en-US" dirty="0" smtClean="0"/>
              <a:t>your calls</a:t>
            </a:r>
            <a:r>
              <a:rPr lang="en-US" dirty="0"/>
              <a:t>, and the client is refusing </a:t>
            </a:r>
            <a:r>
              <a:rPr lang="en-US" dirty="0" smtClean="0"/>
              <a:t>to talk </a:t>
            </a:r>
            <a:r>
              <a:rPr lang="en-US" dirty="0"/>
              <a:t>to you.</a:t>
            </a:r>
          </a:p>
          <a:p>
            <a:pPr lvl="1"/>
            <a:r>
              <a:rPr lang="en-US" dirty="0"/>
              <a:t>What do you think?</a:t>
            </a:r>
          </a:p>
          <a:p>
            <a:pPr lvl="1"/>
            <a:r>
              <a:rPr lang="en-US" dirty="0"/>
              <a:t>How do you feel?</a:t>
            </a:r>
          </a:p>
          <a:p>
            <a:pPr lvl="1"/>
            <a:r>
              <a:rPr lang="en-US" dirty="0"/>
              <a:t>What do you do?</a:t>
            </a:r>
          </a:p>
        </p:txBody>
      </p:sp>
      <p:pic>
        <p:nvPicPr>
          <p:cNvPr id="2051" name="Picture 3" descr="C:\Users\Jimmy\AppData\Local\Microsoft\Windows\INetCache\IE\IA6RSBX9\stressed-wome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3581400"/>
            <a:ext cx="4495800" cy="25838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7369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1000" y="2237509"/>
            <a:ext cx="2286000" cy="1981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1000" y="2362200"/>
            <a:ext cx="2286000" cy="1815882"/>
          </a:xfrm>
          <a:prstGeom prst="rect">
            <a:avLst/>
          </a:prstGeom>
          <a:noFill/>
        </p:spPr>
        <p:txBody>
          <a:bodyPr wrap="square" rtlCol="0">
            <a:spAutoFit/>
          </a:bodyPr>
          <a:lstStyle/>
          <a:p>
            <a:r>
              <a:rPr lang="en-US" sz="2800" dirty="0" smtClean="0"/>
              <a:t>The client no-shows for his session again</a:t>
            </a:r>
            <a:endParaRPr lang="en-US" sz="2800" dirty="0"/>
          </a:p>
        </p:txBody>
      </p:sp>
      <p:sp>
        <p:nvSpPr>
          <p:cNvPr id="9" name="Rectangle 8"/>
          <p:cNvSpPr/>
          <p:nvPr/>
        </p:nvSpPr>
        <p:spPr>
          <a:xfrm>
            <a:off x="3124200" y="1281545"/>
            <a:ext cx="2362200" cy="182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158836" y="4171155"/>
            <a:ext cx="2362200" cy="182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400800" y="1260763"/>
            <a:ext cx="2362200" cy="182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400800" y="4191000"/>
            <a:ext cx="2362200" cy="182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flipH="1">
            <a:off x="2667000" y="1981200"/>
            <a:ext cx="457200" cy="9144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667000" y="3733800"/>
            <a:ext cx="457200" cy="12192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486400" y="1981200"/>
            <a:ext cx="9144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3"/>
            <a:endCxn id="12" idx="1"/>
          </p:cNvCxnSpPr>
          <p:nvPr/>
        </p:nvCxnSpPr>
        <p:spPr>
          <a:xfrm>
            <a:off x="5521036" y="5085555"/>
            <a:ext cx="879764" cy="19845"/>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02673" y="716247"/>
            <a:ext cx="2286000" cy="369332"/>
          </a:xfrm>
          <a:prstGeom prst="rect">
            <a:avLst/>
          </a:prstGeom>
          <a:noFill/>
        </p:spPr>
        <p:txBody>
          <a:bodyPr wrap="square" rtlCol="0">
            <a:spAutoFit/>
          </a:bodyPr>
          <a:lstStyle/>
          <a:p>
            <a:r>
              <a:rPr lang="en-US" b="1" dirty="0" smtClean="0"/>
              <a:t>The Situation</a:t>
            </a:r>
            <a:endParaRPr lang="en-US" b="1" dirty="0"/>
          </a:p>
        </p:txBody>
      </p:sp>
      <p:sp>
        <p:nvSpPr>
          <p:cNvPr id="22" name="TextBox 21"/>
          <p:cNvSpPr txBox="1"/>
          <p:nvPr/>
        </p:nvSpPr>
        <p:spPr>
          <a:xfrm>
            <a:off x="3124200" y="729918"/>
            <a:ext cx="2286000" cy="369332"/>
          </a:xfrm>
          <a:prstGeom prst="rect">
            <a:avLst/>
          </a:prstGeom>
          <a:noFill/>
        </p:spPr>
        <p:txBody>
          <a:bodyPr wrap="square" rtlCol="0">
            <a:spAutoFit/>
          </a:bodyPr>
          <a:lstStyle/>
          <a:p>
            <a:r>
              <a:rPr lang="en-US" b="1" dirty="0" smtClean="0"/>
              <a:t>The Beliefs</a:t>
            </a:r>
            <a:endParaRPr lang="en-US" b="1" dirty="0"/>
          </a:p>
        </p:txBody>
      </p:sp>
      <p:sp>
        <p:nvSpPr>
          <p:cNvPr id="23" name="TextBox 22"/>
          <p:cNvSpPr txBox="1"/>
          <p:nvPr/>
        </p:nvSpPr>
        <p:spPr>
          <a:xfrm>
            <a:off x="6497782" y="729918"/>
            <a:ext cx="2286000" cy="369332"/>
          </a:xfrm>
          <a:prstGeom prst="rect">
            <a:avLst/>
          </a:prstGeom>
          <a:noFill/>
        </p:spPr>
        <p:txBody>
          <a:bodyPr wrap="square" rtlCol="0">
            <a:spAutoFit/>
          </a:bodyPr>
          <a:lstStyle/>
          <a:p>
            <a:r>
              <a:rPr lang="en-US" b="1" dirty="0" smtClean="0"/>
              <a:t>The Consequences</a:t>
            </a:r>
            <a:endParaRPr lang="en-US" b="1" dirty="0"/>
          </a:p>
        </p:txBody>
      </p:sp>
      <p:sp>
        <p:nvSpPr>
          <p:cNvPr id="24" name="TextBox 23"/>
          <p:cNvSpPr txBox="1"/>
          <p:nvPr/>
        </p:nvSpPr>
        <p:spPr>
          <a:xfrm>
            <a:off x="3124200" y="1281545"/>
            <a:ext cx="2362200" cy="1569660"/>
          </a:xfrm>
          <a:prstGeom prst="rect">
            <a:avLst/>
          </a:prstGeom>
          <a:noFill/>
        </p:spPr>
        <p:txBody>
          <a:bodyPr wrap="square" rtlCol="0">
            <a:spAutoFit/>
          </a:bodyPr>
          <a:lstStyle/>
          <a:p>
            <a:r>
              <a:rPr lang="en-US" sz="2400" dirty="0" smtClean="0"/>
              <a:t>This kid is so frustrating! He isn’t even trying to get better!</a:t>
            </a:r>
            <a:endParaRPr lang="en-US" sz="2400" dirty="0"/>
          </a:p>
        </p:txBody>
      </p:sp>
      <p:sp>
        <p:nvSpPr>
          <p:cNvPr id="25" name="TextBox 24"/>
          <p:cNvSpPr txBox="1"/>
          <p:nvPr/>
        </p:nvSpPr>
        <p:spPr>
          <a:xfrm>
            <a:off x="6400800" y="1281545"/>
            <a:ext cx="2362200" cy="1077218"/>
          </a:xfrm>
          <a:prstGeom prst="rect">
            <a:avLst/>
          </a:prstGeom>
          <a:noFill/>
        </p:spPr>
        <p:txBody>
          <a:bodyPr wrap="square" rtlCol="0">
            <a:spAutoFit/>
          </a:bodyPr>
          <a:lstStyle/>
          <a:p>
            <a:r>
              <a:rPr lang="en-US" sz="3200" dirty="0" smtClean="0"/>
              <a:t>Feelings of Frustration</a:t>
            </a:r>
            <a:endParaRPr lang="en-US" sz="3200" dirty="0"/>
          </a:p>
        </p:txBody>
      </p:sp>
      <p:sp>
        <p:nvSpPr>
          <p:cNvPr id="26" name="TextBox 25"/>
          <p:cNvSpPr txBox="1"/>
          <p:nvPr/>
        </p:nvSpPr>
        <p:spPr>
          <a:xfrm>
            <a:off x="3124200" y="4218709"/>
            <a:ext cx="2362200" cy="1631216"/>
          </a:xfrm>
          <a:prstGeom prst="rect">
            <a:avLst/>
          </a:prstGeom>
          <a:noFill/>
        </p:spPr>
        <p:txBody>
          <a:bodyPr wrap="square" rtlCol="0">
            <a:spAutoFit/>
          </a:bodyPr>
          <a:lstStyle/>
          <a:p>
            <a:r>
              <a:rPr lang="en-US" sz="2000" dirty="0" smtClean="0"/>
              <a:t>His family situation is so tough right now, it’s really hard for him to get to sessions.</a:t>
            </a:r>
            <a:endParaRPr lang="en-US" sz="2000" dirty="0"/>
          </a:p>
        </p:txBody>
      </p:sp>
      <p:sp>
        <p:nvSpPr>
          <p:cNvPr id="29" name="TextBox 28"/>
          <p:cNvSpPr txBox="1"/>
          <p:nvPr/>
        </p:nvSpPr>
        <p:spPr>
          <a:xfrm>
            <a:off x="6400800" y="4218709"/>
            <a:ext cx="2362200" cy="1077218"/>
          </a:xfrm>
          <a:prstGeom prst="rect">
            <a:avLst/>
          </a:prstGeom>
          <a:noFill/>
        </p:spPr>
        <p:txBody>
          <a:bodyPr wrap="square" rtlCol="0">
            <a:spAutoFit/>
          </a:bodyPr>
          <a:lstStyle/>
          <a:p>
            <a:r>
              <a:rPr lang="en-US" sz="3200" dirty="0" smtClean="0"/>
              <a:t>Feelings of Compassion</a:t>
            </a:r>
            <a:endParaRPr lang="en-US" sz="3200" dirty="0"/>
          </a:p>
        </p:txBody>
      </p:sp>
    </p:spTree>
    <p:extLst>
      <p:ext uri="{BB962C8B-B14F-4D97-AF65-F5344CB8AC3E}">
        <p14:creationId xmlns:p14="http://schemas.microsoft.com/office/powerpoint/2010/main" val="24459319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362200"/>
            <a:ext cx="2286000" cy="1981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352800" y="990600"/>
            <a:ext cx="2362200" cy="182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352800" y="4495800"/>
            <a:ext cx="2362200" cy="182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629400" y="2438400"/>
            <a:ext cx="2362200" cy="182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flipH="1">
            <a:off x="2514600" y="1752600"/>
            <a:ext cx="838200" cy="11430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514600" y="3595255"/>
            <a:ext cx="838200" cy="166254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715000" y="1752600"/>
            <a:ext cx="914400" cy="11430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12" idx="1"/>
          </p:cNvCxnSpPr>
          <p:nvPr/>
        </p:nvCxnSpPr>
        <p:spPr>
          <a:xfrm flipV="1">
            <a:off x="5715000" y="3352800"/>
            <a:ext cx="914400" cy="19050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352800" y="1535668"/>
            <a:ext cx="2362200" cy="707886"/>
          </a:xfrm>
          <a:prstGeom prst="rect">
            <a:avLst/>
          </a:prstGeom>
          <a:noFill/>
        </p:spPr>
        <p:txBody>
          <a:bodyPr wrap="square" rtlCol="0">
            <a:spAutoFit/>
          </a:bodyPr>
          <a:lstStyle/>
          <a:p>
            <a:r>
              <a:rPr lang="en-US" sz="4000" dirty="0" smtClean="0"/>
              <a:t>Situation</a:t>
            </a:r>
            <a:endParaRPr lang="en-US" sz="4000" dirty="0"/>
          </a:p>
        </p:txBody>
      </p:sp>
      <p:sp>
        <p:nvSpPr>
          <p:cNvPr id="46" name="TextBox 45"/>
          <p:cNvSpPr txBox="1"/>
          <p:nvPr/>
        </p:nvSpPr>
        <p:spPr>
          <a:xfrm>
            <a:off x="6615545" y="2912892"/>
            <a:ext cx="2362200" cy="707886"/>
          </a:xfrm>
          <a:prstGeom prst="rect">
            <a:avLst/>
          </a:prstGeom>
          <a:noFill/>
        </p:spPr>
        <p:txBody>
          <a:bodyPr wrap="square" rtlCol="0">
            <a:spAutoFit/>
          </a:bodyPr>
          <a:lstStyle/>
          <a:p>
            <a:r>
              <a:rPr lang="en-US" sz="4000" dirty="0" smtClean="0"/>
              <a:t>Thoughts</a:t>
            </a:r>
            <a:endParaRPr lang="en-US" sz="4000" dirty="0"/>
          </a:p>
        </p:txBody>
      </p:sp>
      <p:sp>
        <p:nvSpPr>
          <p:cNvPr id="47" name="TextBox 46"/>
          <p:cNvSpPr txBox="1"/>
          <p:nvPr/>
        </p:nvSpPr>
        <p:spPr>
          <a:xfrm>
            <a:off x="3352800" y="5056257"/>
            <a:ext cx="2362200" cy="707886"/>
          </a:xfrm>
          <a:prstGeom prst="rect">
            <a:avLst/>
          </a:prstGeom>
          <a:noFill/>
        </p:spPr>
        <p:txBody>
          <a:bodyPr wrap="square" rtlCol="0">
            <a:spAutoFit/>
          </a:bodyPr>
          <a:lstStyle/>
          <a:p>
            <a:r>
              <a:rPr lang="en-US" sz="4000" dirty="0" smtClean="0"/>
              <a:t> Feelings</a:t>
            </a:r>
            <a:endParaRPr lang="en-US" sz="4000" dirty="0"/>
          </a:p>
        </p:txBody>
      </p:sp>
      <p:sp>
        <p:nvSpPr>
          <p:cNvPr id="48" name="TextBox 47"/>
          <p:cNvSpPr txBox="1"/>
          <p:nvPr/>
        </p:nvSpPr>
        <p:spPr>
          <a:xfrm>
            <a:off x="152400" y="2998857"/>
            <a:ext cx="2362200" cy="707886"/>
          </a:xfrm>
          <a:prstGeom prst="rect">
            <a:avLst/>
          </a:prstGeom>
          <a:noFill/>
        </p:spPr>
        <p:txBody>
          <a:bodyPr wrap="square" rtlCol="0">
            <a:spAutoFit/>
          </a:bodyPr>
          <a:lstStyle/>
          <a:p>
            <a:r>
              <a:rPr lang="en-US" sz="4000" dirty="0" smtClean="0"/>
              <a:t>Behaviors</a:t>
            </a:r>
            <a:endParaRPr lang="en-US" sz="4000" dirty="0"/>
          </a:p>
        </p:txBody>
      </p:sp>
      <p:cxnSp>
        <p:nvCxnSpPr>
          <p:cNvPr id="50" name="Straight Connector 49"/>
          <p:cNvCxnSpPr>
            <a:stCxn id="6" idx="3"/>
          </p:cNvCxnSpPr>
          <p:nvPr/>
        </p:nvCxnSpPr>
        <p:spPr>
          <a:xfrm>
            <a:off x="2514600" y="3352800"/>
            <a:ext cx="41148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08781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28600"/>
            <a:ext cx="8229600" cy="1143000"/>
          </a:xfrm>
        </p:spPr>
        <p:txBody>
          <a:bodyPr/>
          <a:lstStyle/>
          <a:p>
            <a:r>
              <a:rPr lang="en-US" dirty="0" smtClean="0"/>
              <a:t>Thinking, Feeling, and Behaving</a:t>
            </a:r>
            <a:endParaRPr lang="en-US" dirty="0"/>
          </a:p>
        </p:txBody>
      </p:sp>
      <p:sp>
        <p:nvSpPr>
          <p:cNvPr id="5" name="Content Placeholder 4"/>
          <p:cNvSpPr>
            <a:spLocks noGrp="1"/>
          </p:cNvSpPr>
          <p:nvPr>
            <p:ph idx="1"/>
          </p:nvPr>
        </p:nvSpPr>
        <p:spPr>
          <a:xfrm>
            <a:off x="380998" y="1290709"/>
            <a:ext cx="8382000" cy="4906963"/>
          </a:xfrm>
        </p:spPr>
        <p:txBody>
          <a:bodyPr>
            <a:normAutofit/>
          </a:bodyPr>
          <a:lstStyle/>
          <a:p>
            <a:pPr marL="3200400" lvl="7" indent="0">
              <a:buNone/>
            </a:pPr>
            <a:endParaRPr lang="en-US" dirty="0"/>
          </a:p>
          <a:p>
            <a:pPr marL="3200400" lvl="7" indent="0">
              <a:buNone/>
            </a:pPr>
            <a:r>
              <a:rPr lang="en-US" sz="2800" b="1" dirty="0" smtClean="0">
                <a:solidFill>
                  <a:srgbClr val="FF0000"/>
                </a:solidFill>
              </a:rPr>
              <a:t>THOUGHTS</a:t>
            </a:r>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a:p>
        </p:txBody>
      </p:sp>
      <p:sp>
        <p:nvSpPr>
          <p:cNvPr id="6" name="Isosceles Triangle 5"/>
          <p:cNvSpPr/>
          <p:nvPr/>
        </p:nvSpPr>
        <p:spPr>
          <a:xfrm>
            <a:off x="2194212" y="2154382"/>
            <a:ext cx="4755573" cy="3179618"/>
          </a:xfrm>
          <a:prstGeom prst="triangle">
            <a:avLst>
              <a:gd name="adj" fmla="val 4974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5882985" y="2334491"/>
            <a:ext cx="2133600" cy="2819400"/>
          </a:xfrm>
          <a:prstGeom prst="straightConnector1">
            <a:avLst/>
          </a:prstGeom>
          <a:ln w="76200">
            <a:headEnd type="arrow"/>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flipH="1">
            <a:off x="1165512" y="2334491"/>
            <a:ext cx="2057400" cy="2819400"/>
          </a:xfrm>
          <a:prstGeom prst="straightConnector1">
            <a:avLst/>
          </a:prstGeom>
          <a:ln w="76200">
            <a:headEnd type="arrow"/>
            <a:tailEnd type="arrow"/>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a:off x="1828798" y="6248400"/>
            <a:ext cx="5486400" cy="0"/>
          </a:xfrm>
          <a:prstGeom prst="straightConnector1">
            <a:avLst/>
          </a:prstGeom>
          <a:ln w="76200">
            <a:solidFill>
              <a:schemeClr val="tx1"/>
            </a:solidFill>
            <a:headEnd type="arrow"/>
            <a:tailEnd type="arrow"/>
          </a:ln>
        </p:spPr>
        <p:style>
          <a:lnRef idx="1">
            <a:schemeClr val="dk1"/>
          </a:lnRef>
          <a:fillRef idx="0">
            <a:schemeClr val="dk1"/>
          </a:fillRef>
          <a:effectRef idx="0">
            <a:schemeClr val="dk1"/>
          </a:effectRef>
          <a:fontRef idx="minor">
            <a:schemeClr val="tx1"/>
          </a:fontRef>
        </p:style>
      </p:cxnSp>
      <p:sp>
        <p:nvSpPr>
          <p:cNvPr id="4" name="TextBox 3"/>
          <p:cNvSpPr txBox="1"/>
          <p:nvPr/>
        </p:nvSpPr>
        <p:spPr>
          <a:xfrm>
            <a:off x="0" y="5486400"/>
            <a:ext cx="2057400" cy="523220"/>
          </a:xfrm>
          <a:prstGeom prst="rect">
            <a:avLst/>
          </a:prstGeom>
          <a:noFill/>
        </p:spPr>
        <p:txBody>
          <a:bodyPr wrap="square" rtlCol="0">
            <a:spAutoFit/>
          </a:bodyPr>
          <a:lstStyle/>
          <a:p>
            <a:r>
              <a:rPr lang="en-US" sz="2800" b="1" dirty="0" smtClean="0">
                <a:solidFill>
                  <a:srgbClr val="FF0000"/>
                </a:solidFill>
              </a:rPr>
              <a:t>FEELINGS</a:t>
            </a:r>
            <a:endParaRPr lang="en-US" sz="2800" b="1" dirty="0">
              <a:solidFill>
                <a:srgbClr val="FF0000"/>
              </a:solidFill>
            </a:endParaRPr>
          </a:p>
        </p:txBody>
      </p:sp>
      <p:sp>
        <p:nvSpPr>
          <p:cNvPr id="7" name="TextBox 6"/>
          <p:cNvSpPr txBox="1"/>
          <p:nvPr/>
        </p:nvSpPr>
        <p:spPr>
          <a:xfrm>
            <a:off x="6553200" y="5486400"/>
            <a:ext cx="2270415" cy="523220"/>
          </a:xfrm>
          <a:prstGeom prst="rect">
            <a:avLst/>
          </a:prstGeom>
          <a:noFill/>
        </p:spPr>
        <p:txBody>
          <a:bodyPr wrap="square" rtlCol="0">
            <a:spAutoFit/>
          </a:bodyPr>
          <a:lstStyle/>
          <a:p>
            <a:r>
              <a:rPr lang="en-US" sz="2800" b="1" dirty="0" smtClean="0">
                <a:solidFill>
                  <a:srgbClr val="FF0000"/>
                </a:solidFill>
              </a:rPr>
              <a:t>BEHAVIORS</a:t>
            </a:r>
            <a:endParaRPr lang="en-US" sz="2800" b="1" dirty="0">
              <a:solidFill>
                <a:srgbClr val="FF0000"/>
              </a:solidFill>
            </a:endParaRPr>
          </a:p>
        </p:txBody>
      </p:sp>
    </p:spTree>
    <p:extLst>
      <p:ext uri="{BB962C8B-B14F-4D97-AF65-F5344CB8AC3E}">
        <p14:creationId xmlns:p14="http://schemas.microsoft.com/office/powerpoint/2010/main" val="41099530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362200"/>
            <a:ext cx="2286000" cy="1981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352800" y="990600"/>
            <a:ext cx="2362200" cy="182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352800" y="4495800"/>
            <a:ext cx="2362200" cy="182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629400" y="2438400"/>
            <a:ext cx="2362200" cy="182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flipH="1">
            <a:off x="2514600" y="1752600"/>
            <a:ext cx="838200" cy="11430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514600" y="3595255"/>
            <a:ext cx="838200" cy="166254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715000" y="1752600"/>
            <a:ext cx="914400" cy="11430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12" idx="1"/>
          </p:cNvCxnSpPr>
          <p:nvPr/>
        </p:nvCxnSpPr>
        <p:spPr>
          <a:xfrm flipV="1">
            <a:off x="5715000" y="3352800"/>
            <a:ext cx="914400" cy="19050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352800" y="1016123"/>
            <a:ext cx="1600200" cy="400110"/>
          </a:xfrm>
          <a:prstGeom prst="rect">
            <a:avLst/>
          </a:prstGeom>
          <a:noFill/>
        </p:spPr>
        <p:txBody>
          <a:bodyPr wrap="square" rtlCol="0">
            <a:spAutoFit/>
          </a:bodyPr>
          <a:lstStyle/>
          <a:p>
            <a:r>
              <a:rPr lang="en-US" sz="2000" u="sng" dirty="0" smtClean="0"/>
              <a:t>Situation</a:t>
            </a:r>
            <a:endParaRPr lang="en-US" sz="2000" u="sng" dirty="0"/>
          </a:p>
        </p:txBody>
      </p:sp>
      <p:sp>
        <p:nvSpPr>
          <p:cNvPr id="46" name="TextBox 45"/>
          <p:cNvSpPr txBox="1"/>
          <p:nvPr/>
        </p:nvSpPr>
        <p:spPr>
          <a:xfrm>
            <a:off x="6615545" y="2446441"/>
            <a:ext cx="2362200" cy="400110"/>
          </a:xfrm>
          <a:prstGeom prst="rect">
            <a:avLst/>
          </a:prstGeom>
          <a:noFill/>
        </p:spPr>
        <p:txBody>
          <a:bodyPr wrap="square" rtlCol="0">
            <a:spAutoFit/>
          </a:bodyPr>
          <a:lstStyle/>
          <a:p>
            <a:r>
              <a:rPr lang="en-US" sz="2000" u="sng" dirty="0" smtClean="0"/>
              <a:t>Automatic Thought</a:t>
            </a:r>
            <a:endParaRPr lang="en-US" sz="2000" u="sng" dirty="0"/>
          </a:p>
        </p:txBody>
      </p:sp>
      <p:sp>
        <p:nvSpPr>
          <p:cNvPr id="47" name="TextBox 46"/>
          <p:cNvSpPr txBox="1"/>
          <p:nvPr/>
        </p:nvSpPr>
        <p:spPr>
          <a:xfrm>
            <a:off x="3352800" y="4495800"/>
            <a:ext cx="2362200" cy="400110"/>
          </a:xfrm>
          <a:prstGeom prst="rect">
            <a:avLst/>
          </a:prstGeom>
          <a:noFill/>
        </p:spPr>
        <p:txBody>
          <a:bodyPr wrap="square" rtlCol="0">
            <a:spAutoFit/>
          </a:bodyPr>
          <a:lstStyle/>
          <a:p>
            <a:r>
              <a:rPr lang="en-US" sz="2000" dirty="0" smtClean="0"/>
              <a:t> </a:t>
            </a:r>
            <a:r>
              <a:rPr lang="en-US" sz="2000" u="sng" dirty="0" smtClean="0"/>
              <a:t>Feelings</a:t>
            </a:r>
            <a:endParaRPr lang="en-US" sz="2000" u="sng" dirty="0"/>
          </a:p>
        </p:txBody>
      </p:sp>
      <p:sp>
        <p:nvSpPr>
          <p:cNvPr id="48" name="TextBox 47"/>
          <p:cNvSpPr txBox="1"/>
          <p:nvPr/>
        </p:nvSpPr>
        <p:spPr>
          <a:xfrm>
            <a:off x="152400" y="2400274"/>
            <a:ext cx="2362200" cy="400110"/>
          </a:xfrm>
          <a:prstGeom prst="rect">
            <a:avLst/>
          </a:prstGeom>
          <a:noFill/>
        </p:spPr>
        <p:txBody>
          <a:bodyPr wrap="square" rtlCol="0">
            <a:spAutoFit/>
          </a:bodyPr>
          <a:lstStyle/>
          <a:p>
            <a:r>
              <a:rPr lang="en-US" sz="2000" u="sng" dirty="0" smtClean="0"/>
              <a:t>Behaviors</a:t>
            </a:r>
            <a:endParaRPr lang="en-US" sz="2000" u="sng" dirty="0"/>
          </a:p>
        </p:txBody>
      </p:sp>
      <p:cxnSp>
        <p:nvCxnSpPr>
          <p:cNvPr id="50" name="Straight Connector 49"/>
          <p:cNvCxnSpPr>
            <a:stCxn id="6" idx="3"/>
          </p:cNvCxnSpPr>
          <p:nvPr/>
        </p:nvCxnSpPr>
        <p:spPr>
          <a:xfrm>
            <a:off x="2514600" y="3352800"/>
            <a:ext cx="41148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352800" y="1416233"/>
            <a:ext cx="2362200" cy="646331"/>
          </a:xfrm>
          <a:prstGeom prst="rect">
            <a:avLst/>
          </a:prstGeom>
          <a:noFill/>
        </p:spPr>
        <p:txBody>
          <a:bodyPr wrap="square" rtlCol="0">
            <a:spAutoFit/>
          </a:bodyPr>
          <a:lstStyle/>
          <a:p>
            <a:r>
              <a:rPr lang="en-US" dirty="0" smtClean="0"/>
              <a:t>Get a dirty look from another kid</a:t>
            </a:r>
            <a:endParaRPr lang="en-US" dirty="0"/>
          </a:p>
        </p:txBody>
      </p:sp>
      <p:sp>
        <p:nvSpPr>
          <p:cNvPr id="3" name="TextBox 2"/>
          <p:cNvSpPr txBox="1"/>
          <p:nvPr/>
        </p:nvSpPr>
        <p:spPr>
          <a:xfrm>
            <a:off x="6629400" y="2846551"/>
            <a:ext cx="2348345" cy="1200329"/>
          </a:xfrm>
          <a:prstGeom prst="rect">
            <a:avLst/>
          </a:prstGeom>
          <a:noFill/>
        </p:spPr>
        <p:txBody>
          <a:bodyPr wrap="square" rtlCol="0">
            <a:spAutoFit/>
          </a:bodyPr>
          <a:lstStyle/>
          <a:p>
            <a:r>
              <a:rPr lang="en-US" dirty="0" smtClean="0"/>
              <a:t>He thinks he’s tougher than me. I’ll have to show him I’m not a punk</a:t>
            </a:r>
            <a:endParaRPr lang="en-US" dirty="0"/>
          </a:p>
        </p:txBody>
      </p:sp>
      <p:sp>
        <p:nvSpPr>
          <p:cNvPr id="4" name="TextBox 3"/>
          <p:cNvSpPr txBox="1"/>
          <p:nvPr/>
        </p:nvSpPr>
        <p:spPr>
          <a:xfrm>
            <a:off x="3352800" y="4895910"/>
            <a:ext cx="2362200" cy="369332"/>
          </a:xfrm>
          <a:prstGeom prst="rect">
            <a:avLst/>
          </a:prstGeom>
          <a:noFill/>
        </p:spPr>
        <p:txBody>
          <a:bodyPr wrap="square" rtlCol="0">
            <a:spAutoFit/>
          </a:bodyPr>
          <a:lstStyle/>
          <a:p>
            <a:r>
              <a:rPr lang="en-US" dirty="0" smtClean="0"/>
              <a:t>Angry and Offended</a:t>
            </a:r>
            <a:endParaRPr lang="en-US" dirty="0"/>
          </a:p>
        </p:txBody>
      </p:sp>
      <p:sp>
        <p:nvSpPr>
          <p:cNvPr id="5" name="TextBox 4"/>
          <p:cNvSpPr txBox="1"/>
          <p:nvPr/>
        </p:nvSpPr>
        <p:spPr>
          <a:xfrm>
            <a:off x="228600" y="2846551"/>
            <a:ext cx="2286000" cy="923330"/>
          </a:xfrm>
          <a:prstGeom prst="rect">
            <a:avLst/>
          </a:prstGeom>
          <a:noFill/>
        </p:spPr>
        <p:txBody>
          <a:bodyPr wrap="square" rtlCol="0">
            <a:spAutoFit/>
          </a:bodyPr>
          <a:lstStyle/>
          <a:p>
            <a:r>
              <a:rPr lang="en-US" dirty="0" smtClean="0"/>
              <a:t>Threaten the kid</a:t>
            </a:r>
          </a:p>
          <a:p>
            <a:r>
              <a:rPr lang="en-US" dirty="0" smtClean="0"/>
              <a:t>Punch the kid</a:t>
            </a:r>
          </a:p>
          <a:p>
            <a:r>
              <a:rPr lang="en-US" dirty="0" smtClean="0"/>
              <a:t>Refuse to back down</a:t>
            </a:r>
            <a:endParaRPr lang="en-US" dirty="0"/>
          </a:p>
        </p:txBody>
      </p:sp>
    </p:spTree>
    <p:extLst>
      <p:ext uri="{BB962C8B-B14F-4D97-AF65-F5344CB8AC3E}">
        <p14:creationId xmlns:p14="http://schemas.microsoft.com/office/powerpoint/2010/main" val="6509812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a:bodyPr>
          <a:lstStyle/>
          <a:p>
            <a:r>
              <a:rPr lang="en-US" dirty="0" smtClean="0"/>
              <a:t>Roller Coaster Example</a:t>
            </a:r>
            <a:endParaRPr lang="en-US" dirty="0"/>
          </a:p>
        </p:txBody>
      </p:sp>
      <p:pic>
        <p:nvPicPr>
          <p:cNvPr id="3078" name="Picture 6" descr="C:\Users\Jimmy\AppData\Local\Microsoft\Windows\INetCache\IE\CETGC4J9\5992512756_6da6de06c2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3674" y="3771034"/>
            <a:ext cx="3159027" cy="239395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C:\Users\Jimmy\AppData\Local\Microsoft\Windows\INetCache\IE\R1GBWEF4\scared-kid[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508" y="3696566"/>
            <a:ext cx="3276600" cy="2457450"/>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descr="C:\Users\Jimmy\AppData\Local\Microsoft\Windows\INetCache\IE\Z1IP2ETS\roller_coaster[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31108" y="1868424"/>
            <a:ext cx="2081784" cy="3121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99094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Model: Situations</a:t>
            </a:r>
            <a:endParaRPr lang="en-US" dirty="0"/>
          </a:p>
        </p:txBody>
      </p:sp>
      <p:sp>
        <p:nvSpPr>
          <p:cNvPr id="3" name="Content Placeholder 2"/>
          <p:cNvSpPr>
            <a:spLocks noGrp="1"/>
          </p:cNvSpPr>
          <p:nvPr>
            <p:ph idx="1"/>
          </p:nvPr>
        </p:nvSpPr>
        <p:spPr/>
        <p:txBody>
          <a:bodyPr/>
          <a:lstStyle/>
          <a:p>
            <a:r>
              <a:rPr lang="en-US" dirty="0" smtClean="0"/>
              <a:t>A </a:t>
            </a:r>
            <a:r>
              <a:rPr lang="en-US" dirty="0"/>
              <a:t>situation or activating event may be an internal </a:t>
            </a:r>
            <a:r>
              <a:rPr lang="en-US" dirty="0" smtClean="0"/>
              <a:t>or external </a:t>
            </a:r>
            <a:r>
              <a:rPr lang="en-US" dirty="0"/>
              <a:t>event that prompts an automatic thought</a:t>
            </a:r>
            <a:r>
              <a:rPr lang="en-US" dirty="0" smtClean="0"/>
              <a:t>.</a:t>
            </a:r>
          </a:p>
          <a:p>
            <a:endParaRPr lang="en-US" dirty="0"/>
          </a:p>
          <a:p>
            <a:endParaRPr lang="en-US" dirty="0"/>
          </a:p>
          <a:p>
            <a:r>
              <a:rPr lang="en-US" dirty="0"/>
              <a:t>External event: alarm clock </a:t>
            </a:r>
            <a:r>
              <a:rPr lang="en-US" dirty="0" smtClean="0"/>
              <a:t>ringing, being </a:t>
            </a:r>
            <a:r>
              <a:rPr lang="en-US" dirty="0"/>
              <a:t>interrupted, called on in </a:t>
            </a:r>
            <a:r>
              <a:rPr lang="en-US" dirty="0" smtClean="0"/>
              <a:t>class</a:t>
            </a:r>
          </a:p>
          <a:p>
            <a:endParaRPr lang="en-US" dirty="0"/>
          </a:p>
          <a:p>
            <a:endParaRPr lang="en-US" dirty="0"/>
          </a:p>
          <a:p>
            <a:r>
              <a:rPr lang="en-US" dirty="0"/>
              <a:t>Internal event: memory, </a:t>
            </a:r>
            <a:r>
              <a:rPr lang="en-US" dirty="0" smtClean="0"/>
              <a:t>thought, emotion</a:t>
            </a:r>
            <a:r>
              <a:rPr lang="en-US" dirty="0"/>
              <a:t>, </a:t>
            </a:r>
            <a:r>
              <a:rPr lang="en-US" dirty="0" smtClean="0"/>
              <a:t>sensation </a:t>
            </a:r>
            <a:endParaRPr lang="en-US" dirty="0"/>
          </a:p>
        </p:txBody>
      </p:sp>
    </p:spTree>
    <p:extLst>
      <p:ext uri="{BB962C8B-B14F-4D97-AF65-F5344CB8AC3E}">
        <p14:creationId xmlns:p14="http://schemas.microsoft.com/office/powerpoint/2010/main" val="36696083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Model: Beliefs</a:t>
            </a:r>
            <a:endParaRPr lang="en-US" dirty="0"/>
          </a:p>
        </p:txBody>
      </p:sp>
      <p:sp>
        <p:nvSpPr>
          <p:cNvPr id="3" name="Content Placeholder 2"/>
          <p:cNvSpPr>
            <a:spLocks noGrp="1"/>
          </p:cNvSpPr>
          <p:nvPr>
            <p:ph idx="1"/>
          </p:nvPr>
        </p:nvSpPr>
        <p:spPr/>
        <p:txBody>
          <a:bodyPr>
            <a:normAutofit/>
          </a:bodyPr>
          <a:lstStyle/>
          <a:p>
            <a:r>
              <a:rPr lang="en-US" b="1" dirty="0" smtClean="0"/>
              <a:t>AUTOMATIC </a:t>
            </a:r>
            <a:r>
              <a:rPr lang="en-US" b="1" dirty="0"/>
              <a:t>THOUGHTS</a:t>
            </a:r>
          </a:p>
          <a:p>
            <a:pPr lvl="1"/>
            <a:r>
              <a:rPr lang="en-US" dirty="0"/>
              <a:t>Quick evaluative thoughts</a:t>
            </a:r>
          </a:p>
          <a:p>
            <a:r>
              <a:rPr lang="en-US" b="1" dirty="0"/>
              <a:t>INTERMEDIATE BELIEFS</a:t>
            </a:r>
          </a:p>
          <a:p>
            <a:pPr lvl="1"/>
            <a:r>
              <a:rPr lang="en-US" dirty="0"/>
              <a:t>Rules or assumptions about life</a:t>
            </a:r>
          </a:p>
          <a:p>
            <a:pPr lvl="1"/>
            <a:r>
              <a:rPr lang="en-US" dirty="0"/>
              <a:t>“If________, then_____.”</a:t>
            </a:r>
          </a:p>
          <a:p>
            <a:r>
              <a:rPr lang="en-US" b="1" dirty="0"/>
              <a:t>CORE BELIEFS</a:t>
            </a:r>
          </a:p>
          <a:p>
            <a:pPr lvl="1"/>
            <a:r>
              <a:rPr lang="en-US" dirty="0"/>
              <a:t>Deeply held, rigid beliefs about the self, others, and </a:t>
            </a:r>
            <a:r>
              <a:rPr lang="en-US" dirty="0" smtClean="0"/>
              <a:t>the world</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1915" y="1981200"/>
            <a:ext cx="2919412" cy="2786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2588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n-US" dirty="0" smtClean="0"/>
              <a:t>Outline of Presentation</a:t>
            </a:r>
            <a:endParaRPr lang="en-US" dirty="0"/>
          </a:p>
        </p:txBody>
      </p:sp>
      <p:sp>
        <p:nvSpPr>
          <p:cNvPr id="3" name="Content Placeholder 2"/>
          <p:cNvSpPr>
            <a:spLocks noGrp="1"/>
          </p:cNvSpPr>
          <p:nvPr>
            <p:ph idx="1"/>
          </p:nvPr>
        </p:nvSpPr>
        <p:spPr>
          <a:xfrm>
            <a:off x="457200" y="1219200"/>
            <a:ext cx="8229600" cy="5105400"/>
          </a:xfrm>
        </p:spPr>
        <p:txBody>
          <a:bodyPr>
            <a:normAutofit/>
          </a:bodyPr>
          <a:lstStyle/>
          <a:p>
            <a:r>
              <a:rPr lang="en-US" b="1" dirty="0" smtClean="0"/>
              <a:t>Introduction to CBT</a:t>
            </a:r>
          </a:p>
          <a:p>
            <a:pPr lvl="1"/>
            <a:r>
              <a:rPr lang="en-US" dirty="0" smtClean="0"/>
              <a:t>Basic principles and overview of treatment</a:t>
            </a:r>
          </a:p>
          <a:p>
            <a:r>
              <a:rPr lang="en-US" b="1" dirty="0" smtClean="0"/>
              <a:t>Cognitive Conceptualization</a:t>
            </a:r>
          </a:p>
          <a:p>
            <a:pPr lvl="1"/>
            <a:r>
              <a:rPr lang="en-US" dirty="0" smtClean="0"/>
              <a:t>The cognitive model</a:t>
            </a:r>
          </a:p>
          <a:p>
            <a:r>
              <a:rPr lang="en-US" b="1" dirty="0" smtClean="0"/>
              <a:t>The Evaluation Session</a:t>
            </a:r>
          </a:p>
          <a:p>
            <a:pPr lvl="1"/>
            <a:r>
              <a:rPr lang="en-US" dirty="0" smtClean="0"/>
              <a:t>Intake and assessment</a:t>
            </a:r>
          </a:p>
          <a:p>
            <a:r>
              <a:rPr lang="en-US" b="1" dirty="0" smtClean="0"/>
              <a:t>The Initial Therapy Session</a:t>
            </a:r>
          </a:p>
          <a:p>
            <a:r>
              <a:rPr lang="en-US" b="1" dirty="0" smtClean="0"/>
              <a:t>Treatment Planning</a:t>
            </a:r>
          </a:p>
          <a:p>
            <a:r>
              <a:rPr lang="en-US" b="1" dirty="0" smtClean="0"/>
              <a:t>The 2</a:t>
            </a:r>
            <a:r>
              <a:rPr lang="en-US" b="1" baseline="30000" dirty="0" smtClean="0"/>
              <a:t>nd</a:t>
            </a:r>
            <a:r>
              <a:rPr lang="en-US" b="1" dirty="0" smtClean="0"/>
              <a:t> Session and Beyond</a:t>
            </a:r>
          </a:p>
          <a:p>
            <a:endParaRPr lang="en-US" dirty="0"/>
          </a:p>
        </p:txBody>
      </p:sp>
    </p:spTree>
    <p:extLst>
      <p:ext uri="{BB962C8B-B14F-4D97-AF65-F5344CB8AC3E}">
        <p14:creationId xmlns:p14="http://schemas.microsoft.com/office/powerpoint/2010/main" val="14480370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200" dirty="0" smtClean="0"/>
              <a:t>Cognitive Model: Automatic Thoughts</a:t>
            </a:r>
            <a:endParaRPr lang="en-US" sz="4200" dirty="0"/>
          </a:p>
        </p:txBody>
      </p:sp>
      <p:sp>
        <p:nvSpPr>
          <p:cNvPr id="3" name="Content Placeholder 2"/>
          <p:cNvSpPr>
            <a:spLocks noGrp="1"/>
          </p:cNvSpPr>
          <p:nvPr>
            <p:ph idx="1"/>
          </p:nvPr>
        </p:nvSpPr>
        <p:spPr/>
        <p:txBody>
          <a:bodyPr/>
          <a:lstStyle/>
          <a:p>
            <a:r>
              <a:rPr lang="en-US" b="1" dirty="0"/>
              <a:t>Quick</a:t>
            </a:r>
            <a:r>
              <a:rPr lang="en-US" dirty="0"/>
              <a:t>, evaluative thoughts or images that </a:t>
            </a:r>
            <a:r>
              <a:rPr lang="en-US" dirty="0" smtClean="0"/>
              <a:t>are situation specific</a:t>
            </a:r>
          </a:p>
          <a:p>
            <a:pPr marL="0" indent="0">
              <a:buNone/>
            </a:pPr>
            <a:endParaRPr lang="en-US" dirty="0"/>
          </a:p>
          <a:p>
            <a:r>
              <a:rPr lang="en-US" dirty="0"/>
              <a:t>Automatic thoughts = </a:t>
            </a:r>
            <a:r>
              <a:rPr lang="en-US" dirty="0" smtClean="0"/>
              <a:t>interpretations</a:t>
            </a:r>
          </a:p>
          <a:p>
            <a:pPr marL="0" indent="0">
              <a:buNone/>
            </a:pPr>
            <a:endParaRPr lang="en-US" dirty="0"/>
          </a:p>
          <a:p>
            <a:r>
              <a:rPr lang="en-US" dirty="0"/>
              <a:t>We are more likely to be aware of the </a:t>
            </a:r>
            <a:r>
              <a:rPr lang="en-US" dirty="0" smtClean="0"/>
              <a:t>emotion that </a:t>
            </a:r>
            <a:r>
              <a:rPr lang="en-US" dirty="0"/>
              <a:t>follows an automatic thought.</a:t>
            </a:r>
          </a:p>
        </p:txBody>
      </p:sp>
    </p:spTree>
    <p:extLst>
      <p:ext uri="{BB962C8B-B14F-4D97-AF65-F5344CB8AC3E}">
        <p14:creationId xmlns:p14="http://schemas.microsoft.com/office/powerpoint/2010/main" val="19276840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Automatic Thoughts</a:t>
            </a:r>
            <a:endParaRPr lang="en-US" dirty="0"/>
          </a:p>
        </p:txBody>
      </p:sp>
      <p:sp>
        <p:nvSpPr>
          <p:cNvPr id="3" name="Content Placeholder 2"/>
          <p:cNvSpPr>
            <a:spLocks noGrp="1"/>
          </p:cNvSpPr>
          <p:nvPr>
            <p:ph idx="1"/>
          </p:nvPr>
        </p:nvSpPr>
        <p:spPr/>
        <p:txBody>
          <a:bodyPr/>
          <a:lstStyle/>
          <a:p>
            <a:r>
              <a:rPr lang="en-US" dirty="0"/>
              <a:t>When you notice a strong reaction (emotional,</a:t>
            </a:r>
          </a:p>
          <a:p>
            <a:pPr marL="0" indent="0">
              <a:buNone/>
            </a:pPr>
            <a:r>
              <a:rPr lang="en-US" dirty="0" smtClean="0"/>
              <a:t> behavioral</a:t>
            </a:r>
            <a:r>
              <a:rPr lang="en-US" dirty="0"/>
              <a:t>, physiological), ask yourself</a:t>
            </a:r>
            <a:r>
              <a:rPr lang="en-US" dirty="0" smtClean="0"/>
              <a:t>: </a:t>
            </a:r>
          </a:p>
          <a:p>
            <a:pPr marL="0" indent="0">
              <a:buNone/>
            </a:pPr>
            <a:endParaRPr lang="en-US" b="1" i="1" dirty="0"/>
          </a:p>
          <a:p>
            <a:pPr marL="0" indent="0">
              <a:buNone/>
            </a:pPr>
            <a:r>
              <a:rPr lang="en-US" b="1" i="1" dirty="0" smtClean="0"/>
              <a:t>“</a:t>
            </a:r>
            <a:r>
              <a:rPr lang="en-US" b="1" i="1" dirty="0"/>
              <a:t>What was going through my mind </a:t>
            </a:r>
            <a:r>
              <a:rPr lang="en-US" b="1" i="1" dirty="0" smtClean="0"/>
              <a:t>just then</a:t>
            </a:r>
            <a:r>
              <a:rPr lang="en-US" b="1" i="1" dirty="0"/>
              <a:t>?”</a:t>
            </a:r>
            <a:endParaRPr lang="en-US" dirty="0"/>
          </a:p>
        </p:txBody>
      </p:sp>
    </p:spTree>
    <p:extLst>
      <p:ext uri="{BB962C8B-B14F-4D97-AF65-F5344CB8AC3E}">
        <p14:creationId xmlns:p14="http://schemas.microsoft.com/office/powerpoint/2010/main" val="3431413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Eliciting Automatic Thoughts</a:t>
            </a:r>
            <a:endParaRPr lang="en-US" dirty="0"/>
          </a:p>
        </p:txBody>
      </p:sp>
      <p:sp>
        <p:nvSpPr>
          <p:cNvPr id="3" name="Content Placeholder 2"/>
          <p:cNvSpPr>
            <a:spLocks noGrp="1"/>
          </p:cNvSpPr>
          <p:nvPr>
            <p:ph idx="1"/>
          </p:nvPr>
        </p:nvSpPr>
        <p:spPr/>
        <p:txBody>
          <a:bodyPr>
            <a:normAutofit fontScale="85000" lnSpcReduction="10000"/>
          </a:bodyPr>
          <a:lstStyle/>
          <a:p>
            <a:r>
              <a:rPr lang="en-US" dirty="0"/>
              <a:t>1.	Ask them how they are/were feeling and where in their body they experienced the emotion</a:t>
            </a:r>
            <a:r>
              <a:rPr lang="en-US" dirty="0" smtClean="0"/>
              <a:t>.</a:t>
            </a:r>
            <a:endParaRPr lang="en-US" dirty="0"/>
          </a:p>
          <a:p>
            <a:r>
              <a:rPr lang="en-US" dirty="0"/>
              <a:t>2.	Elicit a detailed description of the problematic situation</a:t>
            </a:r>
            <a:r>
              <a:rPr lang="en-US" dirty="0" smtClean="0"/>
              <a:t>.</a:t>
            </a:r>
            <a:endParaRPr lang="en-US" dirty="0"/>
          </a:p>
          <a:p>
            <a:r>
              <a:rPr lang="en-US" dirty="0"/>
              <a:t>3.	Request that the patient visualize the distressing situation</a:t>
            </a:r>
            <a:r>
              <a:rPr lang="en-US" dirty="0" smtClean="0"/>
              <a:t>.</a:t>
            </a:r>
            <a:endParaRPr lang="en-US" dirty="0"/>
          </a:p>
          <a:p>
            <a:r>
              <a:rPr lang="en-US" dirty="0"/>
              <a:t>4.	Suggest that the patient role-play the specific interaction with you (if the distressing situation was interpersonal</a:t>
            </a:r>
            <a:r>
              <a:rPr lang="en-US" dirty="0" smtClean="0"/>
              <a:t>).</a:t>
            </a:r>
            <a:endParaRPr lang="en-US" dirty="0"/>
          </a:p>
          <a:p>
            <a:r>
              <a:rPr lang="en-US" dirty="0"/>
              <a:t>5.	Elicit an image</a:t>
            </a:r>
            <a:r>
              <a:rPr lang="en-US" dirty="0" smtClean="0"/>
              <a:t>.</a:t>
            </a:r>
            <a:endParaRPr lang="en-US" dirty="0"/>
          </a:p>
          <a:p>
            <a:r>
              <a:rPr lang="en-US" dirty="0"/>
              <a:t>6.	Supply thoughts </a:t>
            </a:r>
            <a:r>
              <a:rPr lang="en-US" dirty="0" smtClean="0"/>
              <a:t>similar or opposite to </a:t>
            </a:r>
            <a:r>
              <a:rPr lang="en-US" dirty="0"/>
              <a:t>the ones you hypothesize actually went through their minds</a:t>
            </a:r>
            <a:r>
              <a:rPr lang="en-US" dirty="0" smtClean="0"/>
              <a:t>.</a:t>
            </a:r>
            <a:endParaRPr lang="en-US" dirty="0"/>
          </a:p>
          <a:p>
            <a:r>
              <a:rPr lang="en-US" dirty="0"/>
              <a:t>7.	Ask for the meaning of the situation</a:t>
            </a:r>
            <a:r>
              <a:rPr lang="en-US" dirty="0" smtClean="0"/>
              <a:t>.</a:t>
            </a:r>
            <a:endParaRPr lang="en-US" dirty="0"/>
          </a:p>
          <a:p>
            <a:r>
              <a:rPr lang="en-US" dirty="0"/>
              <a:t>8.	Phrase the question differently.</a:t>
            </a:r>
          </a:p>
        </p:txBody>
      </p:sp>
    </p:spTree>
    <p:extLst>
      <p:ext uri="{BB962C8B-B14F-4D97-AF65-F5344CB8AC3E}">
        <p14:creationId xmlns:p14="http://schemas.microsoft.com/office/powerpoint/2010/main" val="1582691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Intermediate Beliefs</a:t>
            </a:r>
            <a:endParaRPr lang="en-US" dirty="0"/>
          </a:p>
        </p:txBody>
      </p:sp>
      <p:sp>
        <p:nvSpPr>
          <p:cNvPr id="3" name="Content Placeholder 2"/>
          <p:cNvSpPr>
            <a:spLocks noGrp="1"/>
          </p:cNvSpPr>
          <p:nvPr>
            <p:ph idx="1"/>
          </p:nvPr>
        </p:nvSpPr>
        <p:spPr/>
        <p:txBody>
          <a:bodyPr/>
          <a:lstStyle/>
          <a:p>
            <a:r>
              <a:rPr lang="en-US" b="1" dirty="0" smtClean="0"/>
              <a:t>Attitudes</a:t>
            </a:r>
            <a:r>
              <a:rPr lang="en-US" b="1" dirty="0"/>
              <a:t>, rules, or assumptions that stem </a:t>
            </a:r>
            <a:r>
              <a:rPr lang="en-US" b="1" dirty="0" smtClean="0"/>
              <a:t>from core </a:t>
            </a:r>
            <a:r>
              <a:rPr lang="en-US" b="1" dirty="0"/>
              <a:t>beliefs and fuel automatic </a:t>
            </a:r>
            <a:r>
              <a:rPr lang="en-US" b="1" dirty="0" smtClean="0"/>
              <a:t>thoughts</a:t>
            </a:r>
          </a:p>
          <a:p>
            <a:endParaRPr lang="en-US" b="1" dirty="0"/>
          </a:p>
          <a:p>
            <a:r>
              <a:rPr lang="en-US" b="1" dirty="0" smtClean="0"/>
              <a:t>Commonly </a:t>
            </a:r>
            <a:r>
              <a:rPr lang="en-US" b="1" dirty="0"/>
              <a:t>in the form of “if/then” statements</a:t>
            </a:r>
          </a:p>
          <a:p>
            <a:pPr lvl="1"/>
            <a:r>
              <a:rPr lang="en-US" dirty="0"/>
              <a:t>If I can’t do this perfectly, then why </a:t>
            </a:r>
            <a:r>
              <a:rPr lang="en-US" dirty="0" smtClean="0"/>
              <a:t>bother trying</a:t>
            </a:r>
            <a:r>
              <a:rPr lang="en-US" dirty="0"/>
              <a:t>?</a:t>
            </a:r>
          </a:p>
          <a:p>
            <a:pPr lvl="1"/>
            <a:r>
              <a:rPr lang="en-US" dirty="0"/>
              <a:t>If I open up to people, then I will get hurt.</a:t>
            </a:r>
          </a:p>
        </p:txBody>
      </p:sp>
    </p:spTree>
    <p:extLst>
      <p:ext uri="{BB962C8B-B14F-4D97-AF65-F5344CB8AC3E}">
        <p14:creationId xmlns:p14="http://schemas.microsoft.com/office/powerpoint/2010/main" val="15608133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Beliefs</a:t>
            </a:r>
            <a:endParaRPr lang="en-US" dirty="0"/>
          </a:p>
        </p:txBody>
      </p:sp>
      <p:sp>
        <p:nvSpPr>
          <p:cNvPr id="3" name="Content Placeholder 2"/>
          <p:cNvSpPr>
            <a:spLocks noGrp="1"/>
          </p:cNvSpPr>
          <p:nvPr>
            <p:ph idx="1"/>
          </p:nvPr>
        </p:nvSpPr>
        <p:spPr/>
        <p:txBody>
          <a:bodyPr>
            <a:normAutofit/>
          </a:bodyPr>
          <a:lstStyle/>
          <a:p>
            <a:r>
              <a:rPr lang="en-US" b="1" dirty="0" smtClean="0"/>
              <a:t>MOST </a:t>
            </a:r>
            <a:r>
              <a:rPr lang="en-US" b="1" dirty="0"/>
              <a:t>CENTRAL, FUNDAMENTAL BELIEFS </a:t>
            </a:r>
            <a:r>
              <a:rPr lang="en-US" b="1" dirty="0" smtClean="0"/>
              <a:t>ABOUT OURSELVES</a:t>
            </a:r>
            <a:r>
              <a:rPr lang="en-US" b="1" dirty="0"/>
              <a:t>, OTHERS, AND THE WORLD</a:t>
            </a:r>
          </a:p>
          <a:p>
            <a:pPr lvl="1"/>
            <a:r>
              <a:rPr lang="en-US" dirty="0" smtClean="0"/>
              <a:t>Absolute </a:t>
            </a:r>
            <a:r>
              <a:rPr lang="en-US" dirty="0"/>
              <a:t>and rigid beliefs (+ or ‐) in 1‐2 words</a:t>
            </a:r>
          </a:p>
          <a:p>
            <a:pPr lvl="1"/>
            <a:r>
              <a:rPr lang="en-US" dirty="0" smtClean="0"/>
              <a:t>“</a:t>
            </a:r>
            <a:r>
              <a:rPr lang="en-US" dirty="0"/>
              <a:t>I’m worthless.”</a:t>
            </a:r>
          </a:p>
          <a:p>
            <a:r>
              <a:rPr lang="en-US" dirty="0" smtClean="0"/>
              <a:t>May </a:t>
            </a:r>
            <a:r>
              <a:rPr lang="en-US" dirty="0"/>
              <a:t>result in biases in attention, </a:t>
            </a:r>
            <a:r>
              <a:rPr lang="en-US" dirty="0" smtClean="0"/>
              <a:t>information processing</a:t>
            </a:r>
            <a:r>
              <a:rPr lang="en-US" dirty="0"/>
              <a:t>, and memory.</a:t>
            </a:r>
          </a:p>
          <a:p>
            <a:pPr lvl="1"/>
            <a:r>
              <a:rPr lang="en-US" dirty="0" smtClean="0"/>
              <a:t>When </a:t>
            </a:r>
            <a:r>
              <a:rPr lang="en-US" dirty="0"/>
              <a:t>activated, we interpret situations through </a:t>
            </a:r>
            <a:r>
              <a:rPr lang="en-US" dirty="0" smtClean="0"/>
              <a:t>the lens </a:t>
            </a:r>
            <a:r>
              <a:rPr lang="en-US" dirty="0"/>
              <a:t>of this belief.</a:t>
            </a:r>
          </a:p>
          <a:p>
            <a:r>
              <a:rPr lang="en-US" dirty="0" smtClean="0"/>
              <a:t>Not </a:t>
            </a:r>
            <a:r>
              <a:rPr lang="en-US" dirty="0"/>
              <a:t>necessarily accurate or helpful</a:t>
            </a:r>
          </a:p>
        </p:txBody>
      </p:sp>
    </p:spTree>
    <p:extLst>
      <p:ext uri="{BB962C8B-B14F-4D97-AF65-F5344CB8AC3E}">
        <p14:creationId xmlns:p14="http://schemas.microsoft.com/office/powerpoint/2010/main" val="1915717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86400" y="1295400"/>
            <a:ext cx="2667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21326" y="1295400"/>
            <a:ext cx="2812473"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05345" y="2286000"/>
            <a:ext cx="6629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205345" y="3276600"/>
            <a:ext cx="6629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1325" y="6089072"/>
            <a:ext cx="2812473"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Sad, gives up, avoids studying, ultimately fails</a:t>
            </a:r>
            <a:endParaRPr lang="en-US" dirty="0">
              <a:solidFill>
                <a:sysClr val="windowText" lastClr="000000"/>
              </a:solidFill>
            </a:endParaRPr>
          </a:p>
        </p:txBody>
      </p:sp>
      <p:sp>
        <p:nvSpPr>
          <p:cNvPr id="9" name="Rectangle 8"/>
          <p:cNvSpPr/>
          <p:nvPr/>
        </p:nvSpPr>
        <p:spPr>
          <a:xfrm>
            <a:off x="5486400" y="4336473"/>
            <a:ext cx="2667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21327" y="4343400"/>
            <a:ext cx="2812473"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486400" y="6089072"/>
            <a:ext cx="2812473"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226127" y="5250873"/>
            <a:ext cx="6629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486400" y="1295400"/>
            <a:ext cx="2667000" cy="75507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rPr>
              <a:t>Core Belief</a:t>
            </a:r>
            <a:r>
              <a:rPr lang="en-US" dirty="0" smtClean="0">
                <a:solidFill>
                  <a:sysClr val="windowText" lastClr="000000"/>
                </a:solidFill>
              </a:rPr>
              <a:t>: I am Smart</a:t>
            </a:r>
            <a:endParaRPr lang="en-US" dirty="0">
              <a:solidFill>
                <a:sysClr val="windowText" lastClr="000000"/>
              </a:solidFill>
            </a:endParaRPr>
          </a:p>
        </p:txBody>
      </p:sp>
      <p:sp>
        <p:nvSpPr>
          <p:cNvPr id="14" name="Rectangle 13"/>
          <p:cNvSpPr/>
          <p:nvPr/>
        </p:nvSpPr>
        <p:spPr>
          <a:xfrm>
            <a:off x="921325" y="1295400"/>
            <a:ext cx="2812473" cy="75507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rPr>
              <a:t>Core Belief</a:t>
            </a:r>
            <a:r>
              <a:rPr lang="en-US" dirty="0" smtClean="0">
                <a:solidFill>
                  <a:sysClr val="windowText" lastClr="000000"/>
                </a:solidFill>
              </a:rPr>
              <a:t>: I am Stupid</a:t>
            </a:r>
            <a:endParaRPr lang="en-US" dirty="0">
              <a:solidFill>
                <a:sysClr val="windowText" lastClr="000000"/>
              </a:solidFill>
            </a:endParaRPr>
          </a:p>
        </p:txBody>
      </p:sp>
      <p:sp>
        <p:nvSpPr>
          <p:cNvPr id="15" name="Rectangle 14"/>
          <p:cNvSpPr/>
          <p:nvPr/>
        </p:nvSpPr>
        <p:spPr>
          <a:xfrm>
            <a:off x="1205344" y="2286000"/>
            <a:ext cx="6629400" cy="67887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rPr>
              <a:t>Event</a:t>
            </a:r>
            <a:r>
              <a:rPr lang="en-US" dirty="0" smtClean="0">
                <a:solidFill>
                  <a:sysClr val="windowText" lastClr="000000"/>
                </a:solidFill>
              </a:rPr>
              <a:t>: Hears that a hard math test is scheduled for next week</a:t>
            </a:r>
            <a:endParaRPr lang="en-US" dirty="0">
              <a:solidFill>
                <a:sysClr val="windowText" lastClr="000000"/>
              </a:solidFill>
            </a:endParaRPr>
          </a:p>
        </p:txBody>
      </p:sp>
      <p:sp>
        <p:nvSpPr>
          <p:cNvPr id="16" name="Rectangle 15"/>
          <p:cNvSpPr/>
          <p:nvPr/>
        </p:nvSpPr>
        <p:spPr>
          <a:xfrm>
            <a:off x="1205344" y="3276600"/>
            <a:ext cx="6629400" cy="67887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Automatic Thoughts and Images</a:t>
            </a:r>
            <a:endParaRPr lang="en-US" dirty="0">
              <a:solidFill>
                <a:sysClr val="windowText" lastClr="000000"/>
              </a:solidFill>
            </a:endParaRPr>
          </a:p>
        </p:txBody>
      </p:sp>
      <p:sp>
        <p:nvSpPr>
          <p:cNvPr id="17" name="Rectangle 16"/>
          <p:cNvSpPr/>
          <p:nvPr/>
        </p:nvSpPr>
        <p:spPr>
          <a:xfrm>
            <a:off x="5257800" y="4267201"/>
            <a:ext cx="2895599" cy="7481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“I’ll really have to pay attention and ask for help” </a:t>
            </a:r>
            <a:endParaRPr lang="en-US" dirty="0">
              <a:solidFill>
                <a:sysClr val="windowText" lastClr="000000"/>
              </a:solidFill>
            </a:endParaRPr>
          </a:p>
        </p:txBody>
      </p:sp>
      <p:sp>
        <p:nvSpPr>
          <p:cNvPr id="18" name="Rectangle 17"/>
          <p:cNvSpPr/>
          <p:nvPr/>
        </p:nvSpPr>
        <p:spPr>
          <a:xfrm>
            <a:off x="921326" y="4267201"/>
            <a:ext cx="3041074" cy="7550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“This is too hard, I’ll never understand this.”</a:t>
            </a:r>
            <a:endParaRPr lang="en-US" dirty="0">
              <a:solidFill>
                <a:sysClr val="windowText" lastClr="000000"/>
              </a:solidFill>
            </a:endParaRPr>
          </a:p>
        </p:txBody>
      </p:sp>
      <p:sp>
        <p:nvSpPr>
          <p:cNvPr id="19" name="Rectangle 18"/>
          <p:cNvSpPr/>
          <p:nvPr/>
        </p:nvSpPr>
        <p:spPr>
          <a:xfrm>
            <a:off x="5486399" y="6089072"/>
            <a:ext cx="2812473" cy="67887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Feels determined, seeks out help, studies, passes</a:t>
            </a:r>
            <a:endParaRPr lang="en-US" dirty="0">
              <a:solidFill>
                <a:sysClr val="windowText" lastClr="000000"/>
              </a:solidFill>
            </a:endParaRPr>
          </a:p>
        </p:txBody>
      </p:sp>
      <p:sp>
        <p:nvSpPr>
          <p:cNvPr id="20" name="Rectangle 19"/>
          <p:cNvSpPr/>
          <p:nvPr/>
        </p:nvSpPr>
        <p:spPr>
          <a:xfrm>
            <a:off x="1226126" y="5250873"/>
            <a:ext cx="6629400" cy="67887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Reaction and Behaviors</a:t>
            </a:r>
            <a:endParaRPr lang="en-US" dirty="0">
              <a:solidFill>
                <a:sysClr val="windowText" lastClr="000000"/>
              </a:solidFill>
            </a:endParaRPr>
          </a:p>
        </p:txBody>
      </p:sp>
      <p:cxnSp>
        <p:nvCxnSpPr>
          <p:cNvPr id="22" name="Straight Arrow Connector 21"/>
          <p:cNvCxnSpPr>
            <a:stCxn id="14" idx="2"/>
          </p:cNvCxnSpPr>
          <p:nvPr/>
        </p:nvCxnSpPr>
        <p:spPr>
          <a:xfrm>
            <a:off x="2327562" y="2050473"/>
            <a:ext cx="1" cy="2355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3" idx="2"/>
          </p:cNvCxnSpPr>
          <p:nvPr/>
        </p:nvCxnSpPr>
        <p:spPr>
          <a:xfrm>
            <a:off x="6819900" y="2050473"/>
            <a:ext cx="0" cy="2355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819900" y="2964873"/>
            <a:ext cx="0" cy="3117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327563" y="2964873"/>
            <a:ext cx="0" cy="3117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2327561" y="3955473"/>
            <a:ext cx="2" cy="3117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819900" y="3955473"/>
            <a:ext cx="0" cy="3117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6819900" y="4994565"/>
            <a:ext cx="1" cy="2355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2327563" y="5015347"/>
            <a:ext cx="0" cy="2355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6823366" y="5929746"/>
            <a:ext cx="0" cy="1593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8" idx="0"/>
          </p:cNvCxnSpPr>
          <p:nvPr/>
        </p:nvCxnSpPr>
        <p:spPr>
          <a:xfrm>
            <a:off x="2327561" y="5929746"/>
            <a:ext cx="1" cy="1593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792307" y="529183"/>
            <a:ext cx="7455475" cy="707886"/>
          </a:xfrm>
          <a:prstGeom prst="rect">
            <a:avLst/>
          </a:prstGeom>
          <a:noFill/>
        </p:spPr>
        <p:txBody>
          <a:bodyPr wrap="square" rtlCol="0">
            <a:spAutoFit/>
          </a:bodyPr>
          <a:lstStyle/>
          <a:p>
            <a:r>
              <a:rPr lang="en-US" sz="4000" dirty="0" smtClean="0">
                <a:solidFill>
                  <a:srgbClr val="04617B"/>
                </a:solidFill>
                <a:latin typeface="Calibri"/>
                <a:ea typeface="+mj-ea"/>
                <a:cs typeface="+mj-cs"/>
              </a:rPr>
              <a:t>How Core Beliefs Impact Thoughts</a:t>
            </a:r>
            <a:endParaRPr lang="en-US" sz="4000" dirty="0"/>
          </a:p>
        </p:txBody>
      </p:sp>
    </p:spTree>
    <p:extLst>
      <p:ext uri="{BB962C8B-B14F-4D97-AF65-F5344CB8AC3E}">
        <p14:creationId xmlns:p14="http://schemas.microsoft.com/office/powerpoint/2010/main" val="39565337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Inaccurate and Unhelpful Beliefs </a:t>
            </a:r>
            <a:endParaRPr lang="en-US" dirty="0"/>
          </a:p>
        </p:txBody>
      </p:sp>
      <p:sp>
        <p:nvSpPr>
          <p:cNvPr id="3" name="Content Placeholder 2"/>
          <p:cNvSpPr>
            <a:spLocks noGrp="1"/>
          </p:cNvSpPr>
          <p:nvPr>
            <p:ph sz="quarter" idx="2"/>
          </p:nvPr>
        </p:nvSpPr>
        <p:spPr>
          <a:xfrm>
            <a:off x="457200" y="3048000"/>
            <a:ext cx="4040188" cy="3312320"/>
          </a:xfrm>
        </p:spPr>
        <p:txBody>
          <a:bodyPr>
            <a:normAutofit/>
          </a:bodyPr>
          <a:lstStyle/>
          <a:p>
            <a:r>
              <a:rPr lang="en-US" b="1" dirty="0"/>
              <a:t>UNLOVABLE</a:t>
            </a:r>
          </a:p>
          <a:p>
            <a:pPr lvl="1"/>
            <a:r>
              <a:rPr lang="en-US" b="1" dirty="0"/>
              <a:t>I am disgusting.</a:t>
            </a:r>
          </a:p>
          <a:p>
            <a:pPr lvl="1"/>
            <a:r>
              <a:rPr lang="en-US" b="1" dirty="0"/>
              <a:t>No one wants me.</a:t>
            </a:r>
          </a:p>
          <a:p>
            <a:pPr lvl="1"/>
            <a:r>
              <a:rPr lang="en-US" b="1" dirty="0"/>
              <a:t>People hate me.</a:t>
            </a:r>
          </a:p>
          <a:p>
            <a:endParaRPr lang="en-US" b="1" dirty="0" smtClean="0"/>
          </a:p>
        </p:txBody>
      </p:sp>
      <p:sp>
        <p:nvSpPr>
          <p:cNvPr id="7" name="Content Placeholder 6"/>
          <p:cNvSpPr>
            <a:spLocks noGrp="1"/>
          </p:cNvSpPr>
          <p:nvPr>
            <p:ph sz="quarter" idx="4"/>
          </p:nvPr>
        </p:nvSpPr>
        <p:spPr>
          <a:xfrm>
            <a:off x="4645025" y="2057400"/>
            <a:ext cx="4041775" cy="4495800"/>
          </a:xfrm>
        </p:spPr>
        <p:txBody>
          <a:bodyPr/>
          <a:lstStyle/>
          <a:p>
            <a:r>
              <a:rPr lang="en-US" b="1" dirty="0"/>
              <a:t>WORTHLESS</a:t>
            </a:r>
          </a:p>
          <a:p>
            <a:pPr lvl="1"/>
            <a:r>
              <a:rPr lang="en-US" b="1" dirty="0"/>
              <a:t>I am bad.</a:t>
            </a:r>
          </a:p>
          <a:p>
            <a:pPr lvl="1"/>
            <a:r>
              <a:rPr lang="en-US" b="1" dirty="0"/>
              <a:t>I am a waste.</a:t>
            </a:r>
          </a:p>
          <a:p>
            <a:pPr lvl="1"/>
            <a:r>
              <a:rPr lang="en-US" b="1" dirty="0"/>
              <a:t>I am a burden.</a:t>
            </a:r>
          </a:p>
          <a:p>
            <a:endParaRPr lang="en-US" b="1" dirty="0"/>
          </a:p>
          <a:p>
            <a:r>
              <a:rPr lang="en-US" b="1" dirty="0"/>
              <a:t>HELPLESS</a:t>
            </a:r>
          </a:p>
          <a:p>
            <a:pPr lvl="1"/>
            <a:r>
              <a:rPr lang="en-US" b="1" dirty="0"/>
              <a:t>I am incompetent.</a:t>
            </a:r>
          </a:p>
          <a:p>
            <a:pPr lvl="1"/>
            <a:r>
              <a:rPr lang="en-US" b="1" dirty="0"/>
              <a:t>I am vulnerable.</a:t>
            </a:r>
          </a:p>
          <a:p>
            <a:pPr lvl="1"/>
            <a:r>
              <a:rPr lang="en-US" b="1" dirty="0"/>
              <a:t>I am not good enough.</a:t>
            </a:r>
            <a:endParaRPr lang="en-US" dirty="0"/>
          </a:p>
          <a:p>
            <a:endParaRPr lang="en-US" dirty="0"/>
          </a:p>
        </p:txBody>
      </p:sp>
    </p:spTree>
    <p:extLst>
      <p:ext uri="{BB962C8B-B14F-4D97-AF65-F5344CB8AC3E}">
        <p14:creationId xmlns:p14="http://schemas.microsoft.com/office/powerpoint/2010/main" val="17093695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457200"/>
            <a:ext cx="8229600" cy="5867400"/>
          </a:xfrm>
        </p:spPr>
        <p:txBody>
          <a:bodyPr>
            <a:noAutofit/>
          </a:bodyPr>
          <a:lstStyle/>
          <a:p>
            <a:endParaRPr lang="en-US" sz="1800" dirty="0" smtClean="0"/>
          </a:p>
          <a:p>
            <a:endParaRPr lang="en-US" sz="1800" dirty="0"/>
          </a:p>
          <a:p>
            <a:r>
              <a:rPr lang="en-US" sz="1800" dirty="0" smtClean="0"/>
              <a:t>1</a:t>
            </a:r>
            <a:r>
              <a:rPr lang="en-US" sz="1800" dirty="0"/>
              <a:t>. </a:t>
            </a:r>
            <a:r>
              <a:rPr lang="en-US" sz="1800" b="1" dirty="0"/>
              <a:t>All-or-nothing thinking </a:t>
            </a:r>
            <a:r>
              <a:rPr lang="en-US" sz="1800" dirty="0"/>
              <a:t>(also called black-and-white, polarized, or dichotomous thinking): You view a situation in only two categories instead of on a continuum</a:t>
            </a:r>
            <a:r>
              <a:rPr lang="en-US" sz="1800" dirty="0" smtClean="0"/>
              <a:t>.</a:t>
            </a:r>
            <a:endParaRPr lang="en-US" sz="1800" dirty="0"/>
          </a:p>
          <a:p>
            <a:pPr lvl="1"/>
            <a:r>
              <a:rPr lang="en-US" sz="1600" dirty="0"/>
              <a:t>Example: “If I’m not a total success, I’m a failure</a:t>
            </a:r>
            <a:r>
              <a:rPr lang="en-US" sz="1600" dirty="0" smtClean="0"/>
              <a:t>.”</a:t>
            </a:r>
            <a:endParaRPr lang="en-US" sz="1600" dirty="0"/>
          </a:p>
          <a:p>
            <a:r>
              <a:rPr lang="en-US" sz="1800" dirty="0"/>
              <a:t>2. </a:t>
            </a:r>
            <a:r>
              <a:rPr lang="en-US" sz="1800" b="1" dirty="0"/>
              <a:t>Catastrophizing</a:t>
            </a:r>
            <a:r>
              <a:rPr lang="en-US" sz="1800" dirty="0"/>
              <a:t> (also called fortune-telling): You predict the future negatively without considering other, more likely outcomes</a:t>
            </a:r>
            <a:r>
              <a:rPr lang="en-US" sz="1800" dirty="0" smtClean="0"/>
              <a:t>.</a:t>
            </a:r>
            <a:endParaRPr lang="en-US" sz="1800" dirty="0"/>
          </a:p>
          <a:p>
            <a:pPr lvl="1"/>
            <a:r>
              <a:rPr lang="en-US" sz="1600" dirty="0"/>
              <a:t>Example: “I’ll be so upset, I won’t be able to function at all</a:t>
            </a:r>
            <a:r>
              <a:rPr lang="en-US" sz="1600" dirty="0" smtClean="0"/>
              <a:t>.”</a:t>
            </a:r>
            <a:endParaRPr lang="en-US" sz="1800" dirty="0"/>
          </a:p>
          <a:p>
            <a:r>
              <a:rPr lang="en-US" sz="1800" dirty="0"/>
              <a:t>3. </a:t>
            </a:r>
            <a:r>
              <a:rPr lang="en-US" sz="1800" b="1" dirty="0"/>
              <a:t>Disqualifying or discounting the positive</a:t>
            </a:r>
            <a:r>
              <a:rPr lang="en-US" sz="1800" dirty="0"/>
              <a:t>: You unreasonably tell yourself that positive experiences, deeds, or qualities do not </a:t>
            </a:r>
            <a:r>
              <a:rPr lang="en-US" sz="1800" dirty="0" smtClean="0"/>
              <a:t>count.</a:t>
            </a:r>
          </a:p>
          <a:p>
            <a:pPr lvl="1"/>
            <a:r>
              <a:rPr lang="en-US" sz="1600" dirty="0" smtClean="0"/>
              <a:t>Example</a:t>
            </a:r>
            <a:r>
              <a:rPr lang="en-US" sz="1600" dirty="0"/>
              <a:t>: “I did that project well, but that doesn’t mean I’m competent; I just got lucky</a:t>
            </a:r>
            <a:r>
              <a:rPr lang="en-US" sz="1600" dirty="0" smtClean="0"/>
              <a:t>.”</a:t>
            </a:r>
            <a:endParaRPr lang="en-US" sz="1800" dirty="0"/>
          </a:p>
          <a:p>
            <a:r>
              <a:rPr lang="en-US" sz="1800" dirty="0"/>
              <a:t>4. </a:t>
            </a:r>
            <a:r>
              <a:rPr lang="en-US" sz="1800" b="1" dirty="0"/>
              <a:t>Emotional reasoning</a:t>
            </a:r>
            <a:r>
              <a:rPr lang="en-US" sz="1800" dirty="0"/>
              <a:t>: You think something must be true because you “feel” (actually believe) it so strongly, ignoring or discounting evidence to the contrary</a:t>
            </a:r>
            <a:r>
              <a:rPr lang="en-US" sz="1800" dirty="0" smtClean="0"/>
              <a:t>.</a:t>
            </a:r>
            <a:endParaRPr lang="en-US" sz="1800" dirty="0"/>
          </a:p>
          <a:p>
            <a:pPr lvl="1"/>
            <a:r>
              <a:rPr lang="en-US" sz="1600" dirty="0"/>
              <a:t>Example: “I know I do a lot of things okay at work, but I still feel like I’m a failure</a:t>
            </a:r>
            <a:r>
              <a:rPr lang="en-US" sz="1600" dirty="0" smtClean="0"/>
              <a:t>.”</a:t>
            </a:r>
            <a:endParaRPr lang="en-US" sz="1800" dirty="0"/>
          </a:p>
          <a:p>
            <a:r>
              <a:rPr lang="en-US" sz="1800" dirty="0"/>
              <a:t>5. </a:t>
            </a:r>
            <a:r>
              <a:rPr lang="en-US" sz="1800" b="1" dirty="0"/>
              <a:t>Labeling: </a:t>
            </a:r>
            <a:r>
              <a:rPr lang="en-US" sz="1800" dirty="0"/>
              <a:t>You put a fixed, global label on yourself or others without considering that the evidence might more reasonably lead to a less disastrous conclusion</a:t>
            </a:r>
            <a:r>
              <a:rPr lang="en-US" sz="1800" dirty="0" smtClean="0"/>
              <a:t>.</a:t>
            </a:r>
            <a:endParaRPr lang="en-US" sz="1800" dirty="0"/>
          </a:p>
          <a:p>
            <a:pPr lvl="1"/>
            <a:r>
              <a:rPr lang="en-US" sz="1600" dirty="0"/>
              <a:t>Example: “I’m a loser. He’s no good.”</a:t>
            </a:r>
          </a:p>
          <a:p>
            <a:endParaRPr lang="en-US" sz="1800" dirty="0"/>
          </a:p>
        </p:txBody>
      </p:sp>
      <p:sp>
        <p:nvSpPr>
          <p:cNvPr id="9" name="TextBox 8"/>
          <p:cNvSpPr txBox="1"/>
          <p:nvPr/>
        </p:nvSpPr>
        <p:spPr>
          <a:xfrm>
            <a:off x="1600200" y="533400"/>
            <a:ext cx="5943600" cy="461665"/>
          </a:xfrm>
          <a:prstGeom prst="rect">
            <a:avLst/>
          </a:prstGeom>
          <a:noFill/>
        </p:spPr>
        <p:txBody>
          <a:bodyPr wrap="square" rtlCol="0">
            <a:spAutoFit/>
          </a:bodyPr>
          <a:lstStyle/>
          <a:p>
            <a:pPr algn="ctr"/>
            <a:r>
              <a:rPr lang="en-US" sz="2400" b="1" dirty="0" smtClean="0"/>
              <a:t>Common Unhelpful Thoughts</a:t>
            </a:r>
            <a:endParaRPr lang="en-US" sz="2400" b="1" dirty="0"/>
          </a:p>
        </p:txBody>
      </p:sp>
    </p:spTree>
    <p:extLst>
      <p:ext uri="{BB962C8B-B14F-4D97-AF65-F5344CB8AC3E}">
        <p14:creationId xmlns:p14="http://schemas.microsoft.com/office/powerpoint/2010/main" val="16750801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457200"/>
            <a:ext cx="8229600" cy="5867400"/>
          </a:xfrm>
        </p:spPr>
        <p:txBody>
          <a:bodyPr>
            <a:noAutofit/>
          </a:bodyPr>
          <a:lstStyle/>
          <a:p>
            <a:endParaRPr lang="en-US" sz="1800" dirty="0" smtClean="0"/>
          </a:p>
          <a:p>
            <a:endParaRPr lang="en-US" sz="1800" dirty="0"/>
          </a:p>
          <a:p>
            <a:r>
              <a:rPr lang="en-US" sz="2000" dirty="0"/>
              <a:t>6. </a:t>
            </a:r>
            <a:r>
              <a:rPr lang="en-US" sz="2000" b="1" dirty="0"/>
              <a:t>Magnification/minimization: </a:t>
            </a:r>
            <a:r>
              <a:rPr lang="en-US" sz="2000" dirty="0"/>
              <a:t>When you evaluate yourself, another person, or a situation, you unreasonably magnify the negative and/or minimize the positive</a:t>
            </a:r>
            <a:r>
              <a:rPr lang="en-US" sz="2000" dirty="0" smtClean="0"/>
              <a:t>.</a:t>
            </a:r>
            <a:endParaRPr lang="en-US" sz="2000" dirty="0"/>
          </a:p>
          <a:p>
            <a:pPr lvl="1"/>
            <a:r>
              <a:rPr lang="en-US" sz="2000" dirty="0"/>
              <a:t>Example: “Getting a mediocre evaluation proves how inadequate I am. Getting high marks doesn’t mean I’m smart</a:t>
            </a:r>
            <a:r>
              <a:rPr lang="en-US" sz="2000" dirty="0" smtClean="0"/>
              <a:t>.”</a:t>
            </a:r>
            <a:endParaRPr lang="en-US" sz="2000" dirty="0"/>
          </a:p>
          <a:p>
            <a:r>
              <a:rPr lang="en-US" sz="2000" dirty="0"/>
              <a:t>7. </a:t>
            </a:r>
            <a:r>
              <a:rPr lang="en-US" sz="2000" b="1" dirty="0"/>
              <a:t>Mental filter (also called selective abstraction): </a:t>
            </a:r>
            <a:r>
              <a:rPr lang="en-US" sz="2000" dirty="0"/>
              <a:t>You pay undue attention to one negative detail instead of seeing the whole </a:t>
            </a:r>
            <a:r>
              <a:rPr lang="en-US" sz="2000" dirty="0" smtClean="0"/>
              <a:t>picture.</a:t>
            </a:r>
          </a:p>
          <a:p>
            <a:pPr lvl="1"/>
            <a:r>
              <a:rPr lang="en-US" sz="2000" dirty="0" smtClean="0"/>
              <a:t>Example</a:t>
            </a:r>
            <a:r>
              <a:rPr lang="en-US" sz="2000" dirty="0"/>
              <a:t>: “Because I got one low rating on my evaluation [which also contained several high ratings] it means I’m doing a lousy job</a:t>
            </a:r>
            <a:r>
              <a:rPr lang="en-US" sz="2000" dirty="0" smtClean="0"/>
              <a:t>.”</a:t>
            </a:r>
          </a:p>
          <a:p>
            <a:r>
              <a:rPr lang="en-US" sz="2000" dirty="0" smtClean="0"/>
              <a:t>8</a:t>
            </a:r>
            <a:r>
              <a:rPr lang="en-US" sz="2000" dirty="0"/>
              <a:t>. </a:t>
            </a:r>
            <a:r>
              <a:rPr lang="en-US" sz="2000" b="1" dirty="0"/>
              <a:t>Mind reading: </a:t>
            </a:r>
            <a:r>
              <a:rPr lang="en-US" sz="2000" dirty="0"/>
              <a:t>You believe you know what others are thinking, failing to consider other, more likely possibilities</a:t>
            </a:r>
            <a:r>
              <a:rPr lang="en-US" sz="2000" dirty="0" smtClean="0"/>
              <a:t>.</a:t>
            </a:r>
            <a:endParaRPr lang="en-US" sz="2000" dirty="0"/>
          </a:p>
          <a:p>
            <a:pPr lvl="1"/>
            <a:r>
              <a:rPr lang="en-US" sz="2000" dirty="0"/>
              <a:t>Example: “He thinks that I don’t know the first thing about this project.”</a:t>
            </a:r>
          </a:p>
          <a:p>
            <a:r>
              <a:rPr lang="en-US" sz="2000" dirty="0" smtClean="0"/>
              <a:t>9</a:t>
            </a:r>
            <a:r>
              <a:rPr lang="en-US" sz="2000" dirty="0"/>
              <a:t>. </a:t>
            </a:r>
            <a:r>
              <a:rPr lang="en-US" sz="2000" b="1" dirty="0"/>
              <a:t>Overgeneralization: </a:t>
            </a:r>
            <a:r>
              <a:rPr lang="en-US" sz="2000" dirty="0"/>
              <a:t>You make a sweeping negative conclusion that goes far beyond the current </a:t>
            </a:r>
            <a:r>
              <a:rPr lang="en-US" sz="2000" dirty="0" smtClean="0"/>
              <a:t>situation.</a:t>
            </a:r>
          </a:p>
          <a:p>
            <a:pPr lvl="1"/>
            <a:r>
              <a:rPr lang="en-US" sz="2000" dirty="0" smtClean="0"/>
              <a:t>Example</a:t>
            </a:r>
            <a:r>
              <a:rPr lang="en-US" sz="2000" dirty="0"/>
              <a:t>: “[Because I felt uncomfortable at the meeting] I don’t have what it takes to make friends</a:t>
            </a:r>
            <a:r>
              <a:rPr lang="en-US" sz="2000" dirty="0" smtClean="0"/>
              <a:t>.”</a:t>
            </a:r>
          </a:p>
          <a:p>
            <a:endParaRPr lang="en-US" sz="1800" dirty="0"/>
          </a:p>
        </p:txBody>
      </p:sp>
      <p:sp>
        <p:nvSpPr>
          <p:cNvPr id="9" name="TextBox 8"/>
          <p:cNvSpPr txBox="1"/>
          <p:nvPr/>
        </p:nvSpPr>
        <p:spPr>
          <a:xfrm>
            <a:off x="1600200" y="533400"/>
            <a:ext cx="5943600" cy="461665"/>
          </a:xfrm>
          <a:prstGeom prst="rect">
            <a:avLst/>
          </a:prstGeom>
          <a:noFill/>
        </p:spPr>
        <p:txBody>
          <a:bodyPr wrap="square" rtlCol="0">
            <a:spAutoFit/>
          </a:bodyPr>
          <a:lstStyle/>
          <a:p>
            <a:pPr algn="ctr"/>
            <a:r>
              <a:rPr lang="en-US" sz="2400" b="1" dirty="0" smtClean="0"/>
              <a:t>Common Unhelpful Thoughts</a:t>
            </a:r>
            <a:endParaRPr lang="en-US" sz="2400" b="1" dirty="0"/>
          </a:p>
        </p:txBody>
      </p:sp>
    </p:spTree>
    <p:extLst>
      <p:ext uri="{BB962C8B-B14F-4D97-AF65-F5344CB8AC3E}">
        <p14:creationId xmlns:p14="http://schemas.microsoft.com/office/powerpoint/2010/main" val="16597347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457200"/>
            <a:ext cx="8229600" cy="5867400"/>
          </a:xfrm>
        </p:spPr>
        <p:txBody>
          <a:bodyPr>
            <a:noAutofit/>
          </a:bodyPr>
          <a:lstStyle/>
          <a:p>
            <a:endParaRPr lang="en-US" sz="1800" dirty="0" smtClean="0"/>
          </a:p>
          <a:p>
            <a:endParaRPr lang="en-US" sz="1800" dirty="0"/>
          </a:p>
          <a:p>
            <a:r>
              <a:rPr lang="en-US" sz="2200" dirty="0"/>
              <a:t>10. </a:t>
            </a:r>
            <a:r>
              <a:rPr lang="en-US" sz="2200" b="1" dirty="0"/>
              <a:t>Personalization: </a:t>
            </a:r>
            <a:r>
              <a:rPr lang="en-US" sz="2200" dirty="0"/>
              <a:t>You believe others are behaving negatively because of you, without considering more plausible explanations for their behavior</a:t>
            </a:r>
            <a:r>
              <a:rPr lang="en-US" sz="2200" dirty="0" smtClean="0"/>
              <a:t>.</a:t>
            </a:r>
            <a:endParaRPr lang="en-US" sz="2200" dirty="0"/>
          </a:p>
          <a:p>
            <a:pPr lvl="1"/>
            <a:r>
              <a:rPr lang="en-US" sz="2200" dirty="0"/>
              <a:t>Example: “The repairman was curt to me because I did something wrong.”</a:t>
            </a:r>
          </a:p>
          <a:p>
            <a:r>
              <a:rPr lang="en-US" sz="2200" dirty="0" smtClean="0"/>
              <a:t>11</a:t>
            </a:r>
            <a:r>
              <a:rPr lang="en-US" sz="2200" dirty="0"/>
              <a:t>. </a:t>
            </a:r>
            <a:r>
              <a:rPr lang="en-US" sz="2200" b="1" dirty="0"/>
              <a:t>“Should” and “must” statements (also called imperatives): </a:t>
            </a:r>
            <a:r>
              <a:rPr lang="en-US" sz="2200" dirty="0"/>
              <a:t>You have a precise, fixed idea of how you or others should behave, and you overestimate how bad it is that these expectations are not met</a:t>
            </a:r>
            <a:r>
              <a:rPr lang="en-US" sz="2200" dirty="0" smtClean="0"/>
              <a:t>.</a:t>
            </a:r>
            <a:endParaRPr lang="en-US" sz="2200" dirty="0"/>
          </a:p>
          <a:p>
            <a:pPr lvl="1"/>
            <a:r>
              <a:rPr lang="en-US" sz="2200" dirty="0"/>
              <a:t>Example: “It’s terrible that I made a mistake. I should always do my best.”</a:t>
            </a:r>
          </a:p>
          <a:p>
            <a:r>
              <a:rPr lang="en-US" sz="2200" dirty="0" smtClean="0"/>
              <a:t>12</a:t>
            </a:r>
            <a:r>
              <a:rPr lang="en-US" sz="2200" dirty="0"/>
              <a:t>. </a:t>
            </a:r>
            <a:r>
              <a:rPr lang="en-US" sz="2200" b="1" dirty="0"/>
              <a:t>Tunnel vision: </a:t>
            </a:r>
            <a:r>
              <a:rPr lang="en-US" sz="2200" dirty="0"/>
              <a:t>You only see the negative aspects of a </a:t>
            </a:r>
            <a:r>
              <a:rPr lang="en-US" sz="2200" dirty="0" smtClean="0"/>
              <a:t>situation.</a:t>
            </a:r>
          </a:p>
          <a:p>
            <a:pPr lvl="1"/>
            <a:r>
              <a:rPr lang="en-US" sz="2200" dirty="0" smtClean="0"/>
              <a:t>Example</a:t>
            </a:r>
            <a:r>
              <a:rPr lang="en-US" sz="2200" dirty="0"/>
              <a:t>: “My son’s teacher can’t do anything right. He’s critical and insensitive and lousy at teaching.”</a:t>
            </a:r>
          </a:p>
          <a:p>
            <a:endParaRPr lang="en-US" sz="1800" dirty="0"/>
          </a:p>
        </p:txBody>
      </p:sp>
      <p:sp>
        <p:nvSpPr>
          <p:cNvPr id="9" name="TextBox 8"/>
          <p:cNvSpPr txBox="1"/>
          <p:nvPr/>
        </p:nvSpPr>
        <p:spPr>
          <a:xfrm>
            <a:off x="1600200" y="533400"/>
            <a:ext cx="5943600" cy="461665"/>
          </a:xfrm>
          <a:prstGeom prst="rect">
            <a:avLst/>
          </a:prstGeom>
          <a:noFill/>
        </p:spPr>
        <p:txBody>
          <a:bodyPr wrap="square" rtlCol="0">
            <a:spAutoFit/>
          </a:bodyPr>
          <a:lstStyle/>
          <a:p>
            <a:pPr algn="ctr"/>
            <a:r>
              <a:rPr lang="en-US" sz="2400" b="1" dirty="0" smtClean="0"/>
              <a:t>Common Unhelpful Thoughts</a:t>
            </a:r>
            <a:endParaRPr lang="en-US" sz="2400" b="1" dirty="0"/>
          </a:p>
        </p:txBody>
      </p:sp>
    </p:spTree>
    <p:extLst>
      <p:ext uri="{BB962C8B-B14F-4D97-AF65-F5344CB8AC3E}">
        <p14:creationId xmlns:p14="http://schemas.microsoft.com/office/powerpoint/2010/main" val="1160096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Outline of Concepts</a:t>
            </a:r>
            <a:endParaRPr lang="en-US" dirty="0"/>
          </a:p>
        </p:txBody>
      </p:sp>
      <p:sp>
        <p:nvSpPr>
          <p:cNvPr id="3" name="Content Placeholder 2"/>
          <p:cNvSpPr>
            <a:spLocks noGrp="1"/>
          </p:cNvSpPr>
          <p:nvPr>
            <p:ph idx="1"/>
          </p:nvPr>
        </p:nvSpPr>
        <p:spPr/>
        <p:txBody>
          <a:bodyPr>
            <a:normAutofit lnSpcReduction="10000"/>
          </a:bodyPr>
          <a:lstStyle/>
          <a:p>
            <a:r>
              <a:rPr lang="en-US" dirty="0" smtClean="0"/>
              <a:t>Behavioral Activation</a:t>
            </a:r>
          </a:p>
          <a:p>
            <a:r>
              <a:rPr lang="en-US" dirty="0" smtClean="0"/>
              <a:t>Identifying Automatic Thoughts</a:t>
            </a:r>
          </a:p>
          <a:p>
            <a:r>
              <a:rPr lang="en-US" dirty="0" smtClean="0"/>
              <a:t>Identifying Emotions</a:t>
            </a:r>
          </a:p>
          <a:p>
            <a:r>
              <a:rPr lang="en-US" dirty="0" smtClean="0"/>
              <a:t>Evaluating Automatic Thoughts</a:t>
            </a:r>
          </a:p>
          <a:p>
            <a:r>
              <a:rPr lang="en-US" dirty="0" smtClean="0"/>
              <a:t>Responding to Automatic Thoughts</a:t>
            </a:r>
          </a:p>
          <a:p>
            <a:r>
              <a:rPr lang="en-US" dirty="0" smtClean="0"/>
              <a:t>Identifying and Modifying Intermediate Beliefs</a:t>
            </a:r>
          </a:p>
          <a:p>
            <a:r>
              <a:rPr lang="en-US" dirty="0" smtClean="0"/>
              <a:t>Identifying and Modifying Core Beliefs</a:t>
            </a:r>
          </a:p>
          <a:p>
            <a:r>
              <a:rPr lang="en-US" dirty="0" smtClean="0"/>
              <a:t>Imagery</a:t>
            </a:r>
          </a:p>
          <a:p>
            <a:r>
              <a:rPr lang="en-US" dirty="0" smtClean="0"/>
              <a:t>Homework</a:t>
            </a:r>
          </a:p>
          <a:p>
            <a:r>
              <a:rPr lang="en-US" dirty="0" smtClean="0"/>
              <a:t>Additional Techniques</a:t>
            </a:r>
          </a:p>
        </p:txBody>
      </p:sp>
    </p:spTree>
    <p:extLst>
      <p:ext uri="{BB962C8B-B14F-4D97-AF65-F5344CB8AC3E}">
        <p14:creationId xmlns:p14="http://schemas.microsoft.com/office/powerpoint/2010/main" val="16986675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Coping Strategies</a:t>
            </a:r>
            <a:endParaRPr lang="en-US" dirty="0"/>
          </a:p>
        </p:txBody>
      </p:sp>
      <p:sp>
        <p:nvSpPr>
          <p:cNvPr id="8" name="Content Placeholder 7"/>
          <p:cNvSpPr>
            <a:spLocks noGrp="1"/>
          </p:cNvSpPr>
          <p:nvPr>
            <p:ph idx="1"/>
          </p:nvPr>
        </p:nvSpPr>
        <p:spPr/>
        <p:txBody>
          <a:bodyPr/>
          <a:lstStyle/>
          <a:p>
            <a:r>
              <a:rPr lang="en-US" b="1" dirty="0"/>
              <a:t>Behaviors that the </a:t>
            </a:r>
            <a:r>
              <a:rPr lang="en-US" b="1" dirty="0" smtClean="0"/>
              <a:t>client engages </a:t>
            </a:r>
            <a:r>
              <a:rPr lang="en-US" b="1" dirty="0"/>
              <a:t>in that </a:t>
            </a:r>
            <a:r>
              <a:rPr lang="en-US" b="1" dirty="0" smtClean="0"/>
              <a:t>either support </a:t>
            </a:r>
            <a:r>
              <a:rPr lang="en-US" b="1" dirty="0"/>
              <a:t>or oppose </a:t>
            </a:r>
            <a:r>
              <a:rPr lang="en-US" b="1" dirty="0" smtClean="0"/>
              <a:t>beliefs</a:t>
            </a:r>
          </a:p>
          <a:p>
            <a:endParaRPr lang="en-US" b="1" dirty="0"/>
          </a:p>
          <a:p>
            <a:r>
              <a:rPr lang="en-US" b="1" dirty="0"/>
              <a:t>Strategies may </a:t>
            </a:r>
            <a:r>
              <a:rPr lang="en-US" b="1" dirty="0" smtClean="0"/>
              <a:t>involve thinking </a:t>
            </a:r>
            <a:r>
              <a:rPr lang="en-US" b="1" dirty="0"/>
              <a:t>or doing something.</a:t>
            </a:r>
          </a:p>
          <a:p>
            <a:pPr marL="0" indent="0">
              <a:buNone/>
            </a:pPr>
            <a:endParaRPr lang="en-US" dirty="0"/>
          </a:p>
        </p:txBody>
      </p:sp>
      <p:pic>
        <p:nvPicPr>
          <p:cNvPr id="5123" name="Picture 3" descr="C:\Users\Jimmy\AppData\Local\Microsoft\Windows\INetCache\IE\R1GBWEF4\bambino-nervoso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972958"/>
            <a:ext cx="2488790" cy="248879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Jimmy\AppData\Local\Microsoft\Windows\INetCache\IE\IA6RSBX9\472481140673752217_gro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3986813"/>
            <a:ext cx="2676525" cy="2511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10925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524000"/>
            <a:ext cx="2438400" cy="213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rPr>
              <a:t>Maintaining </a:t>
            </a:r>
          </a:p>
          <a:p>
            <a:pPr algn="ctr"/>
            <a:r>
              <a:rPr lang="en-US" b="1" dirty="0" smtClean="0">
                <a:solidFill>
                  <a:sysClr val="windowText" lastClr="000000"/>
                </a:solidFill>
              </a:rPr>
              <a:t>Strategies</a:t>
            </a:r>
          </a:p>
          <a:p>
            <a:pPr algn="ctr"/>
            <a:endParaRPr lang="en-US" dirty="0">
              <a:solidFill>
                <a:sysClr val="windowText" lastClr="000000"/>
              </a:solidFill>
            </a:endParaRPr>
          </a:p>
          <a:p>
            <a:pPr algn="ctr"/>
            <a:r>
              <a:rPr lang="en-US" dirty="0" smtClean="0">
                <a:solidFill>
                  <a:sysClr val="windowText" lastClr="000000"/>
                </a:solidFill>
              </a:rPr>
              <a:t>Support the Core Belief</a:t>
            </a:r>
            <a:endParaRPr lang="en-US" dirty="0">
              <a:solidFill>
                <a:sysClr val="windowText" lastClr="000000"/>
              </a:solidFill>
            </a:endParaRPr>
          </a:p>
        </p:txBody>
      </p:sp>
      <p:sp>
        <p:nvSpPr>
          <p:cNvPr id="5" name="Rectangle 4"/>
          <p:cNvSpPr/>
          <p:nvPr/>
        </p:nvSpPr>
        <p:spPr>
          <a:xfrm>
            <a:off x="3429000" y="1524000"/>
            <a:ext cx="2438400" cy="213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rPr>
              <a:t>Opposing Strategies</a:t>
            </a:r>
          </a:p>
          <a:p>
            <a:pPr algn="ctr"/>
            <a:endParaRPr lang="en-US" dirty="0">
              <a:solidFill>
                <a:sysClr val="windowText" lastClr="000000"/>
              </a:solidFill>
            </a:endParaRPr>
          </a:p>
          <a:p>
            <a:pPr algn="ctr"/>
            <a:r>
              <a:rPr lang="en-US" dirty="0" smtClean="0">
                <a:solidFill>
                  <a:sysClr val="windowText" lastClr="000000"/>
                </a:solidFill>
              </a:rPr>
              <a:t>Try to prove the belief is wrong</a:t>
            </a:r>
            <a:endParaRPr lang="en-US" dirty="0">
              <a:solidFill>
                <a:sysClr val="windowText" lastClr="000000"/>
              </a:solidFill>
            </a:endParaRPr>
          </a:p>
        </p:txBody>
      </p:sp>
      <p:sp>
        <p:nvSpPr>
          <p:cNvPr id="6" name="Rectangle 5"/>
          <p:cNvSpPr/>
          <p:nvPr/>
        </p:nvSpPr>
        <p:spPr>
          <a:xfrm>
            <a:off x="6324600" y="1524000"/>
            <a:ext cx="2438400" cy="213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rPr>
              <a:t>Avoiding Strategies</a:t>
            </a:r>
          </a:p>
          <a:p>
            <a:pPr algn="ctr"/>
            <a:endParaRPr lang="en-US" dirty="0">
              <a:solidFill>
                <a:sysClr val="windowText" lastClr="000000"/>
              </a:solidFill>
            </a:endParaRPr>
          </a:p>
          <a:p>
            <a:pPr algn="ctr"/>
            <a:r>
              <a:rPr lang="en-US" dirty="0" smtClean="0">
                <a:solidFill>
                  <a:sysClr val="windowText" lastClr="000000"/>
                </a:solidFill>
              </a:rPr>
              <a:t>Try not to activate the belief</a:t>
            </a:r>
            <a:endParaRPr lang="en-US" dirty="0">
              <a:solidFill>
                <a:sysClr val="windowText" lastClr="000000"/>
              </a:solidFill>
            </a:endParaRPr>
          </a:p>
        </p:txBody>
      </p:sp>
      <p:sp>
        <p:nvSpPr>
          <p:cNvPr id="7" name="Rectangle 6"/>
          <p:cNvSpPr/>
          <p:nvPr/>
        </p:nvSpPr>
        <p:spPr>
          <a:xfrm>
            <a:off x="1143000" y="4343400"/>
            <a:ext cx="6858000" cy="1200329"/>
          </a:xfrm>
          <a:prstGeom prst="rect">
            <a:avLst/>
          </a:prstGeom>
        </p:spPr>
        <p:txBody>
          <a:bodyPr wrap="square">
            <a:spAutoFit/>
          </a:bodyPr>
          <a:lstStyle/>
          <a:p>
            <a:r>
              <a:rPr lang="en-US" sz="2400" b="1" dirty="0"/>
              <a:t>Behavior generally makes sense to the person doing </a:t>
            </a:r>
            <a:r>
              <a:rPr lang="en-US" sz="2400" b="1" dirty="0" smtClean="0"/>
              <a:t>it, based </a:t>
            </a:r>
            <a:r>
              <a:rPr lang="en-US" sz="2400" b="1" dirty="0"/>
              <a:t>on how they see the </a:t>
            </a:r>
            <a:r>
              <a:rPr lang="en-US" sz="2400" b="1" dirty="0" smtClean="0"/>
              <a:t>world, others</a:t>
            </a:r>
            <a:r>
              <a:rPr lang="en-US" sz="2400" b="1" dirty="0"/>
              <a:t>, </a:t>
            </a:r>
            <a:r>
              <a:rPr lang="en-US" sz="2400" b="1" dirty="0" smtClean="0"/>
              <a:t>and themselves</a:t>
            </a:r>
            <a:r>
              <a:rPr lang="en-US" sz="2400" b="1" dirty="0"/>
              <a:t>.</a:t>
            </a:r>
            <a:endParaRPr lang="en-US" sz="2400" dirty="0"/>
          </a:p>
        </p:txBody>
      </p:sp>
      <p:sp>
        <p:nvSpPr>
          <p:cNvPr id="8" name="TextBox 7"/>
          <p:cNvSpPr txBox="1"/>
          <p:nvPr/>
        </p:nvSpPr>
        <p:spPr>
          <a:xfrm>
            <a:off x="2133600" y="533400"/>
            <a:ext cx="4876800" cy="707886"/>
          </a:xfrm>
          <a:prstGeom prst="rect">
            <a:avLst/>
          </a:prstGeom>
          <a:noFill/>
        </p:spPr>
        <p:txBody>
          <a:bodyPr wrap="square" rtlCol="0">
            <a:spAutoFit/>
          </a:bodyPr>
          <a:lstStyle/>
          <a:p>
            <a:r>
              <a:rPr lang="en-US" sz="4000" b="1" dirty="0" smtClean="0"/>
              <a:t>Coping Strategies</a:t>
            </a:r>
            <a:endParaRPr lang="en-US" sz="4000" b="1" dirty="0"/>
          </a:p>
        </p:txBody>
      </p:sp>
    </p:spTree>
    <p:extLst>
      <p:ext uri="{BB962C8B-B14F-4D97-AF65-F5344CB8AC3E}">
        <p14:creationId xmlns:p14="http://schemas.microsoft.com/office/powerpoint/2010/main" val="17356596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0327" y="3872345"/>
            <a:ext cx="2438400" cy="213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rPr>
              <a:t>Maintaining </a:t>
            </a:r>
          </a:p>
          <a:p>
            <a:pPr algn="ctr"/>
            <a:r>
              <a:rPr lang="en-US" b="1" dirty="0" smtClean="0">
                <a:solidFill>
                  <a:sysClr val="windowText" lastClr="000000"/>
                </a:solidFill>
              </a:rPr>
              <a:t>Strategies</a:t>
            </a:r>
          </a:p>
          <a:p>
            <a:pPr algn="ctr"/>
            <a:endParaRPr lang="en-US" dirty="0">
              <a:solidFill>
                <a:sysClr val="windowText" lastClr="000000"/>
              </a:solidFill>
            </a:endParaRPr>
          </a:p>
          <a:p>
            <a:pPr algn="ctr"/>
            <a:r>
              <a:rPr lang="en-US" dirty="0" smtClean="0">
                <a:solidFill>
                  <a:sysClr val="windowText" lastClr="000000"/>
                </a:solidFill>
              </a:rPr>
              <a:t>Support the Belief</a:t>
            </a:r>
          </a:p>
          <a:p>
            <a:pPr algn="ctr"/>
            <a:endParaRPr lang="en-US" dirty="0" smtClean="0">
              <a:solidFill>
                <a:sysClr val="windowText" lastClr="000000"/>
              </a:solidFill>
            </a:endParaRPr>
          </a:p>
          <a:p>
            <a:pPr algn="ctr"/>
            <a:r>
              <a:rPr lang="en-US" b="1" i="1" dirty="0" smtClean="0">
                <a:solidFill>
                  <a:sysClr val="windowText" lastClr="000000"/>
                </a:solidFill>
              </a:rPr>
              <a:t>Acting in a hostile manner</a:t>
            </a:r>
            <a:endParaRPr lang="en-US" b="1" i="1" dirty="0">
              <a:solidFill>
                <a:sysClr val="windowText" lastClr="000000"/>
              </a:solidFill>
            </a:endParaRPr>
          </a:p>
        </p:txBody>
      </p:sp>
      <p:sp>
        <p:nvSpPr>
          <p:cNvPr id="5" name="Rectangle 4"/>
          <p:cNvSpPr/>
          <p:nvPr/>
        </p:nvSpPr>
        <p:spPr>
          <a:xfrm>
            <a:off x="3352800" y="3886200"/>
            <a:ext cx="2438400" cy="213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rPr>
              <a:t>Opposing Strategies</a:t>
            </a:r>
          </a:p>
          <a:p>
            <a:pPr algn="ctr"/>
            <a:endParaRPr lang="en-US" dirty="0">
              <a:solidFill>
                <a:sysClr val="windowText" lastClr="000000"/>
              </a:solidFill>
            </a:endParaRPr>
          </a:p>
          <a:p>
            <a:pPr algn="ctr"/>
            <a:r>
              <a:rPr lang="en-US" dirty="0" smtClean="0">
                <a:solidFill>
                  <a:sysClr val="windowText" lastClr="000000"/>
                </a:solidFill>
              </a:rPr>
              <a:t>Try to prove the belief is wrong</a:t>
            </a:r>
          </a:p>
          <a:p>
            <a:pPr algn="ctr"/>
            <a:endParaRPr lang="en-US" dirty="0" smtClean="0">
              <a:solidFill>
                <a:sysClr val="windowText" lastClr="000000"/>
              </a:solidFill>
            </a:endParaRPr>
          </a:p>
          <a:p>
            <a:pPr algn="ctr"/>
            <a:r>
              <a:rPr lang="en-US" b="1" i="1" dirty="0" smtClean="0">
                <a:solidFill>
                  <a:sysClr val="windowText" lastClr="000000"/>
                </a:solidFill>
              </a:rPr>
              <a:t>People Pleasing</a:t>
            </a:r>
            <a:endParaRPr lang="en-US" b="1" i="1" dirty="0">
              <a:solidFill>
                <a:sysClr val="windowText" lastClr="000000"/>
              </a:solidFill>
            </a:endParaRPr>
          </a:p>
        </p:txBody>
      </p:sp>
      <p:sp>
        <p:nvSpPr>
          <p:cNvPr id="6" name="Rectangle 5"/>
          <p:cNvSpPr/>
          <p:nvPr/>
        </p:nvSpPr>
        <p:spPr>
          <a:xfrm>
            <a:off x="6172200" y="3906981"/>
            <a:ext cx="2438400" cy="213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rPr>
              <a:t>Avoiding Strategies</a:t>
            </a:r>
          </a:p>
          <a:p>
            <a:pPr algn="ctr"/>
            <a:endParaRPr lang="en-US" dirty="0">
              <a:solidFill>
                <a:sysClr val="windowText" lastClr="000000"/>
              </a:solidFill>
            </a:endParaRPr>
          </a:p>
          <a:p>
            <a:pPr algn="ctr"/>
            <a:r>
              <a:rPr lang="en-US" dirty="0" smtClean="0">
                <a:solidFill>
                  <a:sysClr val="windowText" lastClr="000000"/>
                </a:solidFill>
              </a:rPr>
              <a:t>Try not to activate the belief</a:t>
            </a:r>
          </a:p>
          <a:p>
            <a:pPr algn="ctr"/>
            <a:endParaRPr lang="en-US" dirty="0">
              <a:solidFill>
                <a:sysClr val="windowText" lastClr="000000"/>
              </a:solidFill>
            </a:endParaRPr>
          </a:p>
          <a:p>
            <a:pPr algn="ctr"/>
            <a:r>
              <a:rPr lang="en-US" b="1" i="1" dirty="0" smtClean="0">
                <a:solidFill>
                  <a:sysClr val="windowText" lastClr="000000"/>
                </a:solidFill>
              </a:rPr>
              <a:t>Isolating</a:t>
            </a:r>
            <a:endParaRPr lang="en-US" b="1" i="1" dirty="0">
              <a:solidFill>
                <a:sysClr val="windowText" lastClr="000000"/>
              </a:solidFill>
            </a:endParaRPr>
          </a:p>
        </p:txBody>
      </p:sp>
      <p:sp>
        <p:nvSpPr>
          <p:cNvPr id="8" name="TextBox 7"/>
          <p:cNvSpPr txBox="1"/>
          <p:nvPr/>
        </p:nvSpPr>
        <p:spPr>
          <a:xfrm>
            <a:off x="2133600" y="533400"/>
            <a:ext cx="4876800" cy="707886"/>
          </a:xfrm>
          <a:prstGeom prst="rect">
            <a:avLst/>
          </a:prstGeom>
          <a:noFill/>
        </p:spPr>
        <p:txBody>
          <a:bodyPr wrap="square" rtlCol="0">
            <a:spAutoFit/>
          </a:bodyPr>
          <a:lstStyle/>
          <a:p>
            <a:r>
              <a:rPr lang="en-US" sz="4000" b="1" dirty="0" smtClean="0"/>
              <a:t>Coping Strategies</a:t>
            </a:r>
            <a:endParaRPr lang="en-US" sz="4000" b="1" dirty="0"/>
          </a:p>
        </p:txBody>
      </p:sp>
      <p:sp>
        <p:nvSpPr>
          <p:cNvPr id="9" name="Rectangle 8"/>
          <p:cNvSpPr/>
          <p:nvPr/>
        </p:nvSpPr>
        <p:spPr>
          <a:xfrm>
            <a:off x="3352800" y="1447800"/>
            <a:ext cx="2438400" cy="213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rPr>
              <a:t>Belief</a:t>
            </a:r>
          </a:p>
          <a:p>
            <a:pPr algn="ctr"/>
            <a:endParaRPr lang="en-US" dirty="0">
              <a:solidFill>
                <a:sysClr val="windowText" lastClr="000000"/>
              </a:solidFill>
            </a:endParaRPr>
          </a:p>
          <a:p>
            <a:pPr algn="ctr"/>
            <a:r>
              <a:rPr lang="en-US" dirty="0" smtClean="0">
                <a:solidFill>
                  <a:sysClr val="windowText" lastClr="000000"/>
                </a:solidFill>
              </a:rPr>
              <a:t>I’m unlovable</a:t>
            </a:r>
            <a:endParaRPr lang="en-US" dirty="0">
              <a:solidFill>
                <a:sysClr val="windowText" lastClr="000000"/>
              </a:solidFill>
            </a:endParaRPr>
          </a:p>
        </p:txBody>
      </p:sp>
    </p:spTree>
    <p:extLst>
      <p:ext uri="{BB962C8B-B14F-4D97-AF65-F5344CB8AC3E}">
        <p14:creationId xmlns:p14="http://schemas.microsoft.com/office/powerpoint/2010/main" val="4803689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Beliefs and Strategies</a:t>
            </a:r>
            <a:endParaRPr lang="en-US" dirty="0"/>
          </a:p>
        </p:txBody>
      </p:sp>
      <p:sp>
        <p:nvSpPr>
          <p:cNvPr id="3" name="Content Placeholder 2"/>
          <p:cNvSpPr>
            <a:spLocks noGrp="1"/>
          </p:cNvSpPr>
          <p:nvPr>
            <p:ph idx="1"/>
          </p:nvPr>
        </p:nvSpPr>
        <p:spPr/>
        <p:txBody>
          <a:bodyPr/>
          <a:lstStyle/>
          <a:p>
            <a:r>
              <a:rPr lang="en-US" b="1" dirty="0" smtClean="0"/>
              <a:t>NAME </a:t>
            </a:r>
            <a:r>
              <a:rPr lang="en-US" b="1" dirty="0"/>
              <a:t>SOME CLIENT BEHAVIORS…</a:t>
            </a:r>
          </a:p>
          <a:p>
            <a:pPr lvl="1"/>
            <a:r>
              <a:rPr lang="en-US" dirty="0"/>
              <a:t>What kinds of beliefs might be associated with </a:t>
            </a:r>
            <a:r>
              <a:rPr lang="en-US" dirty="0" smtClean="0"/>
              <a:t>these behaviors</a:t>
            </a:r>
            <a:r>
              <a:rPr lang="en-US" dirty="0"/>
              <a:t>?</a:t>
            </a:r>
          </a:p>
          <a:p>
            <a:r>
              <a:rPr lang="en-US" b="1" dirty="0"/>
              <a:t>WHAT KINDS OF BEHAVIOR MIGHT </a:t>
            </a:r>
            <a:r>
              <a:rPr lang="en-US" b="1" dirty="0" smtClean="0"/>
              <a:t>BE ASSOCIATED </a:t>
            </a:r>
            <a:r>
              <a:rPr lang="en-US" b="1" dirty="0"/>
              <a:t>WITH THESE BELIEFS?</a:t>
            </a:r>
          </a:p>
          <a:p>
            <a:pPr lvl="1"/>
            <a:r>
              <a:rPr lang="en-US" dirty="0"/>
              <a:t>I’m vulnerable.</a:t>
            </a:r>
          </a:p>
          <a:p>
            <a:pPr lvl="1"/>
            <a:r>
              <a:rPr lang="en-US" dirty="0"/>
              <a:t>I have no control.</a:t>
            </a:r>
          </a:p>
          <a:p>
            <a:pPr lvl="1"/>
            <a:r>
              <a:rPr lang="en-US" dirty="0"/>
              <a:t>Everyone is trying to hurt me.</a:t>
            </a:r>
          </a:p>
        </p:txBody>
      </p:sp>
    </p:spTree>
    <p:extLst>
      <p:ext uri="{BB962C8B-B14F-4D97-AF65-F5344CB8AC3E}">
        <p14:creationId xmlns:p14="http://schemas.microsoft.com/office/powerpoint/2010/main" val="31607291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914400"/>
          </a:xfrm>
        </p:spPr>
        <p:txBody>
          <a:bodyPr>
            <a:normAutofit/>
          </a:bodyPr>
          <a:lstStyle/>
          <a:p>
            <a:r>
              <a:rPr lang="en-US" dirty="0" smtClean="0"/>
              <a:t>Case Conceptualization</a:t>
            </a:r>
            <a:endParaRPr lang="en-US" dirty="0"/>
          </a:p>
        </p:txBody>
      </p:sp>
      <p:sp>
        <p:nvSpPr>
          <p:cNvPr id="3" name="Content Placeholder 2"/>
          <p:cNvSpPr>
            <a:spLocks noGrp="1"/>
          </p:cNvSpPr>
          <p:nvPr>
            <p:ph idx="1"/>
          </p:nvPr>
        </p:nvSpPr>
        <p:spPr/>
        <p:txBody>
          <a:bodyPr/>
          <a:lstStyle/>
          <a:p>
            <a:r>
              <a:rPr lang="en-US" b="1" dirty="0" smtClean="0"/>
              <a:t>Foundation </a:t>
            </a:r>
            <a:r>
              <a:rPr lang="en-US" b="1" dirty="0"/>
              <a:t>of CBT treatment</a:t>
            </a:r>
          </a:p>
          <a:p>
            <a:r>
              <a:rPr lang="en-US" b="1" dirty="0" smtClean="0"/>
              <a:t>Brings </a:t>
            </a:r>
            <a:r>
              <a:rPr lang="en-US" b="1" dirty="0"/>
              <a:t>together all the information into </a:t>
            </a:r>
            <a:r>
              <a:rPr lang="en-US" b="1" dirty="0" smtClean="0"/>
              <a:t>one coherent </a:t>
            </a:r>
            <a:r>
              <a:rPr lang="en-US" b="1" dirty="0"/>
              <a:t>story</a:t>
            </a:r>
          </a:p>
          <a:p>
            <a:r>
              <a:rPr lang="en-US" b="1" dirty="0" smtClean="0"/>
              <a:t>Takes </a:t>
            </a:r>
            <a:r>
              <a:rPr lang="en-US" b="1" dirty="0"/>
              <a:t>into consideration life experiences </a:t>
            </a:r>
            <a:r>
              <a:rPr lang="en-US" b="1" dirty="0" smtClean="0"/>
              <a:t>that lead </a:t>
            </a:r>
            <a:r>
              <a:rPr lang="en-US" b="1" dirty="0"/>
              <a:t>us to think and behave in specific ways</a:t>
            </a:r>
          </a:p>
          <a:p>
            <a:r>
              <a:rPr lang="en-US" b="1" dirty="0" smtClean="0"/>
              <a:t>Based </a:t>
            </a:r>
            <a:r>
              <a:rPr lang="en-US" b="1" dirty="0"/>
              <a:t>on here‐and‐now functioning </a:t>
            </a:r>
            <a:r>
              <a:rPr lang="en-US" b="1" dirty="0" smtClean="0"/>
              <a:t>and symptoms</a:t>
            </a:r>
            <a:endParaRPr lang="en-US" dirty="0"/>
          </a:p>
        </p:txBody>
      </p:sp>
    </p:spTree>
    <p:extLst>
      <p:ext uri="{BB962C8B-B14F-4D97-AF65-F5344CB8AC3E}">
        <p14:creationId xmlns:p14="http://schemas.microsoft.com/office/powerpoint/2010/main" val="38652486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914400"/>
          </a:xfrm>
        </p:spPr>
        <p:txBody>
          <a:bodyPr>
            <a:normAutofit/>
          </a:bodyPr>
          <a:lstStyle/>
          <a:p>
            <a:r>
              <a:rPr lang="en-US" dirty="0" smtClean="0"/>
              <a:t>Case Conceptualization</a:t>
            </a:r>
            <a:endParaRPr lang="en-US" dirty="0"/>
          </a:p>
        </p:txBody>
      </p:sp>
      <p:sp>
        <p:nvSpPr>
          <p:cNvPr id="3" name="Content Placeholder 2"/>
          <p:cNvSpPr>
            <a:spLocks noGrp="1"/>
          </p:cNvSpPr>
          <p:nvPr>
            <p:ph idx="1"/>
          </p:nvPr>
        </p:nvSpPr>
        <p:spPr/>
        <p:txBody>
          <a:bodyPr/>
          <a:lstStyle/>
          <a:p>
            <a:r>
              <a:rPr lang="en-US" dirty="0"/>
              <a:t>Why use case conceptualization?</a:t>
            </a:r>
          </a:p>
          <a:p>
            <a:pPr lvl="1"/>
            <a:r>
              <a:rPr lang="en-US" b="1" dirty="0" smtClean="0"/>
              <a:t>To </a:t>
            </a:r>
            <a:r>
              <a:rPr lang="en-US" b="1" dirty="0"/>
              <a:t>better understand behavior</a:t>
            </a:r>
          </a:p>
          <a:p>
            <a:pPr lvl="1"/>
            <a:r>
              <a:rPr lang="en-US" b="1" dirty="0" smtClean="0"/>
              <a:t>To </a:t>
            </a:r>
            <a:r>
              <a:rPr lang="en-US" b="1" dirty="0"/>
              <a:t>increase empathy</a:t>
            </a:r>
          </a:p>
          <a:p>
            <a:pPr lvl="1"/>
            <a:r>
              <a:rPr lang="en-US" b="1" dirty="0" smtClean="0"/>
              <a:t>To </a:t>
            </a:r>
            <a:r>
              <a:rPr lang="en-US" b="1" dirty="0"/>
              <a:t>identify ways to engage clients</a:t>
            </a:r>
          </a:p>
          <a:p>
            <a:pPr lvl="1"/>
            <a:r>
              <a:rPr lang="en-US" b="1" dirty="0" smtClean="0"/>
              <a:t>To </a:t>
            </a:r>
            <a:r>
              <a:rPr lang="en-US" b="1" dirty="0"/>
              <a:t>identify targets for intervention</a:t>
            </a:r>
          </a:p>
          <a:p>
            <a:pPr lvl="1"/>
            <a:r>
              <a:rPr lang="en-US" b="1" dirty="0" smtClean="0"/>
              <a:t>To </a:t>
            </a:r>
            <a:r>
              <a:rPr lang="en-US" b="1" dirty="0"/>
              <a:t>create a shared understanding of a child </a:t>
            </a:r>
            <a:r>
              <a:rPr lang="en-US" b="1" dirty="0" smtClean="0"/>
              <a:t>or adolescent</a:t>
            </a:r>
            <a:endParaRPr lang="en-US" b="1" dirty="0"/>
          </a:p>
          <a:p>
            <a:pPr marL="0" indent="0">
              <a:buNone/>
            </a:pPr>
            <a:endParaRPr lang="en-US" dirty="0"/>
          </a:p>
        </p:txBody>
      </p:sp>
    </p:spTree>
    <p:extLst>
      <p:ext uri="{BB962C8B-B14F-4D97-AF65-F5344CB8AC3E}">
        <p14:creationId xmlns:p14="http://schemas.microsoft.com/office/powerpoint/2010/main" val="176437860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836" y="533400"/>
            <a:ext cx="8229600" cy="914400"/>
          </a:xfrm>
        </p:spPr>
        <p:txBody>
          <a:bodyPr>
            <a:normAutofit/>
          </a:bodyPr>
          <a:lstStyle/>
          <a:p>
            <a:r>
              <a:rPr lang="en-US" dirty="0" smtClean="0"/>
              <a:t>Case Conceptualization</a:t>
            </a:r>
            <a:endParaRPr lang="en-US" dirty="0"/>
          </a:p>
        </p:txBody>
      </p:sp>
      <p:sp>
        <p:nvSpPr>
          <p:cNvPr id="4" name="Rectangle 3"/>
          <p:cNvSpPr/>
          <p:nvPr/>
        </p:nvSpPr>
        <p:spPr>
          <a:xfrm>
            <a:off x="1143000" y="1524000"/>
            <a:ext cx="6858000" cy="1066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rPr>
              <a:t>History</a:t>
            </a:r>
            <a:r>
              <a:rPr lang="en-US" dirty="0" smtClean="0">
                <a:solidFill>
                  <a:sysClr val="windowText" lastClr="000000"/>
                </a:solidFill>
              </a:rPr>
              <a:t>: Critical and abusive family members, undiagnosed learning disability, neglect </a:t>
            </a:r>
            <a:endParaRPr lang="en-US" dirty="0">
              <a:solidFill>
                <a:sysClr val="windowText" lastClr="000000"/>
              </a:solidFill>
            </a:endParaRPr>
          </a:p>
        </p:txBody>
      </p:sp>
      <p:sp>
        <p:nvSpPr>
          <p:cNvPr id="5" name="Rectangle 4"/>
          <p:cNvSpPr/>
          <p:nvPr/>
        </p:nvSpPr>
        <p:spPr>
          <a:xfrm>
            <a:off x="1143000" y="2805545"/>
            <a:ext cx="6858000" cy="1066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rPr>
              <a:t>Core</a:t>
            </a:r>
            <a:r>
              <a:rPr lang="en-US" dirty="0" smtClean="0">
                <a:solidFill>
                  <a:sysClr val="windowText" lastClr="000000"/>
                </a:solidFill>
              </a:rPr>
              <a:t> </a:t>
            </a:r>
            <a:r>
              <a:rPr lang="en-US" b="1" dirty="0" smtClean="0">
                <a:solidFill>
                  <a:sysClr val="windowText" lastClr="000000"/>
                </a:solidFill>
              </a:rPr>
              <a:t>Beliefs</a:t>
            </a:r>
            <a:r>
              <a:rPr lang="en-US" dirty="0" smtClean="0">
                <a:solidFill>
                  <a:sysClr val="windowText" lastClr="000000"/>
                </a:solidFill>
              </a:rPr>
              <a:t>: I’m worthless. I’m stupid. People are dangerous.</a:t>
            </a:r>
            <a:endParaRPr lang="en-US" dirty="0">
              <a:solidFill>
                <a:sysClr val="windowText" lastClr="000000"/>
              </a:solidFill>
            </a:endParaRPr>
          </a:p>
        </p:txBody>
      </p:sp>
      <p:sp>
        <p:nvSpPr>
          <p:cNvPr id="6" name="Rectangle 5"/>
          <p:cNvSpPr/>
          <p:nvPr/>
        </p:nvSpPr>
        <p:spPr>
          <a:xfrm>
            <a:off x="1170709" y="5334000"/>
            <a:ext cx="6858000" cy="1066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rPr>
              <a:t>Coping Strategies and Behaviors</a:t>
            </a:r>
            <a:r>
              <a:rPr lang="en-US" dirty="0" smtClean="0">
                <a:solidFill>
                  <a:sysClr val="windowText" lastClr="000000"/>
                </a:solidFill>
              </a:rPr>
              <a:t>: Avoid challenging situations, aggression, isolation. </a:t>
            </a:r>
            <a:endParaRPr lang="en-US" dirty="0">
              <a:solidFill>
                <a:sysClr val="windowText" lastClr="000000"/>
              </a:solidFill>
            </a:endParaRPr>
          </a:p>
        </p:txBody>
      </p:sp>
      <p:sp>
        <p:nvSpPr>
          <p:cNvPr id="7" name="Rectangle 6"/>
          <p:cNvSpPr/>
          <p:nvPr/>
        </p:nvSpPr>
        <p:spPr>
          <a:xfrm>
            <a:off x="1143000" y="4052455"/>
            <a:ext cx="6858000" cy="1066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ysClr val="windowText" lastClr="000000"/>
                </a:solidFill>
              </a:rPr>
              <a:t>Intermediate</a:t>
            </a:r>
            <a:r>
              <a:rPr lang="en-US" dirty="0" smtClean="0">
                <a:solidFill>
                  <a:sysClr val="windowText" lastClr="000000"/>
                </a:solidFill>
              </a:rPr>
              <a:t> </a:t>
            </a:r>
            <a:r>
              <a:rPr lang="en-US" b="1" dirty="0" smtClean="0">
                <a:solidFill>
                  <a:sysClr val="windowText" lastClr="000000"/>
                </a:solidFill>
              </a:rPr>
              <a:t>Beliefs</a:t>
            </a:r>
            <a:r>
              <a:rPr lang="en-US" dirty="0" smtClean="0">
                <a:solidFill>
                  <a:sysClr val="windowText" lastClr="000000"/>
                </a:solidFill>
              </a:rPr>
              <a:t>: It is horrible to make mistakes. If I hurt people first, then they can’t hurt me. </a:t>
            </a:r>
            <a:endParaRPr lang="en-US" dirty="0">
              <a:solidFill>
                <a:sysClr val="windowText" lastClr="000000"/>
              </a:solidFill>
            </a:endParaRPr>
          </a:p>
        </p:txBody>
      </p:sp>
    </p:spTree>
    <p:extLst>
      <p:ext uri="{BB962C8B-B14F-4D97-AF65-F5344CB8AC3E}">
        <p14:creationId xmlns:p14="http://schemas.microsoft.com/office/powerpoint/2010/main" val="2218222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Vignette: Michele</a:t>
            </a:r>
            <a:endParaRPr lang="en-US" dirty="0"/>
          </a:p>
        </p:txBody>
      </p:sp>
      <p:sp>
        <p:nvSpPr>
          <p:cNvPr id="3" name="Content Placeholder 2"/>
          <p:cNvSpPr>
            <a:spLocks noGrp="1"/>
          </p:cNvSpPr>
          <p:nvPr>
            <p:ph idx="1"/>
          </p:nvPr>
        </p:nvSpPr>
        <p:spPr/>
        <p:txBody>
          <a:bodyPr>
            <a:normAutofit/>
          </a:bodyPr>
          <a:lstStyle/>
          <a:p>
            <a:r>
              <a:rPr lang="en-US" b="1" dirty="0" smtClean="0"/>
              <a:t>Please </a:t>
            </a:r>
            <a:r>
              <a:rPr lang="en-US" b="1" dirty="0"/>
              <a:t>read the vignette about Michele.</a:t>
            </a:r>
          </a:p>
          <a:p>
            <a:r>
              <a:rPr lang="en-US" b="1" dirty="0"/>
              <a:t>When you are finished, </a:t>
            </a:r>
            <a:r>
              <a:rPr lang="en-US" b="1" dirty="0" smtClean="0"/>
              <a:t>please review the </a:t>
            </a:r>
            <a:r>
              <a:rPr lang="en-US" b="1" dirty="0"/>
              <a:t>case conceptualization.</a:t>
            </a:r>
          </a:p>
          <a:p>
            <a:pPr lvl="1"/>
            <a:r>
              <a:rPr lang="en-US" b="1" dirty="0" smtClean="0"/>
              <a:t>WHAT </a:t>
            </a:r>
            <a:r>
              <a:rPr lang="en-US" b="1" dirty="0"/>
              <a:t>ARE THE IMPORTANT FACTS FROM HER PAST?</a:t>
            </a:r>
          </a:p>
          <a:p>
            <a:pPr lvl="1"/>
            <a:r>
              <a:rPr lang="en-US" b="1" dirty="0" smtClean="0"/>
              <a:t>WHAT </a:t>
            </a:r>
            <a:r>
              <a:rPr lang="en-US" b="1" dirty="0"/>
              <a:t>ARE HER BELIEFS?</a:t>
            </a:r>
          </a:p>
          <a:p>
            <a:pPr lvl="1"/>
            <a:r>
              <a:rPr lang="en-US" b="1" dirty="0" smtClean="0"/>
              <a:t>WHICH </a:t>
            </a:r>
            <a:r>
              <a:rPr lang="en-US" b="1" dirty="0"/>
              <a:t>EMOTIONS AND BEHAVIOR DOES SHE HAVE, </a:t>
            </a:r>
            <a:r>
              <a:rPr lang="en-US" b="1" dirty="0" smtClean="0"/>
              <a:t>AND HOW </a:t>
            </a:r>
            <a:r>
              <a:rPr lang="en-US" b="1" dirty="0"/>
              <a:t>ARE THEY RELATED TO HER BELIEFS?</a:t>
            </a:r>
          </a:p>
          <a:p>
            <a:r>
              <a:rPr lang="en-US" b="1" dirty="0"/>
              <a:t>Please be ready to discuss with </a:t>
            </a:r>
            <a:r>
              <a:rPr lang="en-US" b="1" dirty="0" smtClean="0"/>
              <a:t>your group</a:t>
            </a:r>
            <a:r>
              <a:rPr lang="en-US" b="1" dirty="0"/>
              <a:t>.</a:t>
            </a:r>
            <a:endParaRPr lang="en-US" dirty="0"/>
          </a:p>
        </p:txBody>
      </p:sp>
    </p:spTree>
    <p:extLst>
      <p:ext uri="{BB962C8B-B14F-4D97-AF65-F5344CB8AC3E}">
        <p14:creationId xmlns:p14="http://schemas.microsoft.com/office/powerpoint/2010/main" val="19346805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Structure</a:t>
            </a:r>
            <a:endParaRPr lang="en-US" dirty="0"/>
          </a:p>
        </p:txBody>
      </p:sp>
      <p:sp>
        <p:nvSpPr>
          <p:cNvPr id="3" name="Content Placeholder 2"/>
          <p:cNvSpPr>
            <a:spLocks noGrp="1"/>
          </p:cNvSpPr>
          <p:nvPr>
            <p:ph idx="1"/>
          </p:nvPr>
        </p:nvSpPr>
        <p:spPr/>
        <p:txBody>
          <a:bodyPr/>
          <a:lstStyle/>
          <a:p>
            <a:r>
              <a:rPr lang="en-US" b="1" dirty="0" smtClean="0"/>
              <a:t>Mood </a:t>
            </a:r>
            <a:r>
              <a:rPr lang="en-US" b="1" dirty="0"/>
              <a:t>check &amp; general assessment</a:t>
            </a:r>
          </a:p>
          <a:p>
            <a:r>
              <a:rPr lang="en-US" b="1" dirty="0"/>
              <a:t>Bridge from the previous session</a:t>
            </a:r>
          </a:p>
          <a:p>
            <a:r>
              <a:rPr lang="en-US" b="1" dirty="0"/>
              <a:t>Agenda setting</a:t>
            </a:r>
          </a:p>
          <a:p>
            <a:r>
              <a:rPr lang="en-US" b="1" dirty="0"/>
              <a:t>Homework review</a:t>
            </a:r>
          </a:p>
          <a:p>
            <a:r>
              <a:rPr lang="en-US" b="1" dirty="0"/>
              <a:t>Discussion of issues on the agenda</a:t>
            </a:r>
          </a:p>
          <a:p>
            <a:r>
              <a:rPr lang="en-US" b="1" dirty="0"/>
              <a:t>Summary and </a:t>
            </a:r>
            <a:r>
              <a:rPr lang="en-US" b="1" dirty="0" smtClean="0"/>
              <a:t>feedback (periodic </a:t>
            </a:r>
            <a:r>
              <a:rPr lang="en-US" b="1" dirty="0"/>
              <a:t>summaries and homework </a:t>
            </a:r>
            <a:r>
              <a:rPr lang="en-US" b="1" dirty="0" smtClean="0"/>
              <a:t>assignment)</a:t>
            </a:r>
            <a:endParaRPr lang="en-US" dirty="0"/>
          </a:p>
        </p:txBody>
      </p:sp>
    </p:spTree>
    <p:extLst>
      <p:ext uri="{BB962C8B-B14F-4D97-AF65-F5344CB8AC3E}">
        <p14:creationId xmlns:p14="http://schemas.microsoft.com/office/powerpoint/2010/main" val="28473077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Activation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Situation: Thinking about initiating an </a:t>
            </a:r>
            <a:r>
              <a:rPr lang="en-US" dirty="0" smtClean="0"/>
              <a:t>activity</a:t>
            </a:r>
            <a:endParaRPr lang="en-US" dirty="0"/>
          </a:p>
          <a:p>
            <a:endParaRPr lang="en-US" dirty="0"/>
          </a:p>
          <a:p>
            <a:pPr marL="0" indent="0">
              <a:buNone/>
            </a:pPr>
            <a:r>
              <a:rPr lang="en-US" dirty="0"/>
              <a:t>[Common] Automatic thoughts: “I’m too tired. I won’t enjoy it. </a:t>
            </a:r>
            <a:r>
              <a:rPr lang="en-US" dirty="0" smtClean="0"/>
              <a:t>My friends </a:t>
            </a:r>
            <a:r>
              <a:rPr lang="en-US" dirty="0"/>
              <a:t>won’t want to spend time with me. I won’t be able to do </a:t>
            </a:r>
            <a:r>
              <a:rPr lang="en-US" dirty="0" smtClean="0"/>
              <a:t>it. Nothing </a:t>
            </a:r>
            <a:r>
              <a:rPr lang="en-US" dirty="0"/>
              <a:t>can help me feel better.”</a:t>
            </a:r>
          </a:p>
          <a:p>
            <a:endParaRPr lang="en-US" dirty="0"/>
          </a:p>
          <a:p>
            <a:pPr marL="0" indent="0">
              <a:buNone/>
            </a:pPr>
            <a:r>
              <a:rPr lang="en-US" dirty="0" smtClean="0"/>
              <a:t>[</a:t>
            </a:r>
            <a:r>
              <a:rPr lang="en-US" dirty="0"/>
              <a:t>Common] Emotional reactions: Sadness, anxiety, hopelessness</a:t>
            </a:r>
          </a:p>
          <a:p>
            <a:endParaRPr lang="en-US" dirty="0"/>
          </a:p>
          <a:p>
            <a:pPr marL="0" indent="0">
              <a:buNone/>
            </a:pPr>
            <a:r>
              <a:rPr lang="en-US" dirty="0" smtClean="0"/>
              <a:t>[</a:t>
            </a:r>
            <a:r>
              <a:rPr lang="en-US" dirty="0"/>
              <a:t>Common] Behavior: Remain inactive.</a:t>
            </a:r>
          </a:p>
        </p:txBody>
      </p:sp>
      <p:cxnSp>
        <p:nvCxnSpPr>
          <p:cNvPr id="5" name="Straight Arrow Connector 4"/>
          <p:cNvCxnSpPr/>
          <p:nvPr/>
        </p:nvCxnSpPr>
        <p:spPr>
          <a:xfrm>
            <a:off x="3810000" y="22860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810000" y="39624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810000" y="4876800"/>
            <a:ext cx="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6683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CBT</a:t>
            </a:r>
            <a:endParaRPr lang="en-US" dirty="0"/>
          </a:p>
        </p:txBody>
      </p:sp>
      <p:sp>
        <p:nvSpPr>
          <p:cNvPr id="3" name="Content Placeholder 2"/>
          <p:cNvSpPr>
            <a:spLocks noGrp="1"/>
          </p:cNvSpPr>
          <p:nvPr>
            <p:ph idx="1"/>
          </p:nvPr>
        </p:nvSpPr>
        <p:spPr/>
        <p:txBody>
          <a:bodyPr>
            <a:normAutofit/>
          </a:bodyPr>
          <a:lstStyle/>
          <a:p>
            <a:r>
              <a:rPr lang="en-US" dirty="0" smtClean="0"/>
              <a:t>A revolution in the field of mental health was started in the 1960’s by Aaron T. Beck</a:t>
            </a:r>
          </a:p>
          <a:p>
            <a:r>
              <a:rPr lang="en-US" dirty="0" smtClean="0"/>
              <a:t>He began as a fully trained and practicing Psychoanalyst.</a:t>
            </a:r>
          </a:p>
          <a:p>
            <a:r>
              <a:rPr lang="en-US" dirty="0" smtClean="0"/>
              <a:t>He was a scientist at heart, believed theories should be empirically valid.</a:t>
            </a:r>
          </a:p>
          <a:p>
            <a:r>
              <a:rPr lang="en-US" dirty="0" smtClean="0"/>
              <a:t>Began studying depression, and results of his experiments lead him to pursue other explanations for depression. </a:t>
            </a:r>
          </a:p>
        </p:txBody>
      </p:sp>
    </p:spTree>
    <p:extLst>
      <p:ext uri="{BB962C8B-B14F-4D97-AF65-F5344CB8AC3E}">
        <p14:creationId xmlns:p14="http://schemas.microsoft.com/office/powerpoint/2010/main" val="21884525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Activation</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057400"/>
            <a:ext cx="7943850" cy="412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7847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Thoughts</a:t>
            </a:r>
            <a:endParaRPr lang="en-US" dirty="0"/>
          </a:p>
        </p:txBody>
      </p:sp>
      <p:sp>
        <p:nvSpPr>
          <p:cNvPr id="3" name="Content Placeholder 2"/>
          <p:cNvSpPr>
            <a:spLocks noGrp="1"/>
          </p:cNvSpPr>
          <p:nvPr>
            <p:ph idx="1"/>
          </p:nvPr>
        </p:nvSpPr>
        <p:spPr/>
        <p:txBody>
          <a:bodyPr>
            <a:normAutofit/>
          </a:bodyPr>
          <a:lstStyle/>
          <a:p>
            <a:r>
              <a:rPr lang="en-US" dirty="0" smtClean="0"/>
              <a:t>Examine </a:t>
            </a:r>
            <a:r>
              <a:rPr lang="en-US" dirty="0"/>
              <a:t>the validity of the automatic thought</a:t>
            </a:r>
            <a:r>
              <a:rPr lang="en-US" dirty="0" smtClean="0"/>
              <a:t>.</a:t>
            </a:r>
            <a:endParaRPr lang="en-US" dirty="0"/>
          </a:p>
          <a:p>
            <a:r>
              <a:rPr lang="en-US" dirty="0" smtClean="0"/>
              <a:t>Explore </a:t>
            </a:r>
            <a:r>
              <a:rPr lang="en-US" dirty="0"/>
              <a:t>the possibility of other interpretations or viewpoints</a:t>
            </a:r>
            <a:r>
              <a:rPr lang="en-US" dirty="0" smtClean="0"/>
              <a:t>.</a:t>
            </a:r>
            <a:endParaRPr lang="en-US" dirty="0"/>
          </a:p>
          <a:p>
            <a:r>
              <a:rPr lang="en-US" dirty="0" smtClean="0"/>
              <a:t>De-catastrophize </a:t>
            </a:r>
            <a:r>
              <a:rPr lang="en-US" dirty="0"/>
              <a:t>the problematic </a:t>
            </a:r>
            <a:r>
              <a:rPr lang="en-US" dirty="0" smtClean="0"/>
              <a:t>situation</a:t>
            </a:r>
            <a:r>
              <a:rPr lang="en-US" dirty="0"/>
              <a:t>s</a:t>
            </a:r>
          </a:p>
          <a:p>
            <a:r>
              <a:rPr lang="en-US" dirty="0" smtClean="0"/>
              <a:t>Recognize </a:t>
            </a:r>
            <a:r>
              <a:rPr lang="en-US" dirty="0"/>
              <a:t>the impact of believing the automatic thought</a:t>
            </a:r>
            <a:r>
              <a:rPr lang="en-US" dirty="0" smtClean="0"/>
              <a:t>.</a:t>
            </a:r>
            <a:endParaRPr lang="en-US" dirty="0"/>
          </a:p>
          <a:p>
            <a:r>
              <a:rPr lang="en-US" dirty="0" smtClean="0"/>
              <a:t>Gain </a:t>
            </a:r>
            <a:r>
              <a:rPr lang="en-US" dirty="0"/>
              <a:t>distance from the thought</a:t>
            </a:r>
            <a:r>
              <a:rPr lang="en-US" dirty="0" smtClean="0"/>
              <a:t>.</a:t>
            </a:r>
            <a:endParaRPr lang="en-US" dirty="0"/>
          </a:p>
          <a:p>
            <a:r>
              <a:rPr lang="en-US" dirty="0" smtClean="0"/>
              <a:t>Take </a:t>
            </a:r>
            <a:r>
              <a:rPr lang="en-US" dirty="0"/>
              <a:t>steps to solve the problem.</a:t>
            </a:r>
          </a:p>
        </p:txBody>
      </p:sp>
    </p:spTree>
    <p:extLst>
      <p:ext uri="{BB962C8B-B14F-4D97-AF65-F5344CB8AC3E}">
        <p14:creationId xmlns:p14="http://schemas.microsoft.com/office/powerpoint/2010/main" val="11667278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Thoughts</a:t>
            </a:r>
            <a:endParaRPr lang="en-US" dirty="0"/>
          </a:p>
        </p:txBody>
      </p:sp>
      <p:sp>
        <p:nvSpPr>
          <p:cNvPr id="3" name="Content Placeholder 2"/>
          <p:cNvSpPr>
            <a:spLocks noGrp="1"/>
          </p:cNvSpPr>
          <p:nvPr>
            <p:ph idx="1"/>
          </p:nvPr>
        </p:nvSpPr>
        <p:spPr/>
        <p:txBody>
          <a:bodyPr>
            <a:normAutofit fontScale="85000" lnSpcReduction="10000"/>
          </a:bodyPr>
          <a:lstStyle/>
          <a:p>
            <a:r>
              <a:rPr lang="en-US" dirty="0"/>
              <a:t>1. What is the evidence that supports this idea</a:t>
            </a:r>
            <a:r>
              <a:rPr lang="en-US" dirty="0" smtClean="0"/>
              <a:t>?</a:t>
            </a:r>
            <a:endParaRPr lang="en-US" dirty="0"/>
          </a:p>
          <a:p>
            <a:pPr lvl="1"/>
            <a:r>
              <a:rPr lang="en-US" dirty="0"/>
              <a:t>What is the evidence against this idea</a:t>
            </a:r>
            <a:r>
              <a:rPr lang="en-US" dirty="0" smtClean="0"/>
              <a:t>?</a:t>
            </a:r>
            <a:endParaRPr lang="en-US" dirty="0"/>
          </a:p>
          <a:p>
            <a:r>
              <a:rPr lang="en-US" dirty="0"/>
              <a:t>2. Is there an alternative explanation or viewpoint</a:t>
            </a:r>
            <a:r>
              <a:rPr lang="en-US" dirty="0" smtClean="0"/>
              <a:t>?</a:t>
            </a:r>
            <a:endParaRPr lang="en-US" dirty="0"/>
          </a:p>
          <a:p>
            <a:r>
              <a:rPr lang="en-US" dirty="0"/>
              <a:t>3. What is the worst that could happen (if I’m not already thinking the worst)? If it happened, how could I cope</a:t>
            </a:r>
            <a:r>
              <a:rPr lang="en-US" dirty="0" smtClean="0"/>
              <a:t>?</a:t>
            </a:r>
            <a:endParaRPr lang="en-US" dirty="0"/>
          </a:p>
          <a:p>
            <a:pPr lvl="1"/>
            <a:r>
              <a:rPr lang="en-US" dirty="0"/>
              <a:t>What is the best that could happen</a:t>
            </a:r>
            <a:r>
              <a:rPr lang="en-US" dirty="0" smtClean="0"/>
              <a:t>?</a:t>
            </a:r>
            <a:endParaRPr lang="en-US" dirty="0"/>
          </a:p>
          <a:p>
            <a:pPr lvl="1"/>
            <a:r>
              <a:rPr lang="en-US" dirty="0"/>
              <a:t>What is the most realistic outcome</a:t>
            </a:r>
            <a:r>
              <a:rPr lang="en-US" dirty="0" smtClean="0"/>
              <a:t>?</a:t>
            </a:r>
            <a:endParaRPr lang="en-US" dirty="0"/>
          </a:p>
          <a:p>
            <a:r>
              <a:rPr lang="en-US" dirty="0"/>
              <a:t>4. What is the effect of my believing the automatic thought</a:t>
            </a:r>
            <a:r>
              <a:rPr lang="en-US" dirty="0" smtClean="0"/>
              <a:t>?</a:t>
            </a:r>
            <a:endParaRPr lang="en-US" dirty="0"/>
          </a:p>
          <a:p>
            <a:pPr lvl="1"/>
            <a:r>
              <a:rPr lang="en-US" dirty="0"/>
              <a:t>What could be the effect of changing my thinking</a:t>
            </a:r>
            <a:r>
              <a:rPr lang="en-US" dirty="0" smtClean="0"/>
              <a:t>?</a:t>
            </a:r>
            <a:endParaRPr lang="en-US" dirty="0"/>
          </a:p>
          <a:p>
            <a:r>
              <a:rPr lang="en-US" dirty="0"/>
              <a:t>5. What would I tell____________[a specific friend or family member] if he or she were in the same situation</a:t>
            </a:r>
            <a:r>
              <a:rPr lang="en-US" dirty="0" smtClean="0"/>
              <a:t>?</a:t>
            </a:r>
            <a:endParaRPr lang="en-US" dirty="0"/>
          </a:p>
          <a:p>
            <a:r>
              <a:rPr lang="en-US" dirty="0"/>
              <a:t>6. What should I do?</a:t>
            </a:r>
          </a:p>
        </p:txBody>
      </p:sp>
    </p:spTree>
    <p:extLst>
      <p:ext uri="{BB962C8B-B14F-4D97-AF65-F5344CB8AC3E}">
        <p14:creationId xmlns:p14="http://schemas.microsoft.com/office/powerpoint/2010/main" val="31427200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algn="ctr"/>
            <a:r>
              <a:rPr lang="en-US" dirty="0" smtClean="0"/>
              <a:t>Evaluation Session</a:t>
            </a:r>
            <a:endParaRPr lang="en-US" dirty="0"/>
          </a:p>
        </p:txBody>
      </p:sp>
      <p:sp>
        <p:nvSpPr>
          <p:cNvPr id="3" name="Content Placeholder 2"/>
          <p:cNvSpPr>
            <a:spLocks noGrp="1"/>
          </p:cNvSpPr>
          <p:nvPr>
            <p:ph sz="half" idx="1"/>
          </p:nvPr>
        </p:nvSpPr>
        <p:spPr>
          <a:xfrm>
            <a:off x="457200" y="1752600"/>
            <a:ext cx="4038600" cy="4602325"/>
          </a:xfrm>
        </p:spPr>
        <p:txBody>
          <a:bodyPr>
            <a:noAutofit/>
          </a:bodyPr>
          <a:lstStyle/>
          <a:p>
            <a:r>
              <a:rPr lang="en-US" sz="1800" dirty="0" smtClean="0"/>
              <a:t>Client demographics.</a:t>
            </a:r>
            <a:endParaRPr lang="en-US" sz="1800" dirty="0"/>
          </a:p>
          <a:p>
            <a:r>
              <a:rPr lang="en-US" sz="1800" dirty="0" smtClean="0"/>
              <a:t>Chief </a:t>
            </a:r>
            <a:r>
              <a:rPr lang="en-US" sz="1800" dirty="0"/>
              <a:t>complaints and current problems</a:t>
            </a:r>
            <a:r>
              <a:rPr lang="en-US" sz="1800" dirty="0" smtClean="0"/>
              <a:t>.</a:t>
            </a:r>
            <a:endParaRPr lang="en-US" sz="1800" dirty="0"/>
          </a:p>
          <a:p>
            <a:r>
              <a:rPr lang="en-US" sz="1800" dirty="0" smtClean="0"/>
              <a:t>History </a:t>
            </a:r>
            <a:r>
              <a:rPr lang="en-US" sz="1800" dirty="0"/>
              <a:t>of present illness and precipitating events</a:t>
            </a:r>
            <a:r>
              <a:rPr lang="en-US" sz="1800" dirty="0" smtClean="0"/>
              <a:t>.</a:t>
            </a:r>
            <a:endParaRPr lang="en-US" sz="1800" dirty="0"/>
          </a:p>
          <a:p>
            <a:r>
              <a:rPr lang="en-US" sz="1800" dirty="0" smtClean="0"/>
              <a:t>Coping </a:t>
            </a:r>
            <a:r>
              <a:rPr lang="en-US" sz="1800" dirty="0"/>
              <a:t>strategies (adaptive and maladaptive), current and historical</a:t>
            </a:r>
            <a:r>
              <a:rPr lang="en-US" sz="1800" dirty="0" smtClean="0"/>
              <a:t>.</a:t>
            </a:r>
            <a:endParaRPr lang="en-US" sz="1800" dirty="0"/>
          </a:p>
          <a:p>
            <a:r>
              <a:rPr lang="en-US" sz="1800" dirty="0" smtClean="0"/>
              <a:t>Psychiatric </a:t>
            </a:r>
            <a:r>
              <a:rPr lang="en-US" sz="1800" dirty="0"/>
              <a:t>history, including kinds of psychosocial treatments (and perceived helpfulness of these treatments), hospitalizations, medication, suicide attempts, and current status</a:t>
            </a:r>
            <a:r>
              <a:rPr lang="en-US" sz="1800" dirty="0" smtClean="0"/>
              <a:t>.</a:t>
            </a:r>
            <a:endParaRPr lang="en-US" sz="1800" dirty="0"/>
          </a:p>
          <a:p>
            <a:r>
              <a:rPr lang="en-US" sz="1800" dirty="0" smtClean="0"/>
              <a:t>Substance </a:t>
            </a:r>
            <a:r>
              <a:rPr lang="en-US" sz="1800" dirty="0"/>
              <a:t>use history and current status</a:t>
            </a:r>
            <a:r>
              <a:rPr lang="en-US" sz="1800" dirty="0" smtClean="0"/>
              <a:t>.</a:t>
            </a:r>
            <a:endParaRPr lang="en-US" sz="1800" dirty="0"/>
          </a:p>
        </p:txBody>
      </p:sp>
      <p:sp>
        <p:nvSpPr>
          <p:cNvPr id="4" name="Content Placeholder 3"/>
          <p:cNvSpPr>
            <a:spLocks noGrp="1"/>
          </p:cNvSpPr>
          <p:nvPr>
            <p:ph sz="half" idx="2"/>
          </p:nvPr>
        </p:nvSpPr>
        <p:spPr>
          <a:xfrm>
            <a:off x="4648200" y="1752600"/>
            <a:ext cx="4038600" cy="4724399"/>
          </a:xfrm>
        </p:spPr>
        <p:txBody>
          <a:bodyPr>
            <a:normAutofit fontScale="40000" lnSpcReduction="20000"/>
          </a:bodyPr>
          <a:lstStyle/>
          <a:p>
            <a:r>
              <a:rPr lang="en-US" sz="5000" dirty="0"/>
              <a:t>Medical history and current status.</a:t>
            </a:r>
          </a:p>
          <a:p>
            <a:r>
              <a:rPr lang="en-US" sz="5000" dirty="0"/>
              <a:t>Family psychiatric history and current status.</a:t>
            </a:r>
          </a:p>
          <a:p>
            <a:r>
              <a:rPr lang="en-US" sz="5000" dirty="0"/>
              <a:t>Developmental history.</a:t>
            </a:r>
          </a:p>
          <a:p>
            <a:r>
              <a:rPr lang="en-US" sz="5000" dirty="0"/>
              <a:t>General family history and current status.</a:t>
            </a:r>
          </a:p>
          <a:p>
            <a:r>
              <a:rPr lang="en-US" sz="5000" dirty="0"/>
              <a:t>Social history and current status.</a:t>
            </a:r>
          </a:p>
          <a:p>
            <a:r>
              <a:rPr lang="en-US" sz="5000" dirty="0"/>
              <a:t>Educational history and current status.</a:t>
            </a:r>
          </a:p>
          <a:p>
            <a:r>
              <a:rPr lang="en-US" sz="5000" dirty="0"/>
              <a:t>Vocational history and current status.</a:t>
            </a:r>
          </a:p>
          <a:p>
            <a:r>
              <a:rPr lang="en-US" sz="5000" dirty="0"/>
              <a:t>Religious/spiritual history and current status.</a:t>
            </a:r>
          </a:p>
          <a:p>
            <a:r>
              <a:rPr lang="en-US" sz="5000" dirty="0"/>
              <a:t>Strengths, values, and adaptive coping strategies.</a:t>
            </a:r>
          </a:p>
          <a:p>
            <a:endParaRPr lang="en-US" dirty="0"/>
          </a:p>
        </p:txBody>
      </p:sp>
    </p:spTree>
    <p:extLst>
      <p:ext uri="{BB962C8B-B14F-4D97-AF65-F5344CB8AC3E}">
        <p14:creationId xmlns:p14="http://schemas.microsoft.com/office/powerpoint/2010/main" val="282558675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534400" cy="972312"/>
          </a:xfrm>
        </p:spPr>
        <p:txBody>
          <a:bodyPr>
            <a:normAutofit/>
          </a:bodyPr>
          <a:lstStyle/>
          <a:p>
            <a:r>
              <a:rPr lang="en-US" dirty="0" smtClean="0"/>
              <a:t>Goals of First Treatment Session</a:t>
            </a:r>
            <a:endParaRPr lang="en-US" dirty="0"/>
          </a:p>
        </p:txBody>
      </p:sp>
      <p:sp>
        <p:nvSpPr>
          <p:cNvPr id="3" name="Content Placeholder 2"/>
          <p:cNvSpPr>
            <a:spLocks noGrp="1"/>
          </p:cNvSpPr>
          <p:nvPr>
            <p:ph idx="1"/>
          </p:nvPr>
        </p:nvSpPr>
        <p:spPr>
          <a:xfrm>
            <a:off x="457200" y="1295400"/>
            <a:ext cx="8229600" cy="4953000"/>
          </a:xfrm>
        </p:spPr>
        <p:txBody>
          <a:bodyPr>
            <a:noAutofit/>
          </a:bodyPr>
          <a:lstStyle/>
          <a:p>
            <a:endParaRPr lang="en-US" sz="2400" b="1" dirty="0" smtClean="0"/>
          </a:p>
          <a:p>
            <a:r>
              <a:rPr lang="en-US" sz="2400" dirty="0" smtClean="0"/>
              <a:t>Establish </a:t>
            </a:r>
            <a:r>
              <a:rPr lang="en-US" sz="2400" dirty="0"/>
              <a:t>rapport and trust with </a:t>
            </a:r>
            <a:r>
              <a:rPr lang="en-US" sz="2400" dirty="0" smtClean="0"/>
              <a:t>clients, </a:t>
            </a:r>
            <a:r>
              <a:rPr lang="en-US" sz="2400" dirty="0"/>
              <a:t>normalize their difficulties, and instill </a:t>
            </a:r>
            <a:r>
              <a:rPr lang="en-US" sz="2400" dirty="0" smtClean="0"/>
              <a:t>hope.</a:t>
            </a:r>
          </a:p>
          <a:p>
            <a:r>
              <a:rPr lang="en-US" sz="2400" dirty="0" smtClean="0"/>
              <a:t>Socialize clients into </a:t>
            </a:r>
            <a:r>
              <a:rPr lang="en-US" sz="2400" dirty="0"/>
              <a:t>treatment by educating them about their disorder(s), the cognitive model, and the process of therapy</a:t>
            </a:r>
            <a:r>
              <a:rPr lang="en-US" sz="2400" dirty="0" smtClean="0"/>
              <a:t>.</a:t>
            </a:r>
            <a:endParaRPr lang="en-US" sz="2400" dirty="0"/>
          </a:p>
          <a:p>
            <a:r>
              <a:rPr lang="en-US" sz="2400" dirty="0" smtClean="0"/>
              <a:t>Collect </a:t>
            </a:r>
            <a:r>
              <a:rPr lang="en-US" sz="2400" dirty="0"/>
              <a:t>additional data to help you conceptualize the patient</a:t>
            </a:r>
            <a:r>
              <a:rPr lang="en-US" sz="2400" dirty="0" smtClean="0"/>
              <a:t>.</a:t>
            </a:r>
            <a:endParaRPr lang="en-US" sz="2400" dirty="0"/>
          </a:p>
          <a:p>
            <a:r>
              <a:rPr lang="en-US" sz="2400" dirty="0" smtClean="0"/>
              <a:t>Develop </a:t>
            </a:r>
            <a:r>
              <a:rPr lang="en-US" sz="2400" dirty="0"/>
              <a:t>a goal list</a:t>
            </a:r>
            <a:r>
              <a:rPr lang="en-US" sz="2400" dirty="0" smtClean="0"/>
              <a:t>.</a:t>
            </a:r>
            <a:endParaRPr lang="en-US" sz="2400" dirty="0"/>
          </a:p>
          <a:p>
            <a:r>
              <a:rPr lang="en-US" sz="2400" dirty="0" smtClean="0"/>
              <a:t>Start </a:t>
            </a:r>
            <a:r>
              <a:rPr lang="en-US" sz="2400" dirty="0"/>
              <a:t>solving a problem important to the </a:t>
            </a:r>
            <a:r>
              <a:rPr lang="en-US" sz="2400" dirty="0" smtClean="0"/>
              <a:t>client (and/or </a:t>
            </a:r>
            <a:r>
              <a:rPr lang="en-US" sz="2400" dirty="0"/>
              <a:t>get the </a:t>
            </a:r>
            <a:r>
              <a:rPr lang="en-US" sz="2400" dirty="0" smtClean="0"/>
              <a:t>client behaviorally </a:t>
            </a:r>
            <a:r>
              <a:rPr lang="en-US" sz="2400" dirty="0"/>
              <a:t>activated).</a:t>
            </a:r>
            <a:endParaRPr lang="en-US" sz="2200" dirty="0" smtClean="0"/>
          </a:p>
        </p:txBody>
      </p:sp>
    </p:spTree>
    <p:extLst>
      <p:ext uri="{BB962C8B-B14F-4D97-AF65-F5344CB8AC3E}">
        <p14:creationId xmlns:p14="http://schemas.microsoft.com/office/powerpoint/2010/main" val="368544997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229600" cy="972312"/>
          </a:xfrm>
        </p:spPr>
        <p:txBody>
          <a:bodyPr>
            <a:normAutofit/>
          </a:bodyPr>
          <a:lstStyle/>
          <a:p>
            <a:r>
              <a:rPr lang="en-US" dirty="0" smtClean="0"/>
              <a:t>First Treatment Session</a:t>
            </a:r>
            <a:endParaRPr lang="en-US" dirty="0"/>
          </a:p>
        </p:txBody>
      </p:sp>
      <p:sp>
        <p:nvSpPr>
          <p:cNvPr id="3" name="Content Placeholder 2"/>
          <p:cNvSpPr>
            <a:spLocks noGrp="1"/>
          </p:cNvSpPr>
          <p:nvPr>
            <p:ph idx="1"/>
          </p:nvPr>
        </p:nvSpPr>
        <p:spPr>
          <a:xfrm>
            <a:off x="457200" y="1295400"/>
            <a:ext cx="8229600" cy="4953000"/>
          </a:xfrm>
        </p:spPr>
        <p:txBody>
          <a:bodyPr>
            <a:noAutofit/>
          </a:bodyPr>
          <a:lstStyle/>
          <a:p>
            <a:r>
              <a:rPr lang="en-US" sz="2400" b="1" dirty="0" smtClean="0"/>
              <a:t>Initial Part of Session 1</a:t>
            </a:r>
          </a:p>
          <a:p>
            <a:pPr lvl="1"/>
            <a:r>
              <a:rPr lang="en-US" sz="2200" dirty="0" smtClean="0"/>
              <a:t>1</a:t>
            </a:r>
            <a:r>
              <a:rPr lang="en-US" sz="2200" dirty="0"/>
              <a:t>. Set the agenda (and provide a rationale for doing so</a:t>
            </a:r>
            <a:r>
              <a:rPr lang="en-US" sz="2200" dirty="0" smtClean="0"/>
              <a:t>).</a:t>
            </a:r>
            <a:endParaRPr lang="en-US" sz="2200" dirty="0"/>
          </a:p>
          <a:p>
            <a:pPr lvl="1"/>
            <a:r>
              <a:rPr lang="en-US" sz="2200" dirty="0"/>
              <a:t>2. Do a mood check</a:t>
            </a:r>
            <a:r>
              <a:rPr lang="en-US" sz="2200" dirty="0" smtClean="0"/>
              <a:t>.</a:t>
            </a:r>
            <a:endParaRPr lang="en-US" sz="2200" dirty="0"/>
          </a:p>
          <a:p>
            <a:pPr lvl="1"/>
            <a:r>
              <a:rPr lang="en-US" sz="2200" dirty="0"/>
              <a:t>3. Obtain an update (since the evaluation</a:t>
            </a:r>
            <a:r>
              <a:rPr lang="en-US" sz="2200" dirty="0" smtClean="0"/>
              <a:t>)</a:t>
            </a:r>
            <a:endParaRPr lang="en-US" sz="2200" dirty="0"/>
          </a:p>
          <a:p>
            <a:pPr lvl="1"/>
            <a:r>
              <a:rPr lang="en-US" sz="2200" dirty="0"/>
              <a:t>4. Discuss the patient’s diagnosis and do psychoeducation</a:t>
            </a:r>
            <a:r>
              <a:rPr lang="en-US" sz="2200" dirty="0" smtClean="0"/>
              <a:t>.</a:t>
            </a:r>
            <a:endParaRPr lang="en-US" sz="2200" dirty="0"/>
          </a:p>
          <a:p>
            <a:r>
              <a:rPr lang="en-US" sz="2400" b="1" dirty="0"/>
              <a:t>Middle Part of Session </a:t>
            </a:r>
            <a:r>
              <a:rPr lang="en-US" sz="2400" b="1" dirty="0" smtClean="0"/>
              <a:t>1</a:t>
            </a:r>
            <a:endParaRPr lang="en-US" sz="2400" b="1" dirty="0"/>
          </a:p>
          <a:p>
            <a:pPr lvl="1"/>
            <a:r>
              <a:rPr lang="en-US" sz="2200" dirty="0"/>
              <a:t>5. Identify problems and set goals</a:t>
            </a:r>
            <a:r>
              <a:rPr lang="en-US" sz="2200" dirty="0" smtClean="0"/>
              <a:t>.</a:t>
            </a:r>
            <a:endParaRPr lang="en-US" sz="2200" dirty="0"/>
          </a:p>
          <a:p>
            <a:pPr lvl="1"/>
            <a:r>
              <a:rPr lang="en-US" sz="2200" dirty="0"/>
              <a:t>6. Educate the patient about the cognitive model</a:t>
            </a:r>
            <a:r>
              <a:rPr lang="en-US" sz="2200" dirty="0" smtClean="0"/>
              <a:t>.</a:t>
            </a:r>
            <a:endParaRPr lang="en-US" sz="2200" dirty="0"/>
          </a:p>
          <a:p>
            <a:pPr lvl="1"/>
            <a:r>
              <a:rPr lang="en-US" sz="2200" dirty="0"/>
              <a:t>7. Discuss a problem</a:t>
            </a:r>
            <a:r>
              <a:rPr lang="en-US" sz="2200" dirty="0" smtClean="0"/>
              <a:t>.</a:t>
            </a:r>
            <a:endParaRPr lang="en-US" sz="2200" dirty="0"/>
          </a:p>
          <a:p>
            <a:r>
              <a:rPr lang="en-US" sz="2400" b="1" dirty="0"/>
              <a:t>End of Session </a:t>
            </a:r>
            <a:r>
              <a:rPr lang="en-US" sz="2400" b="1" dirty="0" smtClean="0"/>
              <a:t>1</a:t>
            </a:r>
            <a:endParaRPr lang="en-US" sz="2400" b="1" dirty="0"/>
          </a:p>
          <a:p>
            <a:pPr lvl="1"/>
            <a:r>
              <a:rPr lang="en-US" sz="2200" dirty="0"/>
              <a:t>8. Provide or elicit a summary</a:t>
            </a:r>
            <a:r>
              <a:rPr lang="en-US" sz="2200" dirty="0" smtClean="0"/>
              <a:t>.</a:t>
            </a:r>
            <a:endParaRPr lang="en-US" sz="2200" dirty="0"/>
          </a:p>
          <a:p>
            <a:pPr lvl="1"/>
            <a:r>
              <a:rPr lang="en-US" sz="2200" dirty="0"/>
              <a:t>9. Review homework assignment</a:t>
            </a:r>
            <a:r>
              <a:rPr lang="en-US" sz="2200" dirty="0" smtClean="0"/>
              <a:t>.</a:t>
            </a:r>
            <a:endParaRPr lang="en-US" sz="2200" dirty="0"/>
          </a:p>
          <a:p>
            <a:pPr lvl="1"/>
            <a:r>
              <a:rPr lang="en-US" sz="2200" dirty="0"/>
              <a:t>10. Elicit feedback.</a:t>
            </a:r>
            <a:endParaRPr lang="en-US" sz="2200" dirty="0" smtClean="0"/>
          </a:p>
        </p:txBody>
      </p:sp>
    </p:spTree>
    <p:extLst>
      <p:ext uri="{BB962C8B-B14F-4D97-AF65-F5344CB8AC3E}">
        <p14:creationId xmlns:p14="http://schemas.microsoft.com/office/powerpoint/2010/main" val="44315035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972312"/>
          </a:xfrm>
        </p:spPr>
        <p:txBody>
          <a:bodyPr>
            <a:normAutofit fontScale="90000"/>
          </a:bodyPr>
          <a:lstStyle/>
          <a:p>
            <a:r>
              <a:rPr lang="en-US" dirty="0" smtClean="0"/>
              <a:t>2</a:t>
            </a:r>
            <a:r>
              <a:rPr lang="en-US" baseline="30000" dirty="0" smtClean="0"/>
              <a:t>nd</a:t>
            </a:r>
            <a:r>
              <a:rPr lang="en-US" dirty="0" smtClean="0"/>
              <a:t> Treatment Session &amp; Beyond</a:t>
            </a:r>
            <a:endParaRPr lang="en-US" dirty="0"/>
          </a:p>
        </p:txBody>
      </p:sp>
      <p:sp>
        <p:nvSpPr>
          <p:cNvPr id="3" name="Content Placeholder 2"/>
          <p:cNvSpPr>
            <a:spLocks noGrp="1"/>
          </p:cNvSpPr>
          <p:nvPr>
            <p:ph idx="1"/>
          </p:nvPr>
        </p:nvSpPr>
        <p:spPr>
          <a:xfrm>
            <a:off x="457200" y="1295400"/>
            <a:ext cx="8229600" cy="4953000"/>
          </a:xfrm>
        </p:spPr>
        <p:txBody>
          <a:bodyPr>
            <a:noAutofit/>
          </a:bodyPr>
          <a:lstStyle/>
          <a:p>
            <a:r>
              <a:rPr lang="en-US" sz="1800" b="1" dirty="0"/>
              <a:t>Initial Part of </a:t>
            </a:r>
            <a:r>
              <a:rPr lang="en-US" sz="1800" b="1" dirty="0" smtClean="0"/>
              <a:t>Session</a:t>
            </a:r>
            <a:endParaRPr lang="en-US" sz="1800" b="1" dirty="0"/>
          </a:p>
          <a:p>
            <a:pPr lvl="1"/>
            <a:r>
              <a:rPr lang="en-US" sz="1800" dirty="0"/>
              <a:t>1. Do a mood check</a:t>
            </a:r>
            <a:r>
              <a:rPr lang="en-US" sz="1800" dirty="0" smtClean="0"/>
              <a:t>.</a:t>
            </a:r>
            <a:endParaRPr lang="en-US" sz="1800" dirty="0"/>
          </a:p>
          <a:p>
            <a:pPr lvl="1"/>
            <a:r>
              <a:rPr lang="en-US" sz="1800" dirty="0"/>
              <a:t>2. Set the </a:t>
            </a:r>
            <a:r>
              <a:rPr lang="en-US" sz="1800" dirty="0" smtClean="0"/>
              <a:t>agenda.</a:t>
            </a:r>
          </a:p>
          <a:p>
            <a:pPr lvl="1"/>
            <a:r>
              <a:rPr lang="en-US" sz="1800" dirty="0" smtClean="0"/>
              <a:t>3</a:t>
            </a:r>
            <a:r>
              <a:rPr lang="en-US" sz="1800" dirty="0"/>
              <a:t>. Obtain an </a:t>
            </a:r>
            <a:r>
              <a:rPr lang="en-US" sz="1800" dirty="0" smtClean="0"/>
              <a:t>update.</a:t>
            </a:r>
          </a:p>
          <a:p>
            <a:pPr lvl="1"/>
            <a:r>
              <a:rPr lang="en-US" sz="1800" dirty="0" smtClean="0"/>
              <a:t>4</a:t>
            </a:r>
            <a:r>
              <a:rPr lang="en-US" sz="1800" dirty="0"/>
              <a:t>. Review </a:t>
            </a:r>
            <a:r>
              <a:rPr lang="en-US" sz="1800" dirty="0" smtClean="0"/>
              <a:t>homework.</a:t>
            </a:r>
          </a:p>
          <a:p>
            <a:pPr lvl="1"/>
            <a:r>
              <a:rPr lang="en-US" sz="1800" dirty="0" smtClean="0"/>
              <a:t>5</a:t>
            </a:r>
            <a:r>
              <a:rPr lang="en-US" sz="1800" dirty="0"/>
              <a:t>. Prioritize the agenda.</a:t>
            </a:r>
          </a:p>
          <a:p>
            <a:r>
              <a:rPr lang="en-US" sz="1800" b="1" dirty="0" smtClean="0"/>
              <a:t>Middle </a:t>
            </a:r>
            <a:r>
              <a:rPr lang="en-US" sz="1800" b="1" dirty="0"/>
              <a:t>Part of </a:t>
            </a:r>
            <a:r>
              <a:rPr lang="en-US" sz="1800" b="1" dirty="0" smtClean="0"/>
              <a:t>Session</a:t>
            </a:r>
          </a:p>
          <a:p>
            <a:pPr lvl="1"/>
            <a:r>
              <a:rPr lang="en-US" sz="1800" dirty="0" smtClean="0"/>
              <a:t>6</a:t>
            </a:r>
            <a:r>
              <a:rPr lang="en-US" sz="1800" dirty="0"/>
              <a:t>. Work on a specific problem and teach cognitive behavior therapy skills in that </a:t>
            </a:r>
            <a:r>
              <a:rPr lang="en-US" sz="1800" dirty="0" smtClean="0"/>
              <a:t>context.</a:t>
            </a:r>
          </a:p>
          <a:p>
            <a:pPr lvl="1"/>
            <a:r>
              <a:rPr lang="en-US" sz="1800" dirty="0" smtClean="0"/>
              <a:t>7</a:t>
            </a:r>
            <a:r>
              <a:rPr lang="en-US" sz="1800" dirty="0"/>
              <a:t>. Follow-up discussion with relevant, collaboratively set homework assignment(s</a:t>
            </a:r>
            <a:r>
              <a:rPr lang="en-US" sz="1800" dirty="0" smtClean="0"/>
              <a:t>).</a:t>
            </a:r>
          </a:p>
          <a:p>
            <a:pPr lvl="1"/>
            <a:r>
              <a:rPr lang="en-US" sz="1800" dirty="0" smtClean="0"/>
              <a:t>8</a:t>
            </a:r>
            <a:r>
              <a:rPr lang="en-US" sz="1800" dirty="0"/>
              <a:t>. Work on second </a:t>
            </a:r>
            <a:r>
              <a:rPr lang="en-US" sz="1800" dirty="0" smtClean="0"/>
              <a:t>problem.</a:t>
            </a:r>
          </a:p>
          <a:p>
            <a:r>
              <a:rPr lang="en-US" sz="1800" b="1" dirty="0" smtClean="0"/>
              <a:t>End </a:t>
            </a:r>
            <a:r>
              <a:rPr lang="en-US" sz="1800" b="1" dirty="0"/>
              <a:t>of </a:t>
            </a:r>
            <a:r>
              <a:rPr lang="en-US" sz="1800" b="1" dirty="0" smtClean="0"/>
              <a:t>Session</a:t>
            </a:r>
            <a:endParaRPr lang="en-US" sz="1800" b="1" dirty="0"/>
          </a:p>
          <a:p>
            <a:pPr lvl="1"/>
            <a:r>
              <a:rPr lang="en-US" sz="1800" dirty="0"/>
              <a:t>9. Provide or elicit a summary</a:t>
            </a:r>
            <a:r>
              <a:rPr lang="en-US" sz="1800" dirty="0" smtClean="0"/>
              <a:t>.</a:t>
            </a:r>
            <a:endParaRPr lang="en-US" sz="1800" dirty="0"/>
          </a:p>
          <a:p>
            <a:pPr lvl="1"/>
            <a:r>
              <a:rPr lang="en-US" sz="1800" dirty="0"/>
              <a:t>10. Review new homework assignments</a:t>
            </a:r>
            <a:r>
              <a:rPr lang="en-US" sz="1800" dirty="0" smtClean="0"/>
              <a:t>.</a:t>
            </a:r>
            <a:endParaRPr lang="en-US" sz="1800" dirty="0"/>
          </a:p>
          <a:p>
            <a:pPr lvl="1"/>
            <a:r>
              <a:rPr lang="en-US" sz="1800" dirty="0"/>
              <a:t>11. Elicit feedback.</a:t>
            </a:r>
            <a:endParaRPr lang="en-US" sz="1800" dirty="0" smtClean="0"/>
          </a:p>
        </p:txBody>
      </p:sp>
    </p:spTree>
    <p:extLst>
      <p:ext uri="{BB962C8B-B14F-4D97-AF65-F5344CB8AC3E}">
        <p14:creationId xmlns:p14="http://schemas.microsoft.com/office/powerpoint/2010/main" val="389385632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Setting Homework</a:t>
            </a:r>
            <a:endParaRPr lang="en-US" dirty="0"/>
          </a:p>
        </p:txBody>
      </p:sp>
      <p:sp>
        <p:nvSpPr>
          <p:cNvPr id="3" name="Content Placeholder 2"/>
          <p:cNvSpPr>
            <a:spLocks noGrp="1"/>
          </p:cNvSpPr>
          <p:nvPr>
            <p:ph idx="1"/>
          </p:nvPr>
        </p:nvSpPr>
        <p:spPr/>
        <p:txBody>
          <a:bodyPr/>
          <a:lstStyle/>
          <a:p>
            <a:r>
              <a:rPr lang="en-US" dirty="0"/>
              <a:t>1. One Size Does Not Fit All. </a:t>
            </a:r>
            <a:endParaRPr lang="en-US" dirty="0" smtClean="0"/>
          </a:p>
          <a:p>
            <a:r>
              <a:rPr lang="en-US" dirty="0"/>
              <a:t>2. Explain In Detail. </a:t>
            </a:r>
            <a:endParaRPr lang="en-US" dirty="0" smtClean="0"/>
          </a:p>
          <a:p>
            <a:r>
              <a:rPr lang="en-US" dirty="0"/>
              <a:t>3. Set Homework as a </a:t>
            </a:r>
            <a:r>
              <a:rPr lang="en-US" dirty="0" smtClean="0"/>
              <a:t>Team.</a:t>
            </a:r>
          </a:p>
          <a:p>
            <a:r>
              <a:rPr lang="en-US" dirty="0"/>
              <a:t>4. Create a Win-Win Situation</a:t>
            </a:r>
            <a:r>
              <a:rPr lang="en-US" dirty="0" smtClean="0"/>
              <a:t>.</a:t>
            </a:r>
          </a:p>
          <a:p>
            <a:r>
              <a:rPr lang="en-US" dirty="0"/>
              <a:t>5. Start Homework In-Session</a:t>
            </a:r>
            <a:r>
              <a:rPr lang="en-US" dirty="0" smtClean="0"/>
              <a:t>.</a:t>
            </a:r>
          </a:p>
          <a:p>
            <a:r>
              <a:rPr lang="en-US" dirty="0"/>
              <a:t>6. Ask About and Review Homework</a:t>
            </a:r>
            <a:r>
              <a:rPr lang="en-US" dirty="0" smtClean="0"/>
              <a:t>.</a:t>
            </a:r>
          </a:p>
          <a:p>
            <a:r>
              <a:rPr lang="en-US" dirty="0"/>
              <a:t>7. Anticipate and Prepare for Problems. </a:t>
            </a:r>
          </a:p>
          <a:p>
            <a:endParaRPr lang="en-US" dirty="0"/>
          </a:p>
        </p:txBody>
      </p:sp>
    </p:spTree>
    <p:extLst>
      <p:ext uri="{BB962C8B-B14F-4D97-AF65-F5344CB8AC3E}">
        <p14:creationId xmlns:p14="http://schemas.microsoft.com/office/powerpoint/2010/main" val="13178599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Example Session 1</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Read </a:t>
            </a:r>
            <a:r>
              <a:rPr lang="en-US" dirty="0"/>
              <a:t>this list twice a day; set an alarm to remember</a:t>
            </a:r>
            <a:r>
              <a:rPr lang="en-US" dirty="0" smtClean="0"/>
              <a:t>.</a:t>
            </a:r>
            <a:endParaRPr lang="en-US" dirty="0"/>
          </a:p>
          <a:p>
            <a:r>
              <a:rPr lang="en-US" dirty="0"/>
              <a:t>1. If I start thinking I’m lazy and no good, remind myself that </a:t>
            </a:r>
            <a:r>
              <a:rPr lang="en-US" dirty="0" smtClean="0"/>
              <a:t>depression makes </a:t>
            </a:r>
            <a:r>
              <a:rPr lang="en-US" dirty="0"/>
              <a:t>it harder for me to do things. As the treatment starts to work, my depression will lift, and things will get easier</a:t>
            </a:r>
            <a:r>
              <a:rPr lang="en-US" dirty="0" smtClean="0"/>
              <a:t>.</a:t>
            </a:r>
            <a:endParaRPr lang="en-US" dirty="0"/>
          </a:p>
          <a:p>
            <a:r>
              <a:rPr lang="en-US" dirty="0"/>
              <a:t>2. Read goal list and add others, if I think of any</a:t>
            </a:r>
            <a:r>
              <a:rPr lang="en-US" dirty="0" smtClean="0"/>
              <a:t>.</a:t>
            </a:r>
            <a:endParaRPr lang="en-US" dirty="0"/>
          </a:p>
          <a:p>
            <a:r>
              <a:rPr lang="en-US" dirty="0"/>
              <a:t>3. When I notice my mood getting worse, ask myself, “What’s going through my mind right now?” and jot down the thoughts. Remind myself that just </a:t>
            </a:r>
            <a:r>
              <a:rPr lang="en-US" dirty="0" smtClean="0"/>
              <a:t>because </a:t>
            </a:r>
            <a:r>
              <a:rPr lang="en-US" dirty="0"/>
              <a:t>I think something doesn’t necessarily mean it’s true</a:t>
            </a:r>
            <a:r>
              <a:rPr lang="en-US" dirty="0" smtClean="0"/>
              <a:t>.</a:t>
            </a:r>
            <a:endParaRPr lang="en-US" dirty="0"/>
          </a:p>
          <a:p>
            <a:r>
              <a:rPr lang="en-US" dirty="0"/>
              <a:t>4. Make plans with </a:t>
            </a:r>
            <a:r>
              <a:rPr lang="en-US" dirty="0" smtClean="0"/>
              <a:t>Friends. </a:t>
            </a:r>
            <a:r>
              <a:rPr lang="en-US" dirty="0"/>
              <a:t>Remember, if they say no, it’s likely that they’d like to hang out with me but they’re too busy</a:t>
            </a:r>
            <a:r>
              <a:rPr lang="en-US" dirty="0" smtClean="0"/>
              <a:t>.</a:t>
            </a:r>
            <a:endParaRPr lang="en-US" dirty="0"/>
          </a:p>
          <a:p>
            <a:r>
              <a:rPr lang="en-US" dirty="0"/>
              <a:t>5. Read Coping with Depression booklet (optional).</a:t>
            </a:r>
          </a:p>
        </p:txBody>
      </p:sp>
    </p:spTree>
    <p:extLst>
      <p:ext uri="{BB962C8B-B14F-4D97-AF65-F5344CB8AC3E}">
        <p14:creationId xmlns:p14="http://schemas.microsoft.com/office/powerpoint/2010/main" val="12911042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Example Session 2</a:t>
            </a:r>
            <a:endParaRPr lang="en-US" dirty="0"/>
          </a:p>
        </p:txBody>
      </p:sp>
      <p:sp>
        <p:nvSpPr>
          <p:cNvPr id="3" name="Content Placeholder 2"/>
          <p:cNvSpPr>
            <a:spLocks noGrp="1"/>
          </p:cNvSpPr>
          <p:nvPr>
            <p:ph idx="1"/>
          </p:nvPr>
        </p:nvSpPr>
        <p:spPr/>
        <p:txBody>
          <a:bodyPr>
            <a:normAutofit fontScale="85000" lnSpcReduction="20000"/>
          </a:bodyPr>
          <a:lstStyle/>
          <a:p>
            <a:r>
              <a:rPr lang="en-US" dirty="0"/>
              <a:t>1. Daily: When I notice my mood changing, ask myself, “What’s going through my mind right now?” and jot down my automatic thoughts (which may or may not be completely true</a:t>
            </a:r>
            <a:r>
              <a:rPr lang="en-US" dirty="0" smtClean="0"/>
              <a:t>).</a:t>
            </a:r>
            <a:endParaRPr lang="en-US" dirty="0"/>
          </a:p>
          <a:p>
            <a:r>
              <a:rPr lang="en-US" dirty="0"/>
              <a:t>2. If I can’t figure out my automatic thoughts, jot down just the situation. Remember, learning to identify my thinking is a skill I’ll get better at, like typing</a:t>
            </a:r>
            <a:r>
              <a:rPr lang="en-US" dirty="0" smtClean="0"/>
              <a:t>.</a:t>
            </a:r>
            <a:endParaRPr lang="en-US" dirty="0"/>
          </a:p>
          <a:p>
            <a:r>
              <a:rPr lang="en-US" dirty="0"/>
              <a:t>3. Ask </a:t>
            </a:r>
            <a:r>
              <a:rPr lang="en-US" dirty="0" smtClean="0"/>
              <a:t>Friend for </a:t>
            </a:r>
            <a:r>
              <a:rPr lang="en-US" dirty="0"/>
              <a:t>help with </a:t>
            </a:r>
            <a:r>
              <a:rPr lang="en-US" dirty="0" smtClean="0"/>
              <a:t>studying.</a:t>
            </a:r>
            <a:endParaRPr lang="en-US" dirty="0"/>
          </a:p>
          <a:p>
            <a:r>
              <a:rPr lang="en-US" dirty="0"/>
              <a:t>4. Daily: Read therapy notes</a:t>
            </a:r>
            <a:r>
              <a:rPr lang="en-US" dirty="0" smtClean="0"/>
              <a:t>.</a:t>
            </a:r>
            <a:endParaRPr lang="en-US" dirty="0"/>
          </a:p>
          <a:p>
            <a:r>
              <a:rPr lang="en-US" dirty="0"/>
              <a:t>5. Continue running/swimming</a:t>
            </a:r>
            <a:r>
              <a:rPr lang="en-US" dirty="0" smtClean="0"/>
              <a:t>.</a:t>
            </a:r>
            <a:endParaRPr lang="en-US" dirty="0"/>
          </a:p>
          <a:p>
            <a:r>
              <a:rPr lang="en-US" dirty="0"/>
              <a:t>6. Plan two to three social activities</a:t>
            </a:r>
            <a:r>
              <a:rPr lang="en-US" dirty="0" smtClean="0"/>
              <a:t>.</a:t>
            </a:r>
            <a:endParaRPr lang="en-US" dirty="0"/>
          </a:p>
          <a:p>
            <a:r>
              <a:rPr lang="en-US" dirty="0"/>
              <a:t>7. Daily: Add to credit list (anything I do that is even a little difficult but I do it anyway</a:t>
            </a:r>
            <a:r>
              <a:rPr lang="en-US" dirty="0" smtClean="0"/>
              <a:t>).</a:t>
            </a:r>
            <a:endParaRPr lang="en-US" dirty="0"/>
          </a:p>
          <a:p>
            <a:r>
              <a:rPr lang="en-US" dirty="0"/>
              <a:t>8. (Tuesday morning): Review Preparing for Therapy Worksheet for 2 minutes.</a:t>
            </a:r>
          </a:p>
        </p:txBody>
      </p:sp>
    </p:spTree>
    <p:extLst>
      <p:ext uri="{BB962C8B-B14F-4D97-AF65-F5344CB8AC3E}">
        <p14:creationId xmlns:p14="http://schemas.microsoft.com/office/powerpoint/2010/main" val="1855980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r>
              <a:rPr lang="en-US" dirty="0" smtClean="0"/>
              <a:t>What is CBT?</a:t>
            </a:r>
            <a:endParaRPr lang="en-US" dirty="0"/>
          </a:p>
        </p:txBody>
      </p:sp>
      <p:sp>
        <p:nvSpPr>
          <p:cNvPr id="3" name="Content Placeholder 2"/>
          <p:cNvSpPr>
            <a:spLocks noGrp="1"/>
          </p:cNvSpPr>
          <p:nvPr>
            <p:ph idx="1"/>
          </p:nvPr>
        </p:nvSpPr>
        <p:spPr>
          <a:xfrm>
            <a:off x="457200" y="1447800"/>
            <a:ext cx="8229600" cy="4876800"/>
          </a:xfrm>
        </p:spPr>
        <p:txBody>
          <a:bodyPr>
            <a:normAutofit lnSpcReduction="10000"/>
          </a:bodyPr>
          <a:lstStyle/>
          <a:p>
            <a:r>
              <a:rPr lang="en-US" dirty="0" smtClean="0"/>
              <a:t>Dr</a:t>
            </a:r>
            <a:r>
              <a:rPr lang="en-US" dirty="0"/>
              <a:t>. Beck decided to test the psychoanalytic concept that depression is the result of hostility turned inward toward the self. </a:t>
            </a:r>
            <a:endParaRPr lang="en-US" dirty="0" smtClean="0"/>
          </a:p>
          <a:p>
            <a:r>
              <a:rPr lang="en-US" dirty="0" smtClean="0"/>
              <a:t>He </a:t>
            </a:r>
            <a:r>
              <a:rPr lang="en-US" dirty="0"/>
              <a:t>investigated the dreams of depressed patients, which, he predicted, would manifest greater themes of hostility than the dreams of normal </a:t>
            </a:r>
            <a:r>
              <a:rPr lang="en-US" dirty="0" smtClean="0"/>
              <a:t>control patients. </a:t>
            </a:r>
          </a:p>
          <a:p>
            <a:r>
              <a:rPr lang="en-US" dirty="0" smtClean="0"/>
              <a:t>To </a:t>
            </a:r>
            <a:r>
              <a:rPr lang="en-US" dirty="0"/>
              <a:t>his surprise, he ultimately found that the dreams of depressed patients contained fewer themes of hostility and far greater themes of </a:t>
            </a:r>
            <a:r>
              <a:rPr lang="en-US" b="1" dirty="0"/>
              <a:t>defectiveness, deprivation, and loss</a:t>
            </a:r>
            <a:r>
              <a:rPr lang="en-US" dirty="0"/>
              <a:t>. He recognized that these themes paralleled his patients’ </a:t>
            </a:r>
            <a:r>
              <a:rPr lang="en-US" b="1" dirty="0"/>
              <a:t>thinking</a:t>
            </a:r>
            <a:r>
              <a:rPr lang="en-US" dirty="0"/>
              <a:t> when they were awake.</a:t>
            </a:r>
          </a:p>
        </p:txBody>
      </p:sp>
    </p:spTree>
    <p:extLst>
      <p:ext uri="{BB962C8B-B14F-4D97-AF65-F5344CB8AC3E}">
        <p14:creationId xmlns:p14="http://schemas.microsoft.com/office/powerpoint/2010/main" val="280614809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CBT Professional Organizations</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a:p>
          <a:p>
            <a:r>
              <a:rPr lang="en-US" dirty="0"/>
              <a:t>Academy of Cognitive Therapy (www.academyofct.org)</a:t>
            </a:r>
          </a:p>
          <a:p>
            <a:endParaRPr lang="en-US" dirty="0"/>
          </a:p>
          <a:p>
            <a:r>
              <a:rPr lang="en-US" dirty="0"/>
              <a:t>Association for Behavioral and Cognitive Therapies (www.abct.org)</a:t>
            </a:r>
          </a:p>
          <a:p>
            <a:endParaRPr lang="en-US" dirty="0"/>
          </a:p>
          <a:p>
            <a:r>
              <a:rPr lang="en-US" dirty="0"/>
              <a:t>British Association for </a:t>
            </a:r>
            <a:r>
              <a:rPr lang="en-US" dirty="0" err="1"/>
              <a:t>Behavioural</a:t>
            </a:r>
            <a:r>
              <a:rPr lang="en-US" dirty="0"/>
              <a:t> and Cognitive Psychotherapies (www.babcp.com)</a:t>
            </a:r>
          </a:p>
          <a:p>
            <a:endParaRPr lang="en-US" dirty="0"/>
          </a:p>
          <a:p>
            <a:r>
              <a:rPr lang="en-US" dirty="0"/>
              <a:t>European Association for </a:t>
            </a:r>
            <a:r>
              <a:rPr lang="en-US" dirty="0" err="1"/>
              <a:t>Behavioural</a:t>
            </a:r>
            <a:r>
              <a:rPr lang="en-US" dirty="0"/>
              <a:t> and Cognitive Therapies (www.eabct.com)</a:t>
            </a:r>
          </a:p>
          <a:p>
            <a:endParaRPr lang="en-US" dirty="0"/>
          </a:p>
          <a:p>
            <a:r>
              <a:rPr lang="en-US" dirty="0"/>
              <a:t>International Association for Cognitive Psychotherapy (www.the-iacp.com)</a:t>
            </a:r>
          </a:p>
        </p:txBody>
      </p:sp>
    </p:spTree>
    <p:extLst>
      <p:ext uri="{BB962C8B-B14F-4D97-AF65-F5344CB8AC3E}">
        <p14:creationId xmlns:p14="http://schemas.microsoft.com/office/powerpoint/2010/main" val="31890235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following scales and manuals may be ordered from Pearson (www.­beckscales.com):</a:t>
            </a:r>
          </a:p>
          <a:p>
            <a:endParaRPr lang="en-US" dirty="0"/>
          </a:p>
          <a:p>
            <a:r>
              <a:rPr lang="en-US" dirty="0"/>
              <a:t>Beck Depression Inventory–II</a:t>
            </a:r>
          </a:p>
          <a:p>
            <a:endParaRPr lang="en-US" dirty="0"/>
          </a:p>
          <a:p>
            <a:r>
              <a:rPr lang="en-US" dirty="0"/>
              <a:t>Beck Depression Inventory—Fast Screen for Medical Patients</a:t>
            </a:r>
          </a:p>
          <a:p>
            <a:endParaRPr lang="en-US" dirty="0"/>
          </a:p>
          <a:p>
            <a:r>
              <a:rPr lang="en-US" dirty="0"/>
              <a:t>Beck Anxiety Inventory</a:t>
            </a:r>
          </a:p>
          <a:p>
            <a:endParaRPr lang="en-US" dirty="0"/>
          </a:p>
          <a:p>
            <a:r>
              <a:rPr lang="en-US" dirty="0"/>
              <a:t>Beck Hopelessness Scale</a:t>
            </a:r>
          </a:p>
          <a:p>
            <a:endParaRPr lang="en-US" dirty="0"/>
          </a:p>
          <a:p>
            <a:r>
              <a:rPr lang="en-US" dirty="0"/>
              <a:t>Beck Scale for Suicidal Ideation</a:t>
            </a:r>
          </a:p>
          <a:p>
            <a:endParaRPr lang="en-US" dirty="0"/>
          </a:p>
          <a:p>
            <a:r>
              <a:rPr lang="en-US" dirty="0"/>
              <a:t>Clark–Beck Obsessive–Compulsive Inventory</a:t>
            </a:r>
          </a:p>
          <a:p>
            <a:endParaRPr lang="en-US" dirty="0"/>
          </a:p>
          <a:p>
            <a:r>
              <a:rPr lang="en-US" dirty="0"/>
              <a:t>Beck Youth Inventories—Second Edition</a:t>
            </a:r>
          </a:p>
        </p:txBody>
      </p:sp>
    </p:spTree>
    <p:extLst>
      <p:ext uri="{BB962C8B-B14F-4D97-AF65-F5344CB8AC3E}">
        <p14:creationId xmlns:p14="http://schemas.microsoft.com/office/powerpoint/2010/main" val="59648846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935480"/>
            <a:ext cx="8229600" cy="4770120"/>
          </a:xfrm>
        </p:spPr>
        <p:txBody>
          <a:bodyPr>
            <a:normAutofit fontScale="47500" lnSpcReduction="20000"/>
          </a:bodyPr>
          <a:lstStyle/>
          <a:p>
            <a:r>
              <a:rPr lang="en-US" dirty="0"/>
              <a:t>Alford, B. A., &amp; Beck, A. T. (1997). The integrative power of cognitive therapy. New York: Guilford Press.</a:t>
            </a:r>
          </a:p>
          <a:p>
            <a:endParaRPr lang="en-US" dirty="0"/>
          </a:p>
          <a:p>
            <a:r>
              <a:rPr lang="en-US" dirty="0"/>
              <a:t>American Psychiatric Association. (2000). Diagnostic and statistical manual of mental disorders (4th ed., text rev.). Washington, DC: Author.</a:t>
            </a:r>
          </a:p>
          <a:p>
            <a:endParaRPr lang="en-US" dirty="0"/>
          </a:p>
          <a:p>
            <a:r>
              <a:rPr lang="en-US" dirty="0"/>
              <a:t>Antony, M. M., &amp; Barlow, D. H. (Eds.). (2010). Handbook of assessment and treatment planning for psychological disorders (2nd ed.). New York: Guilford Press.</a:t>
            </a:r>
          </a:p>
          <a:p>
            <a:endParaRPr lang="en-US" dirty="0"/>
          </a:p>
          <a:p>
            <a:r>
              <a:rPr lang="en-US" dirty="0" err="1"/>
              <a:t>Arnkoff</a:t>
            </a:r>
            <a:r>
              <a:rPr lang="en-US" dirty="0"/>
              <a:t>, D. B., &amp; Glass, C. R. (1992). Cognitive therapy and psychotherapy integration. In D. K. </a:t>
            </a:r>
            <a:r>
              <a:rPr lang="en-US" dirty="0" err="1"/>
              <a:t>Freedheim</a:t>
            </a:r>
            <a:r>
              <a:rPr lang="en-US" dirty="0"/>
              <a:t> (Ed.), History of psychotherapy: A century of change (pp. 657–694). Washington, DC: American Psychological Association.</a:t>
            </a:r>
          </a:p>
          <a:p>
            <a:endParaRPr lang="en-US" dirty="0"/>
          </a:p>
          <a:p>
            <a:r>
              <a:rPr lang="en-US" dirty="0"/>
              <a:t>Barlow, D. H. (2002). Anxiety and its disorders: The nature and treatment of anxiety and panic (2nd ed.). New York: Guilford Press.</a:t>
            </a:r>
          </a:p>
          <a:p>
            <a:endParaRPr lang="en-US" dirty="0"/>
          </a:p>
          <a:p>
            <a:r>
              <a:rPr lang="en-US" dirty="0"/>
              <a:t>Beck, A. T. (1964). Thinking and depression: II. Theory and therapy. Archives of General Psychiatry, 10, 561–571.</a:t>
            </a:r>
          </a:p>
          <a:p>
            <a:endParaRPr lang="en-US" dirty="0"/>
          </a:p>
          <a:p>
            <a:r>
              <a:rPr lang="en-US" dirty="0"/>
              <a:t>Beck, A. T. (1967). Depression: Causes and treatment. Philadelphia: University of Pennsylvania Press.</a:t>
            </a:r>
          </a:p>
          <a:p>
            <a:endParaRPr lang="en-US" dirty="0"/>
          </a:p>
          <a:p>
            <a:r>
              <a:rPr lang="en-US" dirty="0"/>
              <a:t>Beck, A. T. (1976). Cognitive therapy and the emotional disorders. New York: International Universities Press.</a:t>
            </a:r>
          </a:p>
          <a:p>
            <a:endParaRPr lang="en-US" dirty="0"/>
          </a:p>
          <a:p>
            <a:r>
              <a:rPr lang="en-US" dirty="0"/>
              <a:t>Beck, A. T. (1987). Cognitive approaches to panic disorder: Theory and therapy. In S. </a:t>
            </a:r>
            <a:r>
              <a:rPr lang="en-US" dirty="0" err="1"/>
              <a:t>Rachman</a:t>
            </a:r>
            <a:r>
              <a:rPr lang="en-US" dirty="0"/>
              <a:t> &amp; J. Maser (Eds.), Panic: Psychological perspectives (pp. 91–109). Hillsdale, NJ: Erlbaum.</a:t>
            </a:r>
          </a:p>
          <a:p>
            <a:endParaRPr lang="en-US" dirty="0"/>
          </a:p>
          <a:p>
            <a:r>
              <a:rPr lang="en-US" dirty="0"/>
              <a:t>Beck, A. T. (1999). Cognitive aspects of personality disorders and their relation to </a:t>
            </a:r>
            <a:r>
              <a:rPr lang="en-US" dirty="0" err="1"/>
              <a:t>syndromal</a:t>
            </a:r>
            <a:r>
              <a:rPr lang="en-US" dirty="0"/>
              <a:t> disorders: A </a:t>
            </a:r>
            <a:r>
              <a:rPr lang="en-US" dirty="0" err="1"/>
              <a:t>psychoevolutionary</a:t>
            </a:r>
            <a:r>
              <a:rPr lang="en-US" dirty="0"/>
              <a:t> approach. In C. R. </a:t>
            </a:r>
            <a:r>
              <a:rPr lang="en-US" dirty="0" err="1"/>
              <a:t>Cloninger</a:t>
            </a:r>
            <a:r>
              <a:rPr lang="en-US" dirty="0"/>
              <a:t> (Ed.), Personality and psychopathology (pp. 411–429). Washington, DC: American Psychiatric Press.</a:t>
            </a:r>
          </a:p>
        </p:txBody>
      </p:sp>
    </p:spTree>
    <p:extLst>
      <p:ext uri="{BB962C8B-B14F-4D97-AF65-F5344CB8AC3E}">
        <p14:creationId xmlns:p14="http://schemas.microsoft.com/office/powerpoint/2010/main" val="17587137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935480"/>
            <a:ext cx="8229600" cy="4770120"/>
          </a:xfrm>
        </p:spPr>
        <p:txBody>
          <a:bodyPr>
            <a:noAutofit/>
          </a:bodyPr>
          <a:lstStyle/>
          <a:p>
            <a:r>
              <a:rPr lang="en-US" sz="1200" dirty="0"/>
              <a:t>Beck, A. T. (2005). The current state of cognitive therapy: A 40-year retrospective. Archives of General Psychiatry, 62, 953–959</a:t>
            </a:r>
            <a:r>
              <a:rPr lang="en-US" sz="1200" dirty="0" smtClean="0"/>
              <a:t>.</a:t>
            </a:r>
            <a:endParaRPr lang="en-US" sz="1200" dirty="0"/>
          </a:p>
          <a:p>
            <a:r>
              <a:rPr lang="en-US" sz="1200" dirty="0"/>
              <a:t>Beck, A. T., &amp; Beck, J. S. (1991). The personality belief questionnaire. </a:t>
            </a:r>
            <a:r>
              <a:rPr lang="en-US" sz="1200" dirty="0" err="1"/>
              <a:t>Bala</a:t>
            </a:r>
            <a:r>
              <a:rPr lang="en-US" sz="1200" dirty="0"/>
              <a:t> </a:t>
            </a:r>
            <a:r>
              <a:rPr lang="en-US" sz="1200" dirty="0" err="1"/>
              <a:t>Cynwyd</a:t>
            </a:r>
            <a:r>
              <a:rPr lang="en-US" sz="1200" dirty="0"/>
              <a:t>, PA: Beck Institute for Cognitive Behavior Therapy</a:t>
            </a:r>
            <a:r>
              <a:rPr lang="en-US" sz="1200" dirty="0" smtClean="0"/>
              <a:t>.</a:t>
            </a:r>
            <a:endParaRPr lang="en-US" sz="1200" dirty="0"/>
          </a:p>
          <a:p>
            <a:r>
              <a:rPr lang="en-US" sz="1200" dirty="0"/>
              <a:t>Beck, A. T., &amp; Emery, G. (with Greenberg, R. L.). (1985). Anxiety disorders and phobias: A cognitive perspective. New York: Basic Books</a:t>
            </a:r>
            <a:r>
              <a:rPr lang="en-US" sz="1200" dirty="0" smtClean="0"/>
              <a:t>.</a:t>
            </a:r>
            <a:endParaRPr lang="en-US" sz="1200" dirty="0"/>
          </a:p>
          <a:p>
            <a:r>
              <a:rPr lang="en-US" sz="1200" dirty="0"/>
              <a:t>Beck, A. T., Freeman, A., Davis, D. D., &amp; Associates. (2004). Cognitive therapy of personality disorders (2nd ed.). New York: Guilford Press</a:t>
            </a:r>
            <a:r>
              <a:rPr lang="en-US" sz="1200" dirty="0" smtClean="0"/>
              <a:t>.</a:t>
            </a:r>
            <a:endParaRPr lang="en-US" sz="1200" dirty="0"/>
          </a:p>
          <a:p>
            <a:r>
              <a:rPr lang="en-US" sz="1200" dirty="0"/>
              <a:t>Beck, A. T., Rush, A. J., Shaw, B. F., &amp; Emery, G. (1979). Cognitive therapy of depression. New York: Guilford Press</a:t>
            </a:r>
            <a:r>
              <a:rPr lang="en-US" sz="1200" dirty="0" smtClean="0"/>
              <a:t>.</a:t>
            </a:r>
            <a:endParaRPr lang="en-US" sz="1200" dirty="0"/>
          </a:p>
          <a:p>
            <a:r>
              <a:rPr lang="en-US" sz="1200" dirty="0"/>
              <a:t>Beck, A. T., Wright, F. D., Newman, C. F., &amp; </a:t>
            </a:r>
            <a:r>
              <a:rPr lang="en-US" sz="1200" dirty="0" err="1"/>
              <a:t>Liese</a:t>
            </a:r>
            <a:r>
              <a:rPr lang="en-US" sz="1200" dirty="0"/>
              <a:t>, B. S. (1993). Cognitive therapy of substance abuse. New York: Guilford Press</a:t>
            </a:r>
            <a:r>
              <a:rPr lang="en-US" sz="1200" dirty="0" smtClean="0"/>
              <a:t>.</a:t>
            </a:r>
            <a:endParaRPr lang="en-US" sz="1200" dirty="0"/>
          </a:p>
          <a:p>
            <a:r>
              <a:rPr lang="en-US" sz="1200" dirty="0"/>
              <a:t>Beck, J. S. </a:t>
            </a:r>
            <a:r>
              <a:rPr lang="en-US" sz="1200" dirty="0" smtClean="0"/>
              <a:t>(2001</a:t>
            </a:r>
            <a:r>
              <a:rPr lang="en-US" sz="1200" dirty="0"/>
              <a:t>). A cognitive therapy approach to medication compliance. In J. Kay (Ed.), Integrated treatment of psychiatric disorders (pp. 113–141). Washington, DC: American Psychiatric Publishing</a:t>
            </a:r>
            <a:r>
              <a:rPr lang="en-US" sz="1200" dirty="0" smtClean="0"/>
              <a:t>.</a:t>
            </a:r>
            <a:endParaRPr lang="en-US" sz="1200" dirty="0"/>
          </a:p>
          <a:p>
            <a:r>
              <a:rPr lang="en-US" sz="1200" dirty="0"/>
              <a:t>Beck, J. S. (2005). Cognitive therapy for challenging problems: What to do when the basics don’t work. New York: Guilford Press</a:t>
            </a:r>
            <a:r>
              <a:rPr lang="en-US" sz="1200" dirty="0" smtClean="0"/>
              <a:t>.</a:t>
            </a:r>
            <a:endParaRPr lang="en-US" sz="1200" dirty="0"/>
          </a:p>
          <a:p>
            <a:r>
              <a:rPr lang="en-US" sz="1200" dirty="0"/>
              <a:t>Beck, J. S. (2011). Cognitive behavior therapy worksheet packet (3rd ed.). </a:t>
            </a:r>
            <a:r>
              <a:rPr lang="en-US" sz="1200" dirty="0" err="1"/>
              <a:t>Bala</a:t>
            </a:r>
            <a:r>
              <a:rPr lang="en-US" sz="1200" dirty="0"/>
              <a:t> </a:t>
            </a:r>
            <a:r>
              <a:rPr lang="en-US" sz="1200" dirty="0" err="1"/>
              <a:t>Cynwyd</a:t>
            </a:r>
            <a:r>
              <a:rPr lang="en-US" sz="1200" dirty="0"/>
              <a:t>, PA: Beck Institute for Cognitive Behavior Therapy</a:t>
            </a:r>
            <a:r>
              <a:rPr lang="en-US" sz="1200" dirty="0" smtClean="0"/>
              <a:t>.</a:t>
            </a:r>
            <a:endParaRPr lang="en-US" sz="1200" dirty="0"/>
          </a:p>
          <a:p>
            <a:r>
              <a:rPr lang="en-US" sz="1200" dirty="0"/>
              <a:t>Bennett-Levy, J., Butler, G., Fennell, M., Hackman, A., Mueller, M., &amp; Westbrook, D. (Eds.). (2004). Oxford guide to behavioral experiments in cognitive therapy. Oxford, UK: Oxford University</a:t>
            </a:r>
            <a:r>
              <a:rPr lang="en-US" sz="1200" dirty="0" smtClean="0"/>
              <a:t>.</a:t>
            </a:r>
            <a:endParaRPr lang="en-US" sz="1200" dirty="0"/>
          </a:p>
          <a:p>
            <a:r>
              <a:rPr lang="en-US" sz="1200" dirty="0"/>
              <a:t>Benson, H. (1975). The relaxation response. New York: Avon</a:t>
            </a:r>
            <a:r>
              <a:rPr lang="en-US" sz="1200" dirty="0" smtClean="0"/>
              <a:t>.</a:t>
            </a:r>
            <a:endParaRPr lang="en-US" sz="1200" dirty="0"/>
          </a:p>
          <a:p>
            <a:r>
              <a:rPr lang="en-US" sz="1200" dirty="0"/>
              <a:t>Burns, D. D. (1980). Feeling good: The new mood therapy. New York: Signet.</a:t>
            </a:r>
          </a:p>
        </p:txBody>
      </p:sp>
    </p:spTree>
    <p:extLst>
      <p:ext uri="{BB962C8B-B14F-4D97-AF65-F5344CB8AC3E}">
        <p14:creationId xmlns:p14="http://schemas.microsoft.com/office/powerpoint/2010/main" val="3689120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References</a:t>
            </a:r>
            <a:endParaRPr lang="en-US" dirty="0"/>
          </a:p>
        </p:txBody>
      </p:sp>
      <p:sp>
        <p:nvSpPr>
          <p:cNvPr id="3" name="Content Placeholder 2"/>
          <p:cNvSpPr>
            <a:spLocks noGrp="1"/>
          </p:cNvSpPr>
          <p:nvPr>
            <p:ph idx="1"/>
          </p:nvPr>
        </p:nvSpPr>
        <p:spPr>
          <a:xfrm>
            <a:off x="457200" y="1295400"/>
            <a:ext cx="8229600" cy="5410200"/>
          </a:xfrm>
        </p:spPr>
        <p:txBody>
          <a:bodyPr>
            <a:noAutofit/>
          </a:bodyPr>
          <a:lstStyle/>
          <a:p>
            <a:r>
              <a:rPr lang="en-US" sz="1200" dirty="0"/>
              <a:t>Butler, A. C., Chapman, J. E. Forman, E. M., &amp; Beck, A. T. (2006). The empirical status of cognitive-behavioral therapy: A review of meta-analyses. Clinical Psychology Review, 26, 17–31</a:t>
            </a:r>
            <a:r>
              <a:rPr lang="en-US" sz="1200" dirty="0" smtClean="0"/>
              <a:t>.</a:t>
            </a:r>
            <a:endParaRPr lang="en-US" sz="1200" dirty="0"/>
          </a:p>
          <a:p>
            <a:r>
              <a:rPr lang="en-US" sz="1200" dirty="0" err="1"/>
              <a:t>Chambless</a:t>
            </a:r>
            <a:r>
              <a:rPr lang="en-US" sz="1200" dirty="0"/>
              <a:t>, D., &amp; </a:t>
            </a:r>
            <a:r>
              <a:rPr lang="en-US" sz="1200" dirty="0" err="1"/>
              <a:t>Ollendick</a:t>
            </a:r>
            <a:r>
              <a:rPr lang="en-US" sz="1200" dirty="0"/>
              <a:t>, T. H. (2001). Empirically supported psychological interventions. Annual Review of Psychology, 52, 685–716</a:t>
            </a:r>
            <a:r>
              <a:rPr lang="en-US" sz="1200" dirty="0" smtClean="0"/>
              <a:t>.</a:t>
            </a:r>
            <a:endParaRPr lang="en-US" sz="1200" dirty="0"/>
          </a:p>
          <a:p>
            <a:r>
              <a:rPr lang="en-US" sz="1200" dirty="0"/>
              <a:t>Chiesa A., &amp; </a:t>
            </a:r>
            <a:r>
              <a:rPr lang="en-US" sz="1200" dirty="0" err="1"/>
              <a:t>Serretti</a:t>
            </a:r>
            <a:r>
              <a:rPr lang="en-US" sz="1200" dirty="0"/>
              <a:t>, A. (2010a). Mindfulness based cognitive therapy for psychiatric disorders: A systematic review and meta-analysis. Psychiatry Research</a:t>
            </a:r>
            <a:r>
              <a:rPr lang="en-US" sz="1200" dirty="0" smtClean="0"/>
              <a:t>.</a:t>
            </a:r>
            <a:endParaRPr lang="en-US" sz="1200" dirty="0"/>
          </a:p>
          <a:p>
            <a:r>
              <a:rPr lang="en-US" sz="1200" dirty="0"/>
              <a:t>Chiesa A., &amp; </a:t>
            </a:r>
            <a:r>
              <a:rPr lang="en-US" sz="1200" dirty="0" err="1"/>
              <a:t>Serretti</a:t>
            </a:r>
            <a:r>
              <a:rPr lang="en-US" sz="1200" dirty="0"/>
              <a:t>, A. (2010b). A systematic review of neurobiological and clinical features of mindfulness mediation. Psychological Medicine, 40, 1239–1252</a:t>
            </a:r>
            <a:r>
              <a:rPr lang="en-US" sz="1200" dirty="0" smtClean="0"/>
              <a:t>.</a:t>
            </a:r>
            <a:endParaRPr lang="en-US" sz="1200" dirty="0"/>
          </a:p>
          <a:p>
            <a:r>
              <a:rPr lang="en-US" sz="1200" dirty="0"/>
              <a:t>Clark, D. A., &amp; Beck, A. T. (2010). Cognitive therapy of anxiety disorders: Science and practice. New York: Guilford Press</a:t>
            </a:r>
            <a:r>
              <a:rPr lang="en-US" sz="1200" dirty="0" smtClean="0"/>
              <a:t>.</a:t>
            </a:r>
            <a:endParaRPr lang="en-US" sz="1200" dirty="0"/>
          </a:p>
          <a:p>
            <a:r>
              <a:rPr lang="en-US" sz="1200" dirty="0"/>
              <a:t>Clark, D. A., Beck, A. T., &amp; Alford, B. A. (1999). Scientific foundations of cognitive theory and therapy of depression. Hoboken, NJ: Wiley</a:t>
            </a:r>
            <a:r>
              <a:rPr lang="en-US" sz="1200" dirty="0" smtClean="0"/>
              <a:t>.</a:t>
            </a:r>
            <a:endParaRPr lang="en-US" sz="1200" dirty="0"/>
          </a:p>
          <a:p>
            <a:r>
              <a:rPr lang="en-US" sz="1200" dirty="0"/>
              <a:t>Clark, D. M. (1989). Anxiety states: Panic and generalized anxiety. In K. </a:t>
            </a:r>
            <a:r>
              <a:rPr lang="en-US" sz="1200" dirty="0" err="1"/>
              <a:t>Hawton</a:t>
            </a:r>
            <a:r>
              <a:rPr lang="en-US" sz="1200" dirty="0"/>
              <a:t>, P. M. </a:t>
            </a:r>
            <a:r>
              <a:rPr lang="en-US" sz="1200" dirty="0" err="1"/>
              <a:t>Salkovskis</a:t>
            </a:r>
            <a:r>
              <a:rPr lang="en-US" sz="1200" dirty="0"/>
              <a:t>, J. Kirk, &amp; D. M. Clark (Eds.), Cognitive-behavior therapy for psychiatric problems: A practical guide (pp. 52–96). New York: Oxford University Press</a:t>
            </a:r>
            <a:r>
              <a:rPr lang="en-US" sz="1200" dirty="0" smtClean="0"/>
              <a:t>.</a:t>
            </a:r>
            <a:endParaRPr lang="en-US" sz="1200" dirty="0"/>
          </a:p>
          <a:p>
            <a:r>
              <a:rPr lang="en-US" sz="1200" dirty="0" err="1"/>
              <a:t>D’Zurilla</a:t>
            </a:r>
            <a:r>
              <a:rPr lang="en-US" sz="1200" dirty="0"/>
              <a:t>, T. J., &amp; </a:t>
            </a:r>
            <a:r>
              <a:rPr lang="en-US" sz="1200" dirty="0" err="1"/>
              <a:t>Nezu</a:t>
            </a:r>
            <a:r>
              <a:rPr lang="en-US" sz="1200" dirty="0"/>
              <a:t>, A. M. (2006). Problem-solving therapy: A positive approach to clinical intervention (3rd ed.). New York: Springer</a:t>
            </a:r>
            <a:r>
              <a:rPr lang="en-US" sz="1200" dirty="0" smtClean="0"/>
              <a:t>.</a:t>
            </a:r>
            <a:endParaRPr lang="en-US" sz="1200" dirty="0"/>
          </a:p>
          <a:p>
            <a:r>
              <a:rPr lang="en-US" sz="1200" dirty="0"/>
              <a:t>Davis, M., </a:t>
            </a:r>
            <a:r>
              <a:rPr lang="en-US" sz="1200" dirty="0" err="1"/>
              <a:t>Eshelman</a:t>
            </a:r>
            <a:r>
              <a:rPr lang="en-US" sz="1200" dirty="0"/>
              <a:t>, E. R., &amp; McKay, M. (2008). The relaxation and stress reduction workbook (6th ed.). Oakland, CA: New Harbinger</a:t>
            </a:r>
            <a:r>
              <a:rPr lang="en-US" sz="1200" dirty="0" smtClean="0"/>
              <a:t>.</a:t>
            </a:r>
            <a:endParaRPr lang="en-US" sz="1200" dirty="0"/>
          </a:p>
          <a:p>
            <a:r>
              <a:rPr lang="en-US" sz="1200" dirty="0" err="1"/>
              <a:t>DeRubeis</a:t>
            </a:r>
            <a:r>
              <a:rPr lang="en-US" sz="1200" dirty="0"/>
              <a:t>, R. J., &amp; </a:t>
            </a:r>
            <a:r>
              <a:rPr lang="en-US" sz="1200" dirty="0" err="1"/>
              <a:t>Feeley</a:t>
            </a:r>
            <a:r>
              <a:rPr lang="en-US" sz="1200" dirty="0"/>
              <a:t>, M. (1990). Determinants of change in cognitive therapy for depression. Cognitive Therapy and Research, 14, 469–482</a:t>
            </a:r>
            <a:r>
              <a:rPr lang="en-US" sz="1200" dirty="0" smtClean="0"/>
              <a:t>.</a:t>
            </a:r>
            <a:endParaRPr lang="en-US" sz="1200" dirty="0"/>
          </a:p>
          <a:p>
            <a:r>
              <a:rPr lang="en-US" sz="1200" dirty="0"/>
              <a:t>Dobson, D., &amp; Dobson, K. S. (2009). Evidence-based practice of cognitive-behavioral therapy. New York: Guilford Press</a:t>
            </a:r>
            <a:r>
              <a:rPr lang="en-US" sz="1200" dirty="0" smtClean="0"/>
              <a:t>.</a:t>
            </a:r>
            <a:endParaRPr lang="en-US" sz="1200" dirty="0"/>
          </a:p>
          <a:p>
            <a:r>
              <a:rPr lang="en-US" sz="1200" dirty="0"/>
              <a:t>Dobson, K. S., &amp; </a:t>
            </a:r>
            <a:r>
              <a:rPr lang="en-US" sz="1200" dirty="0" err="1"/>
              <a:t>Dozois</a:t>
            </a:r>
            <a:r>
              <a:rPr lang="en-US" sz="1200" dirty="0"/>
              <a:t> D. J. A. (2009). Historical and philosophical bases of the cognitive-behavioral therapies. In K. S. Dobson (Ed.), Handbook of cognitive-behavioral therapies (3rd ed., pp. 3–37). New York: Guilford Press</a:t>
            </a:r>
            <a:r>
              <a:rPr lang="en-US" sz="1200" dirty="0" smtClean="0"/>
              <a:t>.</a:t>
            </a:r>
            <a:endParaRPr lang="en-US" sz="1200" dirty="0"/>
          </a:p>
          <a:p>
            <a:r>
              <a:rPr lang="en-US" sz="1200" dirty="0"/>
              <a:t>Edwards, D. J. A. (1989). Cognitive restructuring through guided imagery: Lessons from Gestalt therapy. In A. Freeman, K. M. Simon, L. E. </a:t>
            </a:r>
            <a:r>
              <a:rPr lang="en-US" sz="1200" dirty="0" err="1"/>
              <a:t>Beutler</a:t>
            </a:r>
            <a:r>
              <a:rPr lang="en-US" sz="1200" dirty="0"/>
              <a:t>, &amp; H. </a:t>
            </a:r>
            <a:r>
              <a:rPr lang="en-US" sz="1200" dirty="0" err="1"/>
              <a:t>Arkowitz</a:t>
            </a:r>
            <a:r>
              <a:rPr lang="en-US" sz="1200" dirty="0"/>
              <a:t> (Eds.), Comprehensive handbook of cognitive therapy (pp. 283–297). New York: Plenum Press.</a:t>
            </a:r>
          </a:p>
        </p:txBody>
      </p:sp>
    </p:spTree>
    <p:extLst>
      <p:ext uri="{BB962C8B-B14F-4D97-AF65-F5344CB8AC3E}">
        <p14:creationId xmlns:p14="http://schemas.microsoft.com/office/powerpoint/2010/main" val="3638857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r>
              <a:rPr lang="en-US" dirty="0" smtClean="0"/>
              <a:t>What is CBT?</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r>
              <a:rPr lang="en-US" dirty="0"/>
              <a:t>He identified distorted, negative cognition (</a:t>
            </a:r>
            <a:r>
              <a:rPr lang="en-US" b="1" dirty="0"/>
              <a:t>primarily thoughts and beliefs</a:t>
            </a:r>
            <a:r>
              <a:rPr lang="en-US" dirty="0"/>
              <a:t>) as a primary feature of depression and developed a short-term treatment, one of whose primary targets was the reality testing of patients’ depressed thinking</a:t>
            </a:r>
            <a:r>
              <a:rPr lang="en-US" dirty="0" smtClean="0"/>
              <a:t>.</a:t>
            </a:r>
          </a:p>
          <a:p>
            <a:r>
              <a:rPr lang="en-US" dirty="0"/>
              <a:t>Aaron Beck developed a form of psychotherapy in the early 1960s that he originally termed “cognitive therapy.” </a:t>
            </a:r>
          </a:p>
          <a:p>
            <a:r>
              <a:rPr lang="en-US" dirty="0"/>
              <a:t>“Cognitive therapy” is now used synonymously with “cognitive behavior therapy” by much of our field.</a:t>
            </a:r>
          </a:p>
          <a:p>
            <a:endParaRPr lang="en-US" dirty="0"/>
          </a:p>
        </p:txBody>
      </p:sp>
    </p:spTree>
    <p:extLst>
      <p:ext uri="{BB962C8B-B14F-4D97-AF65-F5344CB8AC3E}">
        <p14:creationId xmlns:p14="http://schemas.microsoft.com/office/powerpoint/2010/main" val="1333011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r>
              <a:rPr lang="en-US" dirty="0" smtClean="0"/>
              <a:t>What is CBT?</a:t>
            </a:r>
            <a:endParaRPr lang="en-US" dirty="0"/>
          </a:p>
        </p:txBody>
      </p:sp>
      <p:sp>
        <p:nvSpPr>
          <p:cNvPr id="3" name="Content Placeholder 2"/>
          <p:cNvSpPr>
            <a:spLocks noGrp="1"/>
          </p:cNvSpPr>
          <p:nvPr>
            <p:ph idx="1"/>
          </p:nvPr>
        </p:nvSpPr>
        <p:spPr>
          <a:xfrm>
            <a:off x="457200" y="1447800"/>
            <a:ext cx="8229600" cy="4876800"/>
          </a:xfrm>
        </p:spPr>
        <p:txBody>
          <a:bodyPr>
            <a:normAutofit lnSpcReduction="10000"/>
          </a:bodyPr>
          <a:lstStyle/>
          <a:p>
            <a:r>
              <a:rPr lang="en-US" dirty="0" smtClean="0"/>
              <a:t>Beck </a:t>
            </a:r>
            <a:r>
              <a:rPr lang="en-US" dirty="0"/>
              <a:t>devised a structured, short-term, present-oriented psychotherapy for depression, directed toward solving current problems and modifying dysfunctional (inaccurate and/or unhelpful) thinking and behavior (Beck, 1964). </a:t>
            </a:r>
            <a:endParaRPr lang="en-US" dirty="0" smtClean="0"/>
          </a:p>
          <a:p>
            <a:r>
              <a:rPr lang="en-US" dirty="0" smtClean="0"/>
              <a:t>Since </a:t>
            </a:r>
            <a:r>
              <a:rPr lang="en-US" dirty="0"/>
              <a:t>that time, he and others have successfully adapted this therapy to a surprisingly diverse set of populations with a wide range of disorders and problems. </a:t>
            </a:r>
            <a:endParaRPr lang="en-US" dirty="0" smtClean="0"/>
          </a:p>
          <a:p>
            <a:r>
              <a:rPr lang="en-US" dirty="0" smtClean="0"/>
              <a:t>These </a:t>
            </a:r>
            <a:r>
              <a:rPr lang="en-US" dirty="0"/>
              <a:t>adaptations have changed the focus, techniques, and length of treatment, but the theoretical assumptions themselves have remained constant.</a:t>
            </a:r>
          </a:p>
        </p:txBody>
      </p:sp>
    </p:spTree>
    <p:extLst>
      <p:ext uri="{BB962C8B-B14F-4D97-AF65-F5344CB8AC3E}">
        <p14:creationId xmlns:p14="http://schemas.microsoft.com/office/powerpoint/2010/main" val="4005778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a:bodyPr>
          <a:lstStyle/>
          <a:p>
            <a:r>
              <a:rPr lang="en-US" dirty="0" smtClean="0"/>
              <a:t>What is CBT?</a:t>
            </a:r>
            <a:endParaRPr lang="en-US" dirty="0"/>
          </a:p>
        </p:txBody>
      </p:sp>
      <p:sp>
        <p:nvSpPr>
          <p:cNvPr id="3" name="Content Placeholder 2"/>
          <p:cNvSpPr>
            <a:spLocks noGrp="1"/>
          </p:cNvSpPr>
          <p:nvPr>
            <p:ph idx="1"/>
          </p:nvPr>
        </p:nvSpPr>
        <p:spPr>
          <a:xfrm>
            <a:off x="457200" y="1447800"/>
            <a:ext cx="8229600" cy="4876800"/>
          </a:xfrm>
        </p:spPr>
        <p:txBody>
          <a:bodyPr>
            <a:normAutofit lnSpcReduction="10000"/>
          </a:bodyPr>
          <a:lstStyle/>
          <a:p>
            <a:r>
              <a:rPr lang="en-US" dirty="0"/>
              <a:t>In all forms of cognitive behavior therapy that are derived from Beck’s model, treatment is based on a cognitive formulation, the beliefs and behavioral strategies that characterize a specific disorder (Alford &amp; Beck, 1997</a:t>
            </a:r>
            <a:r>
              <a:rPr lang="en-US" dirty="0" smtClean="0"/>
              <a:t>).</a:t>
            </a:r>
          </a:p>
          <a:p>
            <a:r>
              <a:rPr lang="en-US" dirty="0"/>
              <a:t>Treatment is also based on a conceptualization, or understanding, of individual patients (their specific beliefs and patterns of behavior). The therapist seeks in a variety of ways to produce cognitive change—modification in the patient’s thinking and belief system—to bring about enduring emotional and behavioral change.</a:t>
            </a:r>
          </a:p>
        </p:txBody>
      </p:sp>
    </p:spTree>
    <p:extLst>
      <p:ext uri="{BB962C8B-B14F-4D97-AF65-F5344CB8AC3E}">
        <p14:creationId xmlns:p14="http://schemas.microsoft.com/office/powerpoint/2010/main" val="28019538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8429706744D541A6E3FEA1FDB3D0B7" ma:contentTypeVersion="12" ma:contentTypeDescription="Create a new document." ma:contentTypeScope="" ma:versionID="a3709981a577bec801a66f9d238c4a93">
  <xsd:schema xmlns:xsd="http://www.w3.org/2001/XMLSchema" xmlns:xs="http://www.w3.org/2001/XMLSchema" xmlns:p="http://schemas.microsoft.com/office/2006/metadata/properties" xmlns:ns3="b0dd72e3-1a40-4bcd-8159-b9d868256fc8" xmlns:ns4="aaf598aa-873a-484f-a922-cfc71528ecb9" targetNamespace="http://schemas.microsoft.com/office/2006/metadata/properties" ma:root="true" ma:fieldsID="779fb48d89e57362bdd1b0a4283e559e" ns3:_="" ns4:_="">
    <xsd:import namespace="b0dd72e3-1a40-4bcd-8159-b9d868256fc8"/>
    <xsd:import namespace="aaf598aa-873a-484f-a922-cfc71528ecb9"/>
    <xsd:element name="properties">
      <xsd:complexType>
        <xsd:sequence>
          <xsd:element name="documentManagement">
            <xsd:complexType>
              <xsd:all>
                <xsd:element ref="ns3:SharedWithUsers" minOccurs="0"/>
                <xsd:element ref="ns4:MediaServiceMetadata" minOccurs="0"/>
                <xsd:element ref="ns4:MediaServiceFastMetadata" minOccurs="0"/>
                <xsd:element ref="ns3:SharedWithDetails" minOccurs="0"/>
                <xsd:element ref="ns3:SharingHintHash" minOccurs="0"/>
                <xsd:element ref="ns4:MediaServiceAutoTags" minOccurs="0"/>
                <xsd:element ref="ns4:MediaServiceOCR" minOccurs="0"/>
                <xsd:element ref="ns4:MediaServiceDateTake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dd72e3-1a40-4bcd-8159-b9d868256fc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f598aa-873a-484f-a922-cfc71528ecb9" elementFormDefault="qualified">
    <xsd:import namespace="http://schemas.microsoft.com/office/2006/documentManagement/types"/>
    <xsd:import namespace="http://schemas.microsoft.com/office/infopath/2007/PartnerControls"/>
    <xsd:element name="MediaServiceMetadata" ma:index="9" nillable="true" ma:displayName="MediaServiceMetadata" ma:description="" ma:hidden="true" ma:internalName="MediaServiceMetadata" ma:readOnly="true">
      <xsd:simpleType>
        <xsd:restriction base="dms:Note"/>
      </xsd:simpleType>
    </xsd:element>
    <xsd:element name="MediaServiceFastMetadata" ma:index="10"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492F99E-6E14-41EE-B25D-207683B7EA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dd72e3-1a40-4bcd-8159-b9d868256fc8"/>
    <ds:schemaRef ds:uri="aaf598aa-873a-484f-a922-cfc71528ec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AE2877-3F40-4AF4-94F4-CB1C3A57C1A8}">
  <ds:schemaRefs>
    <ds:schemaRef ds:uri="http://schemas.microsoft.com/sharepoint/v3/contenttype/forms"/>
  </ds:schemaRefs>
</ds:datastoreItem>
</file>

<file path=customXml/itemProps3.xml><?xml version="1.0" encoding="utf-8"?>
<ds:datastoreItem xmlns:ds="http://schemas.openxmlformats.org/officeDocument/2006/customXml" ds:itemID="{03AA87A3-B4EB-44A6-8AAC-2C33BF2968B9}">
  <ds:schemaRef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b0dd72e3-1a40-4bcd-8159-b9d868256fc8"/>
    <ds:schemaRef ds:uri="http://purl.org/dc/terms/"/>
    <ds:schemaRef ds:uri="http://schemas.microsoft.com/office/infopath/2007/PartnerControls"/>
    <ds:schemaRef ds:uri="aaf598aa-873a-484f-a922-cfc71528ecb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Flow</Template>
  <TotalTime>1049</TotalTime>
  <Words>5585</Words>
  <Application>Microsoft Office PowerPoint</Application>
  <PresentationFormat>On-screen Show (4:3)</PresentationFormat>
  <Paragraphs>539</Paragraphs>
  <Slides>64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64</vt:i4>
      </vt:variant>
    </vt:vector>
  </HeadingPairs>
  <TitlesOfParts>
    <vt:vector size="68" baseType="lpstr">
      <vt:lpstr>Calibri</vt:lpstr>
      <vt:lpstr>Constantia</vt:lpstr>
      <vt:lpstr>Wingdings 2</vt:lpstr>
      <vt:lpstr>Flow</vt:lpstr>
      <vt:lpstr>Cognitive Behavioral Therapy: The Counseling Process from Start to Finish    </vt:lpstr>
      <vt:lpstr>Presentation Objectives</vt:lpstr>
      <vt:lpstr>Outline of Presentation</vt:lpstr>
      <vt:lpstr>Outline of Concepts</vt:lpstr>
      <vt:lpstr>Introduction to CBT</vt:lpstr>
      <vt:lpstr>What is CBT?</vt:lpstr>
      <vt:lpstr>What is CBT?</vt:lpstr>
      <vt:lpstr>What is CBT?</vt:lpstr>
      <vt:lpstr>What is CBT?</vt:lpstr>
      <vt:lpstr>What is CBT?</vt:lpstr>
      <vt:lpstr>Different Forms of CBT</vt:lpstr>
      <vt:lpstr>The Cognitive Model</vt:lpstr>
      <vt:lpstr>What is the Theory of CBT?</vt:lpstr>
      <vt:lpstr>What is the Theory of CBT?</vt:lpstr>
      <vt:lpstr>What Does the Research Say?</vt:lpstr>
      <vt:lpstr>Partial List of Disorders Successfully Treated by CBT</vt:lpstr>
      <vt:lpstr>General Principles of CBT</vt:lpstr>
      <vt:lpstr>General Principles of CBT</vt:lpstr>
      <vt:lpstr>General Principles of CBT</vt:lpstr>
      <vt:lpstr>General Principles of CBT</vt:lpstr>
      <vt:lpstr>      Importance of the Therapeutic Relationship </vt:lpstr>
      <vt:lpstr>The Cognitive Model</vt:lpstr>
      <vt:lpstr>PowerPoint Presentation</vt:lpstr>
      <vt:lpstr>PowerPoint Presentation</vt:lpstr>
      <vt:lpstr>Thinking, Feeling, and Behaving</vt:lpstr>
      <vt:lpstr>PowerPoint Presentation</vt:lpstr>
      <vt:lpstr>Roller Coaster Example</vt:lpstr>
      <vt:lpstr>Cognitive Model: Situations</vt:lpstr>
      <vt:lpstr>Cognitive Model: Beliefs</vt:lpstr>
      <vt:lpstr>Cognitive Model: Automatic Thoughts</vt:lpstr>
      <vt:lpstr>Automatic Thoughts</vt:lpstr>
      <vt:lpstr>Eliciting Automatic Thoughts</vt:lpstr>
      <vt:lpstr>Intermediate Beliefs</vt:lpstr>
      <vt:lpstr>Core Beliefs</vt:lpstr>
      <vt:lpstr>PowerPoint Presentation</vt:lpstr>
      <vt:lpstr>Inaccurate and Unhelpful Beliefs </vt:lpstr>
      <vt:lpstr>PowerPoint Presentation</vt:lpstr>
      <vt:lpstr>PowerPoint Presentation</vt:lpstr>
      <vt:lpstr>PowerPoint Presentation</vt:lpstr>
      <vt:lpstr>Coping Strategies</vt:lpstr>
      <vt:lpstr>PowerPoint Presentation</vt:lpstr>
      <vt:lpstr>PowerPoint Presentation</vt:lpstr>
      <vt:lpstr>Beliefs and Strategies</vt:lpstr>
      <vt:lpstr>Case Conceptualization</vt:lpstr>
      <vt:lpstr>Case Conceptualization</vt:lpstr>
      <vt:lpstr>Case Conceptualization</vt:lpstr>
      <vt:lpstr>Case Vignette: Michele</vt:lpstr>
      <vt:lpstr>Session Structure</vt:lpstr>
      <vt:lpstr>Behavioral Activation</vt:lpstr>
      <vt:lpstr>Behavioral Activation</vt:lpstr>
      <vt:lpstr>Evaluating Thoughts</vt:lpstr>
      <vt:lpstr>Evaluating Thoughts</vt:lpstr>
      <vt:lpstr>Evaluation Session</vt:lpstr>
      <vt:lpstr>Goals of First Treatment Session</vt:lpstr>
      <vt:lpstr>First Treatment Session</vt:lpstr>
      <vt:lpstr>2nd Treatment Session &amp; Beyond</vt:lpstr>
      <vt:lpstr>Tips for Setting Homework</vt:lpstr>
      <vt:lpstr>Homework Example Session 1</vt:lpstr>
      <vt:lpstr>Homework Example Session 2</vt:lpstr>
      <vt:lpstr>CBT Professional Organizations</vt:lpstr>
      <vt:lpstr>Assessments</vt:lpstr>
      <vt:lpstr>References</vt:lpstr>
      <vt:lpstr>References</vt:lpstr>
      <vt:lpstr>References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Jimmy</dc:creator>
  <cp:lastModifiedBy>James Peter Ikonomopoulos</cp:lastModifiedBy>
  <cp:revision>36</cp:revision>
  <dcterms:created xsi:type="dcterms:W3CDTF">2018-05-24T03:17:19Z</dcterms:created>
  <dcterms:modified xsi:type="dcterms:W3CDTF">2020-03-03T23:12:04Z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0x010100208429706744D541A6E3FEA1FDB3D0B7</vt:lpwstr>
  </property>
</Properties>
</file>