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7" r:id="rId1"/>
  </p:sldMasterIdLst>
  <p:handoutMasterIdLst>
    <p:handoutMasterId r:id="rId84"/>
  </p:handoutMasterIdLst>
  <p:sldIdLst>
    <p:sldId id="256" r:id="rId2"/>
    <p:sldId id="299" r:id="rId3"/>
    <p:sldId id="322" r:id="rId4"/>
    <p:sldId id="331" r:id="rId5"/>
    <p:sldId id="305" r:id="rId6"/>
    <p:sldId id="314" r:id="rId7"/>
    <p:sldId id="333" r:id="rId8"/>
    <p:sldId id="323" r:id="rId9"/>
    <p:sldId id="309" r:id="rId10"/>
    <p:sldId id="324" r:id="rId11"/>
    <p:sldId id="310" r:id="rId12"/>
    <p:sldId id="311" r:id="rId13"/>
    <p:sldId id="320" r:id="rId14"/>
    <p:sldId id="332" r:id="rId15"/>
    <p:sldId id="326" r:id="rId16"/>
    <p:sldId id="325" r:id="rId17"/>
    <p:sldId id="327" r:id="rId18"/>
    <p:sldId id="312" r:id="rId19"/>
    <p:sldId id="313" r:id="rId20"/>
    <p:sldId id="315" r:id="rId21"/>
    <p:sldId id="334" r:id="rId22"/>
    <p:sldId id="328" r:id="rId23"/>
    <p:sldId id="329" r:id="rId24"/>
    <p:sldId id="321" r:id="rId25"/>
    <p:sldId id="330" r:id="rId26"/>
    <p:sldId id="316" r:id="rId27"/>
    <p:sldId id="317" r:id="rId28"/>
    <p:sldId id="304" r:id="rId29"/>
    <p:sldId id="257" r:id="rId30"/>
    <p:sldId id="300" r:id="rId31"/>
    <p:sldId id="271" r:id="rId32"/>
    <p:sldId id="262" r:id="rId33"/>
    <p:sldId id="272" r:id="rId34"/>
    <p:sldId id="263" r:id="rId35"/>
    <p:sldId id="258" r:id="rId36"/>
    <p:sldId id="273" r:id="rId37"/>
    <p:sldId id="264" r:id="rId38"/>
    <p:sldId id="265" r:id="rId39"/>
    <p:sldId id="266" r:id="rId40"/>
    <p:sldId id="267" r:id="rId41"/>
    <p:sldId id="259" r:id="rId42"/>
    <p:sldId id="268" r:id="rId43"/>
    <p:sldId id="269" r:id="rId44"/>
    <p:sldId id="301" r:id="rId45"/>
    <p:sldId id="302" r:id="rId46"/>
    <p:sldId id="274" r:id="rId47"/>
    <p:sldId id="275" r:id="rId48"/>
    <p:sldId id="270" r:id="rId49"/>
    <p:sldId id="276" r:id="rId50"/>
    <p:sldId id="277" r:id="rId51"/>
    <p:sldId id="278" r:id="rId52"/>
    <p:sldId id="279" r:id="rId53"/>
    <p:sldId id="280" r:id="rId54"/>
    <p:sldId id="281" r:id="rId55"/>
    <p:sldId id="282" r:id="rId56"/>
    <p:sldId id="283" r:id="rId57"/>
    <p:sldId id="284" r:id="rId58"/>
    <p:sldId id="285" r:id="rId59"/>
    <p:sldId id="286" r:id="rId60"/>
    <p:sldId id="303" r:id="rId61"/>
    <p:sldId id="335" r:id="rId62"/>
    <p:sldId id="336" r:id="rId63"/>
    <p:sldId id="337" r:id="rId64"/>
    <p:sldId id="338" r:id="rId65"/>
    <p:sldId id="339" r:id="rId66"/>
    <p:sldId id="340" r:id="rId67"/>
    <p:sldId id="341" r:id="rId68"/>
    <p:sldId id="342" r:id="rId69"/>
    <p:sldId id="287" r:id="rId70"/>
    <p:sldId id="288" r:id="rId71"/>
    <p:sldId id="289" r:id="rId72"/>
    <p:sldId id="260" r:id="rId73"/>
    <p:sldId id="290" r:id="rId74"/>
    <p:sldId id="291" r:id="rId75"/>
    <p:sldId id="292" r:id="rId76"/>
    <p:sldId id="293" r:id="rId77"/>
    <p:sldId id="294" r:id="rId78"/>
    <p:sldId id="295" r:id="rId79"/>
    <p:sldId id="296" r:id="rId80"/>
    <p:sldId id="261" r:id="rId81"/>
    <p:sldId id="297" r:id="rId82"/>
    <p:sldId id="298" r:id="rId8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8B4D9E-C13C-4899-9A6D-EF2974F71781}" v="17" dt="2023-03-25T02:20:47.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3"/>
    <p:restoredTop sz="94600"/>
  </p:normalViewPr>
  <p:slideViewPr>
    <p:cSldViewPr snapToGrid="0" snapToObjects="1">
      <p:cViewPr varScale="1">
        <p:scale>
          <a:sx n="92" d="100"/>
          <a:sy n="92" d="100"/>
        </p:scale>
        <p:origin x="64"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7072"/>
          </a:xfrm>
          <a:prstGeom prst="rect">
            <a:avLst/>
          </a:prstGeom>
        </p:spPr>
        <p:txBody>
          <a:bodyPr vert="horz" lIns="93316" tIns="46658" rIns="93316" bIns="46658" rtlCol="0"/>
          <a:lstStyle>
            <a:lvl1pPr algn="l">
              <a:defRPr sz="1200"/>
            </a:lvl1pPr>
          </a:lstStyle>
          <a:p>
            <a:endParaRPr lang="en-US"/>
          </a:p>
        </p:txBody>
      </p:sp>
      <p:sp>
        <p:nvSpPr>
          <p:cNvPr id="3" name="Date Placeholder 2"/>
          <p:cNvSpPr>
            <a:spLocks noGrp="1"/>
          </p:cNvSpPr>
          <p:nvPr>
            <p:ph type="dt" sz="quarter" idx="1"/>
          </p:nvPr>
        </p:nvSpPr>
        <p:spPr>
          <a:xfrm>
            <a:off x="3978132" y="0"/>
            <a:ext cx="3043344" cy="467072"/>
          </a:xfrm>
          <a:prstGeom prst="rect">
            <a:avLst/>
          </a:prstGeom>
        </p:spPr>
        <p:txBody>
          <a:bodyPr vert="horz" lIns="93316" tIns="46658" rIns="93316" bIns="46658" rtlCol="0"/>
          <a:lstStyle>
            <a:lvl1pPr algn="r">
              <a:defRPr sz="1200"/>
            </a:lvl1pPr>
          </a:lstStyle>
          <a:p>
            <a:fld id="{CB8D757B-6953-4CEE-B326-0399ECE6BC01}" type="datetimeFigureOut">
              <a:rPr lang="en-US" smtClean="0"/>
              <a:t>3/24/2023</a:t>
            </a:fld>
            <a:endParaRPr lang="en-US"/>
          </a:p>
        </p:txBody>
      </p:sp>
      <p:sp>
        <p:nvSpPr>
          <p:cNvPr id="4" name="Footer Placeholder 3"/>
          <p:cNvSpPr>
            <a:spLocks noGrp="1"/>
          </p:cNvSpPr>
          <p:nvPr>
            <p:ph type="ftr" sz="quarter" idx="2"/>
          </p:nvPr>
        </p:nvSpPr>
        <p:spPr>
          <a:xfrm>
            <a:off x="0" y="8842031"/>
            <a:ext cx="3043344" cy="467071"/>
          </a:xfrm>
          <a:prstGeom prst="rect">
            <a:avLst/>
          </a:prstGeom>
        </p:spPr>
        <p:txBody>
          <a:bodyPr vert="horz" lIns="93316" tIns="46658" rIns="93316" bIns="46658"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1"/>
            <a:ext cx="3043344" cy="467071"/>
          </a:xfrm>
          <a:prstGeom prst="rect">
            <a:avLst/>
          </a:prstGeom>
        </p:spPr>
        <p:txBody>
          <a:bodyPr vert="horz" lIns="93316" tIns="46658" rIns="93316" bIns="46658" rtlCol="0" anchor="b"/>
          <a:lstStyle>
            <a:lvl1pPr algn="r">
              <a:defRPr sz="1200"/>
            </a:lvl1pPr>
          </a:lstStyle>
          <a:p>
            <a:fld id="{162D84F8-6BA3-4B25-8277-6A4EEB9807AF}" type="slidenum">
              <a:rPr lang="en-US" smtClean="0"/>
              <a:t>‹#›</a:t>
            </a:fld>
            <a:endParaRPr lang="en-US"/>
          </a:p>
        </p:txBody>
      </p:sp>
    </p:spTree>
    <p:extLst>
      <p:ext uri="{BB962C8B-B14F-4D97-AF65-F5344CB8AC3E}">
        <p14:creationId xmlns:p14="http://schemas.microsoft.com/office/powerpoint/2010/main" val="31024012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3CB42-C44F-CEDA-C604-C62A856155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B5290C-3B82-9289-43EA-1554F6F2B5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75270-4D87-9416-0E18-F3E99C3AC995}"/>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BC13A758-CAAC-8022-987D-826690B88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002BD5-6362-1A93-97F4-19604C07722E}"/>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422306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AC640-A03A-F6F3-A755-51DA7A5C9F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696F81-496B-403C-2C49-B3A6CF11F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6BF0C4-7133-A1F4-94B7-9666B0171C14}"/>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D9996DD3-C9AB-D7A6-C40C-105262945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FA4D0-8FE8-434F-4A02-6A0A23615887}"/>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3055451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13FC30-63C6-0D52-CC40-4352EA4950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DED83E-AE1E-4BA1-3F60-661F77B28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3582A6-24DF-55FA-F712-F46CF3A1BDB1}"/>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98744BAB-D70D-0B2D-36BD-24A2EE4E29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F7FE77-6598-F676-7896-0C5BE2E7C517}"/>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221890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4BA0-E2D5-4EF5-2C7A-858B44D1F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24DE7E-05C2-E5D8-5660-BBE8E5429C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5C0AE0-F203-1D25-1E8D-CF18BD10A82E}"/>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46272840-37A8-A7CB-EFF7-7CE8AD158C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B42674-386D-2A6D-690E-1AE138FCBD74}"/>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1083724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0771-38C0-3DA1-5564-934F799806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75B6CE-878D-8452-0F48-1CEFE23BD3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C50B27-49F6-247C-EEF4-7F5379E43849}"/>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14C9ECD7-226E-A0A8-A275-4EFCF6321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3F277E-E8FD-D0FF-3794-628910C3F294}"/>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379081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A52DD-8A8A-AD8C-84DB-6CAF99A9F0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26A2E-D2E6-F83D-316E-28A138DD2B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4FB8E3-E49A-78EF-661D-0480EF839F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CE6DD6-4864-3293-E907-0733F91B1E3E}"/>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6" name="Footer Placeholder 5">
            <a:extLst>
              <a:ext uri="{FF2B5EF4-FFF2-40B4-BE49-F238E27FC236}">
                <a16:creationId xmlns:a16="http://schemas.microsoft.com/office/drawing/2014/main" id="{4F92DBA9-44CB-062F-F3D8-40A4B7DF9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2DA3A1-651D-0B76-6ADB-5E44405894C2}"/>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163350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0778-A2D2-5D2F-5CEA-FE87AD8F83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9B3B12-5DB1-55DA-0ED9-B3433C6ABD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08B110-B679-C7E9-C49A-7E200C2801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43E233-C0A8-E93E-8B40-ACAC2735CE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07CBE0-18A1-2F67-1E71-1ECD53A2B3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6C45B4-B7E8-F99C-32A0-D6561ACA4903}"/>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8" name="Footer Placeholder 7">
            <a:extLst>
              <a:ext uri="{FF2B5EF4-FFF2-40B4-BE49-F238E27FC236}">
                <a16:creationId xmlns:a16="http://schemas.microsoft.com/office/drawing/2014/main" id="{952C84A4-01A9-F20B-3C38-B9E16FC896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003CDC-6595-AEE6-8C95-C03025ECF86E}"/>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3249277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5E27-7A17-8E35-C431-41497D00D2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328D0E-11E2-CAEA-350E-CCC56B26BDE2}"/>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4" name="Footer Placeholder 3">
            <a:extLst>
              <a:ext uri="{FF2B5EF4-FFF2-40B4-BE49-F238E27FC236}">
                <a16:creationId xmlns:a16="http://schemas.microsoft.com/office/drawing/2014/main" id="{AC27139A-7DB1-86FA-977D-2F29FF3E4D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69B572-8991-392E-4356-6D28C3BE060D}"/>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78218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FE53B6-D4C3-F43D-BF65-7F8F39D0B1B5}"/>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3" name="Footer Placeholder 2">
            <a:extLst>
              <a:ext uri="{FF2B5EF4-FFF2-40B4-BE49-F238E27FC236}">
                <a16:creationId xmlns:a16="http://schemas.microsoft.com/office/drawing/2014/main" id="{DB68F6D2-D6E8-C430-24F5-4FADF0D675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F3D3C6-7371-E387-963F-2DEF709C2958}"/>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1027092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3FD11-EF9C-72A3-2811-D62BCCF2ED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EA2440-1CBF-D6FE-9D9C-7DA57A03CCC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6CC647-034B-0A6F-D519-4E460357F7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4833E3-761A-ED18-469B-D259677025BB}"/>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6" name="Footer Placeholder 5">
            <a:extLst>
              <a:ext uri="{FF2B5EF4-FFF2-40B4-BE49-F238E27FC236}">
                <a16:creationId xmlns:a16="http://schemas.microsoft.com/office/drawing/2014/main" id="{2EF5F25B-B753-1890-D377-8EA9DE0AF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E11B9-05C1-FE04-7037-31D38A545C76}"/>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101126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648C-621D-14B4-3251-F63254B245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C160A5-776E-B2F3-A88B-B610E4EEF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5B11C3-9092-B733-CD54-AA2E9E03F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C5E7F5-44D2-9054-4DAF-932B949855E0}"/>
              </a:ext>
            </a:extLst>
          </p:cNvPr>
          <p:cNvSpPr>
            <a:spLocks noGrp="1"/>
          </p:cNvSpPr>
          <p:nvPr>
            <p:ph type="dt" sz="half" idx="10"/>
          </p:nvPr>
        </p:nvSpPr>
        <p:spPr/>
        <p:txBody>
          <a:bodyPr/>
          <a:lstStyle/>
          <a:p>
            <a:fld id="{D9A8BB33-723F-0D4E-B888-B50D85097032}" type="datetimeFigureOut">
              <a:rPr lang="en-US" smtClean="0"/>
              <a:t>3/24/2023</a:t>
            </a:fld>
            <a:endParaRPr lang="en-US"/>
          </a:p>
        </p:txBody>
      </p:sp>
      <p:sp>
        <p:nvSpPr>
          <p:cNvPr id="6" name="Footer Placeholder 5">
            <a:extLst>
              <a:ext uri="{FF2B5EF4-FFF2-40B4-BE49-F238E27FC236}">
                <a16:creationId xmlns:a16="http://schemas.microsoft.com/office/drawing/2014/main" id="{7E16C03F-6140-C142-2584-C4BB079FAD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DC377D-1963-CABE-CA45-E1776B3E0229}"/>
              </a:ext>
            </a:extLst>
          </p:cNvPr>
          <p:cNvSpPr>
            <a:spLocks noGrp="1"/>
          </p:cNvSpPr>
          <p:nvPr>
            <p:ph type="sldNum" sz="quarter" idx="12"/>
          </p:nvPr>
        </p:nvSpPr>
        <p:spPr/>
        <p:txBody>
          <a:bodyPr/>
          <a:lstStyle/>
          <a:p>
            <a:fld id="{6D8BCC0D-20DF-BA4A-BBEF-C81DB031DF4F}" type="slidenum">
              <a:rPr lang="en-US" smtClean="0"/>
              <a:t>‹#›</a:t>
            </a:fld>
            <a:endParaRPr lang="en-US"/>
          </a:p>
        </p:txBody>
      </p:sp>
    </p:spTree>
    <p:extLst>
      <p:ext uri="{BB962C8B-B14F-4D97-AF65-F5344CB8AC3E}">
        <p14:creationId xmlns:p14="http://schemas.microsoft.com/office/powerpoint/2010/main" val="418504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373C02-6191-1831-0D71-774B30690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84A0FB-4C4C-2795-C95A-13134A7394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402BDF-A50D-F0C0-7DC6-EA1CC7CBB4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8BB33-723F-0D4E-B888-B50D85097032}" type="datetimeFigureOut">
              <a:rPr lang="en-US" smtClean="0"/>
              <a:t>3/24/2023</a:t>
            </a:fld>
            <a:endParaRPr lang="en-US"/>
          </a:p>
        </p:txBody>
      </p:sp>
      <p:sp>
        <p:nvSpPr>
          <p:cNvPr id="5" name="Footer Placeholder 4">
            <a:extLst>
              <a:ext uri="{FF2B5EF4-FFF2-40B4-BE49-F238E27FC236}">
                <a16:creationId xmlns:a16="http://schemas.microsoft.com/office/drawing/2014/main" id="{D59470E8-9B8B-EFE5-3D39-94C58CC095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475C3C-EFAD-F7C3-F671-2428257625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BCC0D-20DF-BA4A-BBEF-C81DB031DF4F}" type="slidenum">
              <a:rPr lang="en-US" smtClean="0"/>
              <a:t>‹#›</a:t>
            </a:fld>
            <a:endParaRPr lang="en-US"/>
          </a:p>
        </p:txBody>
      </p:sp>
    </p:spTree>
    <p:extLst>
      <p:ext uri="{BB962C8B-B14F-4D97-AF65-F5344CB8AC3E}">
        <p14:creationId xmlns:p14="http://schemas.microsoft.com/office/powerpoint/2010/main" val="4050628291"/>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www.cb-pa.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734291"/>
            <a:ext cx="9513045" cy="2279073"/>
          </a:xfrm>
        </p:spPr>
        <p:txBody>
          <a:bodyPr>
            <a:normAutofit/>
          </a:bodyPr>
          <a:lstStyle/>
          <a:p>
            <a:pPr algn="ctr"/>
            <a:r>
              <a:rPr lang="en-US" sz="4000" b="1" dirty="0">
                <a:cs typeface="Times New Roman" panose="02020603050405020304" pitchFamily="18" charset="0"/>
              </a:rPr>
              <a:t>Treatment and Prevention of Conduct and Behavior-Related Disorders: </a:t>
            </a:r>
            <a:br>
              <a:rPr lang="en-US" sz="4000" b="1" dirty="0">
                <a:cs typeface="Times New Roman" panose="02020603050405020304" pitchFamily="18" charset="0"/>
              </a:rPr>
            </a:br>
            <a:r>
              <a:rPr lang="en-US" sz="4000" b="1" dirty="0">
                <a:cs typeface="Times New Roman" panose="02020603050405020304" pitchFamily="18" charset="0"/>
              </a:rPr>
              <a:t>Behavioral Parent Training</a:t>
            </a:r>
          </a:p>
        </p:txBody>
      </p:sp>
      <p:sp>
        <p:nvSpPr>
          <p:cNvPr id="3" name="Subtitle 2"/>
          <p:cNvSpPr>
            <a:spLocks noGrp="1"/>
          </p:cNvSpPr>
          <p:nvPr>
            <p:ph type="subTitle" idx="1"/>
          </p:nvPr>
        </p:nvSpPr>
        <p:spPr>
          <a:xfrm>
            <a:off x="1524000" y="3906983"/>
            <a:ext cx="9144000" cy="2348344"/>
          </a:xfrm>
        </p:spPr>
        <p:txBody>
          <a:bodyPr>
            <a:normAutofit/>
          </a:bodyPr>
          <a:lstStyle/>
          <a:p>
            <a:endParaRPr lang="en-US">
              <a:latin typeface="Times New Roman" panose="02020603050405020304" pitchFamily="18" charset="0"/>
              <a:cs typeface="Times New Roman" panose="02020603050405020304" pitchFamily="18" charset="0"/>
            </a:endParaRPr>
          </a:p>
          <a:p>
            <a:pPr algn="ctr"/>
            <a:r>
              <a:rPr lang="en-US" sz="2200">
                <a:cs typeface="Times New Roman" panose="02020603050405020304" pitchFamily="18" charset="0"/>
              </a:rPr>
              <a:t>R. C. Cramer, Psy.D., BCBA-D/LBA, LPC-S</a:t>
            </a:r>
          </a:p>
          <a:p>
            <a:pPr algn="ctr"/>
            <a:r>
              <a:rPr lang="en-US" sz="2200">
                <a:cs typeface="Times New Roman" panose="02020603050405020304" pitchFamily="18" charset="0"/>
              </a:rPr>
              <a:t>Coastal Bend Psychological Associates</a:t>
            </a:r>
          </a:p>
          <a:p>
            <a:pPr algn="ctr"/>
            <a:r>
              <a:rPr lang="en-US" sz="2200">
                <a:cs typeface="Times New Roman" panose="02020603050405020304" pitchFamily="18" charset="0"/>
              </a:rPr>
              <a:t>March 25, 2023</a:t>
            </a:r>
          </a:p>
          <a:p>
            <a:pPr algn="ctr"/>
            <a:r>
              <a:rPr lang="en-US" sz="2200">
                <a:cs typeface="Times New Roman" panose="02020603050405020304" pitchFamily="18" charset="0"/>
              </a:rPr>
              <a:t>Texas A &amp; M University – Corpus Christi</a:t>
            </a:r>
            <a:endParaRPr lang="en-US" sz="2200" dirty="0">
              <a:cs typeface="Times New Roman" panose="02020603050405020304" pitchFamily="18" charset="0"/>
            </a:endParaRPr>
          </a:p>
        </p:txBody>
      </p:sp>
    </p:spTree>
    <p:extLst>
      <p:ext uri="{BB962C8B-B14F-4D97-AF65-F5344CB8AC3E}">
        <p14:creationId xmlns:p14="http://schemas.microsoft.com/office/powerpoint/2010/main" val="31967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A37D-63DE-44A8-45F0-3BD85410D013}"/>
              </a:ext>
            </a:extLst>
          </p:cNvPr>
          <p:cNvSpPr>
            <a:spLocks noGrp="1"/>
          </p:cNvSpPr>
          <p:nvPr>
            <p:ph type="title"/>
          </p:nvPr>
        </p:nvSpPr>
        <p:spPr/>
        <p:txBody>
          <a:bodyPr/>
          <a:lstStyle/>
          <a:p>
            <a:r>
              <a:rPr lang="en-US" b="1" dirty="0"/>
              <a:t>Intermittent Explosive Disorder (Continued)</a:t>
            </a:r>
          </a:p>
        </p:txBody>
      </p:sp>
      <p:sp>
        <p:nvSpPr>
          <p:cNvPr id="3" name="Content Placeholder 2">
            <a:extLst>
              <a:ext uri="{FF2B5EF4-FFF2-40B4-BE49-F238E27FC236}">
                <a16:creationId xmlns:a16="http://schemas.microsoft.com/office/drawing/2014/main" id="{8D28EA6A-1672-4544-D7C0-F510793C06FC}"/>
              </a:ext>
            </a:extLst>
          </p:cNvPr>
          <p:cNvSpPr>
            <a:spLocks noGrp="1"/>
          </p:cNvSpPr>
          <p:nvPr>
            <p:ph idx="1"/>
          </p:nvPr>
        </p:nvSpPr>
        <p:spPr/>
        <p:txBody>
          <a:bodyPr>
            <a:normAutofit fontScale="70000" lnSpcReduction="20000"/>
          </a:bodyPr>
          <a:lstStyle/>
          <a:p>
            <a:r>
              <a:rPr lang="en-US" b="0" i="0" dirty="0">
                <a:solidFill>
                  <a:srgbClr val="000000"/>
                </a:solidFill>
                <a:effectLst/>
              </a:rPr>
              <a:t>C. The recurrent aggressive outbursts are not premeditated (i.e., they are impulsive and/or anger-based) and are not committed to achieve some tangible objective (e.g., money, power, intimidation).</a:t>
            </a:r>
          </a:p>
          <a:p>
            <a:r>
              <a:rPr lang="en-US" b="0" i="0" dirty="0">
                <a:solidFill>
                  <a:srgbClr val="000000"/>
                </a:solidFill>
                <a:effectLst/>
              </a:rPr>
              <a:t>D. The recurrent aggressive outbursts cause either marked distress in the individual or impairment in occupational or interpersonal functioning, or are associated with financial or legal consequences.</a:t>
            </a:r>
          </a:p>
          <a:p>
            <a:r>
              <a:rPr lang="en-US" b="0" i="0" dirty="0">
                <a:solidFill>
                  <a:srgbClr val="000000"/>
                </a:solidFill>
                <a:effectLst/>
              </a:rPr>
              <a:t>E. Chronological age is at least 6 years (or equivalent developmental level).</a:t>
            </a:r>
          </a:p>
          <a:p>
            <a:r>
              <a:rPr lang="en-US" b="0" i="0" dirty="0">
                <a:solidFill>
                  <a:srgbClr val="000000"/>
                </a:solidFill>
                <a:effectLst/>
              </a:rPr>
              <a:t>F. The recurrent aggressive outbursts are not better explained by another mental disorder (e.g., Major Depressive Disorder, Bipolar Disorder, Disruptive Mood Dysregulation Disorder, a Psychotic Disorder, Antisocial Personality Disorder, Borderline Personality Disorder) and are not attributable to another medical condition (e.g., head trauma, Alzheimer’s disease) or to the physiological effects of a substance (e.g., a drug of abuse, a medication). For children ages 6 to 18 years, aggressive behavior that occurs as part of an Adjustment Disorder should not be considered for this diagnosis.</a:t>
            </a:r>
          </a:p>
          <a:p>
            <a:r>
              <a:rPr lang="en-US" dirty="0">
                <a:solidFill>
                  <a:srgbClr val="000000"/>
                </a:solidFill>
              </a:rPr>
              <a:t>Note: This diagnosis can be made in addition to the diagnosis of ADHD, Conduct Disorder, ODD, or ASD when recurrent impulsive aggressive outbursts are in excess of those usually seen in these disorders and warrant independent clinical attention.</a:t>
            </a:r>
            <a:endParaRPr lang="en-US" dirty="0"/>
          </a:p>
        </p:txBody>
      </p:sp>
    </p:spTree>
    <p:extLst>
      <p:ext uri="{BB962C8B-B14F-4D97-AF65-F5344CB8AC3E}">
        <p14:creationId xmlns:p14="http://schemas.microsoft.com/office/powerpoint/2010/main" val="3374117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CDEA0-88BB-5D42-5D7F-BA092098996C}"/>
              </a:ext>
            </a:extLst>
          </p:cNvPr>
          <p:cNvSpPr>
            <a:spLocks noGrp="1"/>
          </p:cNvSpPr>
          <p:nvPr>
            <p:ph type="title"/>
          </p:nvPr>
        </p:nvSpPr>
        <p:spPr/>
        <p:txBody>
          <a:bodyPr/>
          <a:lstStyle/>
          <a:p>
            <a:r>
              <a:rPr lang="en-US" b="1" dirty="0"/>
              <a:t>Pyromania</a:t>
            </a:r>
          </a:p>
        </p:txBody>
      </p:sp>
      <p:sp>
        <p:nvSpPr>
          <p:cNvPr id="3" name="Content Placeholder 2">
            <a:extLst>
              <a:ext uri="{FF2B5EF4-FFF2-40B4-BE49-F238E27FC236}">
                <a16:creationId xmlns:a16="http://schemas.microsoft.com/office/drawing/2014/main" id="{00ABB984-CFBA-3AF9-30E4-0686ED3C7411}"/>
              </a:ext>
            </a:extLst>
          </p:cNvPr>
          <p:cNvSpPr>
            <a:spLocks noGrp="1"/>
          </p:cNvSpPr>
          <p:nvPr>
            <p:ph idx="1"/>
          </p:nvPr>
        </p:nvSpPr>
        <p:spPr/>
        <p:txBody>
          <a:bodyPr>
            <a:normAutofit fontScale="85000" lnSpcReduction="20000"/>
          </a:bodyPr>
          <a:lstStyle/>
          <a:p>
            <a:pPr algn="l">
              <a:buFont typeface="+mj-lt"/>
              <a:buAutoNum type="alphaUcPeriod"/>
            </a:pPr>
            <a:r>
              <a:rPr lang="en-US" b="0" i="0" dirty="0">
                <a:solidFill>
                  <a:srgbClr val="000000"/>
                </a:solidFill>
                <a:effectLst/>
              </a:rPr>
              <a:t>Deliberate and purposeful fire setting on more than one occasion.</a:t>
            </a:r>
          </a:p>
          <a:p>
            <a:pPr algn="l">
              <a:buFont typeface="+mj-lt"/>
              <a:buAutoNum type="alphaUcPeriod"/>
            </a:pPr>
            <a:r>
              <a:rPr lang="en-US" b="0" i="0" dirty="0">
                <a:solidFill>
                  <a:srgbClr val="000000"/>
                </a:solidFill>
                <a:effectLst/>
              </a:rPr>
              <a:t>Tension or affective arousal before the act.</a:t>
            </a:r>
          </a:p>
          <a:p>
            <a:pPr algn="l">
              <a:buFont typeface="+mj-lt"/>
              <a:buAutoNum type="alphaUcPeriod"/>
            </a:pPr>
            <a:r>
              <a:rPr lang="en-US" b="0" i="0" dirty="0">
                <a:solidFill>
                  <a:srgbClr val="000000"/>
                </a:solidFill>
                <a:effectLst/>
              </a:rPr>
              <a:t>Fascination with, interest in, curiosity about, or attraction to fire and its situational contexts (e.g., paraphernalia, uses, consequences).</a:t>
            </a:r>
          </a:p>
          <a:p>
            <a:pPr algn="l">
              <a:buFont typeface="+mj-lt"/>
              <a:buAutoNum type="alphaUcPeriod"/>
            </a:pPr>
            <a:r>
              <a:rPr lang="en-US" b="0" i="0" dirty="0">
                <a:solidFill>
                  <a:srgbClr val="000000"/>
                </a:solidFill>
                <a:effectLst/>
              </a:rPr>
              <a:t>Pleasure, gratification, or relief when setting fires or when witnessing or participating in their aftermath.</a:t>
            </a:r>
          </a:p>
          <a:p>
            <a:pPr algn="l">
              <a:buFont typeface="+mj-lt"/>
              <a:buAutoNum type="alphaUcPeriod"/>
            </a:pPr>
            <a:r>
              <a:rPr lang="en-US" b="0" i="0" dirty="0">
                <a:solidFill>
                  <a:srgbClr val="000000"/>
                </a:solidFill>
                <a:effectLst/>
              </a:rPr>
              <a:t>The fire setting is not done for monetary gain, as an expression of sociopolitical ideology, to conceal criminal activity, to express anger or vengeance, to improve one’s living circumstances, in response to a delusion or hallucination, or as a result of impaired judgment (e.g., major neurocognitive disorder, intellectual disability, substance intoxication).</a:t>
            </a:r>
          </a:p>
          <a:p>
            <a:pPr algn="l">
              <a:buFont typeface="+mj-lt"/>
              <a:buAutoNum type="alphaUcPeriod"/>
            </a:pPr>
            <a:r>
              <a:rPr lang="en-US" b="0" i="0" dirty="0">
                <a:solidFill>
                  <a:srgbClr val="000000"/>
                </a:solidFill>
                <a:effectLst/>
              </a:rPr>
              <a:t>The fire setting is not better explained by conduct disorder, a manic episode, or antisocial personality disorder. </a:t>
            </a:r>
            <a:endParaRPr lang="en-US" dirty="0"/>
          </a:p>
        </p:txBody>
      </p:sp>
    </p:spTree>
    <p:extLst>
      <p:ext uri="{BB962C8B-B14F-4D97-AF65-F5344CB8AC3E}">
        <p14:creationId xmlns:p14="http://schemas.microsoft.com/office/powerpoint/2010/main" val="119641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E8C40-2CA0-60AB-C7BC-AADAB50C6C11}"/>
              </a:ext>
            </a:extLst>
          </p:cNvPr>
          <p:cNvSpPr>
            <a:spLocks noGrp="1"/>
          </p:cNvSpPr>
          <p:nvPr>
            <p:ph type="title"/>
          </p:nvPr>
        </p:nvSpPr>
        <p:spPr/>
        <p:txBody>
          <a:bodyPr/>
          <a:lstStyle/>
          <a:p>
            <a:r>
              <a:rPr lang="en-US" b="1" dirty="0"/>
              <a:t>Kleptomania</a:t>
            </a:r>
            <a:r>
              <a:rPr lang="en-US" dirty="0"/>
              <a:t> </a:t>
            </a:r>
          </a:p>
        </p:txBody>
      </p:sp>
      <p:sp>
        <p:nvSpPr>
          <p:cNvPr id="3" name="Content Placeholder 2">
            <a:extLst>
              <a:ext uri="{FF2B5EF4-FFF2-40B4-BE49-F238E27FC236}">
                <a16:creationId xmlns:a16="http://schemas.microsoft.com/office/drawing/2014/main" id="{24602C32-8A7B-D1FD-77E0-05AA9687C967}"/>
              </a:ext>
            </a:extLst>
          </p:cNvPr>
          <p:cNvSpPr>
            <a:spLocks noGrp="1"/>
          </p:cNvSpPr>
          <p:nvPr>
            <p:ph idx="1"/>
          </p:nvPr>
        </p:nvSpPr>
        <p:spPr/>
        <p:txBody>
          <a:bodyPr>
            <a:normAutofit/>
          </a:bodyPr>
          <a:lstStyle/>
          <a:p>
            <a:pPr algn="l"/>
            <a:r>
              <a:rPr lang="en-US" b="0" dirty="0">
                <a:solidFill>
                  <a:srgbClr val="464646"/>
                </a:solidFill>
                <a:effectLst/>
              </a:rPr>
              <a:t>A. Recurrent failure to resist impulses to steal objects that are not needed for personal use or for their monetary value.</a:t>
            </a:r>
          </a:p>
          <a:p>
            <a:pPr algn="l"/>
            <a:r>
              <a:rPr lang="en-US" b="0" dirty="0">
                <a:solidFill>
                  <a:srgbClr val="464646"/>
                </a:solidFill>
                <a:effectLst/>
              </a:rPr>
              <a:t>B. Increasing sense of tension immediately before committing the theft.</a:t>
            </a:r>
          </a:p>
          <a:p>
            <a:pPr algn="l"/>
            <a:r>
              <a:rPr lang="en-US" b="0" dirty="0">
                <a:solidFill>
                  <a:srgbClr val="464646"/>
                </a:solidFill>
                <a:effectLst/>
              </a:rPr>
              <a:t>C. Pleasure, gratification, or relief at the time of committing the theft.</a:t>
            </a:r>
          </a:p>
          <a:p>
            <a:pPr algn="l"/>
            <a:r>
              <a:rPr lang="en-US" b="0" dirty="0">
                <a:solidFill>
                  <a:srgbClr val="464646"/>
                </a:solidFill>
                <a:effectLst/>
              </a:rPr>
              <a:t>D. The stealing is not committed to express anger or vengeance and is not in response to a delusion or a hallucination.</a:t>
            </a:r>
          </a:p>
          <a:p>
            <a:pPr algn="l"/>
            <a:r>
              <a:rPr lang="en-US" b="0" dirty="0">
                <a:solidFill>
                  <a:srgbClr val="464646"/>
                </a:solidFill>
                <a:effectLst/>
              </a:rPr>
              <a:t>E. The stealing is not better explained by Conduct Disorder, a manic episode, or Antisocial Personality Disorder.</a:t>
            </a:r>
          </a:p>
          <a:p>
            <a:endParaRPr lang="en-US" dirty="0"/>
          </a:p>
        </p:txBody>
      </p:sp>
    </p:spTree>
    <p:extLst>
      <p:ext uri="{BB962C8B-B14F-4D97-AF65-F5344CB8AC3E}">
        <p14:creationId xmlns:p14="http://schemas.microsoft.com/office/powerpoint/2010/main" val="2601109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168E7-5527-DF76-9802-9F84BBC16B52}"/>
              </a:ext>
            </a:extLst>
          </p:cNvPr>
          <p:cNvSpPr>
            <a:spLocks noGrp="1"/>
          </p:cNvSpPr>
          <p:nvPr>
            <p:ph type="title"/>
          </p:nvPr>
        </p:nvSpPr>
        <p:spPr/>
        <p:txBody>
          <a:bodyPr/>
          <a:lstStyle/>
          <a:p>
            <a:r>
              <a:rPr lang="en-US" b="1" dirty="0"/>
              <a:t>Conduct Disorder *</a:t>
            </a:r>
          </a:p>
        </p:txBody>
      </p:sp>
      <p:sp>
        <p:nvSpPr>
          <p:cNvPr id="3" name="Content Placeholder 2">
            <a:extLst>
              <a:ext uri="{FF2B5EF4-FFF2-40B4-BE49-F238E27FC236}">
                <a16:creationId xmlns:a16="http://schemas.microsoft.com/office/drawing/2014/main" id="{29C2FDAF-BCFF-A9C3-E86B-1A832AFA7515}"/>
              </a:ext>
            </a:extLst>
          </p:cNvPr>
          <p:cNvSpPr>
            <a:spLocks noGrp="1"/>
          </p:cNvSpPr>
          <p:nvPr>
            <p:ph idx="1"/>
          </p:nvPr>
        </p:nvSpPr>
        <p:spPr/>
        <p:txBody>
          <a:bodyPr>
            <a:normAutofit fontScale="70000" lnSpcReduction="20000"/>
          </a:bodyPr>
          <a:lstStyle/>
          <a:p>
            <a:r>
              <a:rPr lang="en-US" dirty="0"/>
              <a:t>A. A repetitive and persistent pattern of behavior in which the basic rights of others or major age-appropriate societal norms or rules are violated, as manifested by the presence of at least </a:t>
            </a:r>
            <a:r>
              <a:rPr lang="en-US" b="1" dirty="0"/>
              <a:t>three</a:t>
            </a:r>
            <a:r>
              <a:rPr lang="en-US" dirty="0"/>
              <a:t> of the following 15 criteria in the past 12 months from any of the categories below, with at least one criterion present in the past 6 months: </a:t>
            </a:r>
          </a:p>
          <a:p>
            <a:r>
              <a:rPr lang="en-US" b="1" dirty="0"/>
              <a:t>Aggression to People and Animals </a:t>
            </a:r>
          </a:p>
          <a:p>
            <a:r>
              <a:rPr lang="en-US" dirty="0"/>
              <a:t>1. Often bullies, threatens, or intimidates others. </a:t>
            </a:r>
          </a:p>
          <a:p>
            <a:r>
              <a:rPr lang="en-US" dirty="0"/>
              <a:t>2. Often initiates physical fights. </a:t>
            </a:r>
          </a:p>
          <a:p>
            <a:r>
              <a:rPr lang="en-US" dirty="0"/>
              <a:t>3. Has used a weapon that can cause serious physical harm to others (e.g., a bat, brick, broken bottle, knife, gun). </a:t>
            </a:r>
          </a:p>
          <a:p>
            <a:r>
              <a:rPr lang="en-US" dirty="0"/>
              <a:t>4. Has been physically cruel to people. </a:t>
            </a:r>
          </a:p>
          <a:p>
            <a:r>
              <a:rPr lang="en-US" dirty="0"/>
              <a:t>5. Has been physically cruel to animals. </a:t>
            </a:r>
          </a:p>
          <a:p>
            <a:r>
              <a:rPr lang="en-US" dirty="0"/>
              <a:t>6. Has stolen while confronting a victim (e.g., mugging, purse snatching, extortion, armed robbery). </a:t>
            </a:r>
          </a:p>
          <a:p>
            <a:r>
              <a:rPr lang="en-US" dirty="0"/>
              <a:t>7. Has forced someone into sexual activity. </a:t>
            </a:r>
          </a:p>
        </p:txBody>
      </p:sp>
    </p:spTree>
    <p:extLst>
      <p:ext uri="{BB962C8B-B14F-4D97-AF65-F5344CB8AC3E}">
        <p14:creationId xmlns:p14="http://schemas.microsoft.com/office/powerpoint/2010/main" val="3642462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A325E-6A4D-2006-AA51-B4766383C08D}"/>
              </a:ext>
            </a:extLst>
          </p:cNvPr>
          <p:cNvSpPr>
            <a:spLocks noGrp="1"/>
          </p:cNvSpPr>
          <p:nvPr>
            <p:ph type="title"/>
          </p:nvPr>
        </p:nvSpPr>
        <p:spPr/>
        <p:txBody>
          <a:bodyPr/>
          <a:lstStyle/>
          <a:p>
            <a:r>
              <a:rPr lang="en-US" b="1" dirty="0"/>
              <a:t>Conduct Disorder (Continued)</a:t>
            </a:r>
          </a:p>
        </p:txBody>
      </p:sp>
      <p:sp>
        <p:nvSpPr>
          <p:cNvPr id="3" name="Content Placeholder 2">
            <a:extLst>
              <a:ext uri="{FF2B5EF4-FFF2-40B4-BE49-F238E27FC236}">
                <a16:creationId xmlns:a16="http://schemas.microsoft.com/office/drawing/2014/main" id="{8126A887-6760-2404-AB45-6E0801A79480}"/>
              </a:ext>
            </a:extLst>
          </p:cNvPr>
          <p:cNvSpPr>
            <a:spLocks noGrp="1"/>
          </p:cNvSpPr>
          <p:nvPr>
            <p:ph idx="1"/>
          </p:nvPr>
        </p:nvSpPr>
        <p:spPr/>
        <p:txBody>
          <a:bodyPr>
            <a:normAutofit fontScale="70000" lnSpcReduction="20000"/>
          </a:bodyPr>
          <a:lstStyle/>
          <a:p>
            <a:r>
              <a:rPr lang="en-US" b="1" dirty="0"/>
              <a:t>Destruction of Property </a:t>
            </a:r>
          </a:p>
          <a:p>
            <a:r>
              <a:rPr lang="en-US" dirty="0"/>
              <a:t>8. Has deliberately engaged in fire setting with the intention of causing serious damage. </a:t>
            </a:r>
          </a:p>
          <a:p>
            <a:r>
              <a:rPr lang="en-US" dirty="0"/>
              <a:t>9. Has deliberately destroyed others’ property (other than by fire setting). </a:t>
            </a:r>
          </a:p>
          <a:p>
            <a:r>
              <a:rPr lang="en-US" b="1" dirty="0"/>
              <a:t>Deceitfulness or Theft </a:t>
            </a:r>
          </a:p>
          <a:p>
            <a:r>
              <a:rPr lang="en-US" dirty="0"/>
              <a:t>10. Has broken into someone else’s house, building, or car. </a:t>
            </a:r>
          </a:p>
          <a:p>
            <a:r>
              <a:rPr lang="en-US" dirty="0"/>
              <a:t>11. Often lies to obtain goods or favors or to avoid obligations (i.e., “cons” others). </a:t>
            </a:r>
          </a:p>
          <a:p>
            <a:r>
              <a:rPr lang="en-US" dirty="0"/>
              <a:t>12. Has stolen items of nontrivial value without confronting a victim (e.g., shoplifting, but without breaking and entering; forgery). </a:t>
            </a:r>
          </a:p>
          <a:p>
            <a:r>
              <a:rPr lang="en-US" b="1" dirty="0"/>
              <a:t>Serious Violations of Rules </a:t>
            </a:r>
          </a:p>
          <a:p>
            <a:r>
              <a:rPr lang="en-US" dirty="0"/>
              <a:t>13. Often stays out at night despite parental prohibitions, beginning before age 13 years. </a:t>
            </a:r>
          </a:p>
          <a:p>
            <a:r>
              <a:rPr lang="en-US" dirty="0"/>
              <a:t>14. Has run away from home overnight at least twice while living in the parental or parental surrogate home, or once without returning for a lengthy period. </a:t>
            </a:r>
          </a:p>
          <a:p>
            <a:r>
              <a:rPr lang="en-US" dirty="0"/>
              <a:t>15. Is often truant from school, beginning before age 13 years</a:t>
            </a:r>
          </a:p>
          <a:p>
            <a:endParaRPr lang="en-US" dirty="0"/>
          </a:p>
        </p:txBody>
      </p:sp>
    </p:spTree>
    <p:extLst>
      <p:ext uri="{BB962C8B-B14F-4D97-AF65-F5344CB8AC3E}">
        <p14:creationId xmlns:p14="http://schemas.microsoft.com/office/powerpoint/2010/main" val="1951856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7BD55-604F-78CF-83BF-86485DDA4958}"/>
              </a:ext>
            </a:extLst>
          </p:cNvPr>
          <p:cNvSpPr>
            <a:spLocks noGrp="1"/>
          </p:cNvSpPr>
          <p:nvPr>
            <p:ph type="title"/>
          </p:nvPr>
        </p:nvSpPr>
        <p:spPr/>
        <p:txBody>
          <a:bodyPr/>
          <a:lstStyle/>
          <a:p>
            <a:r>
              <a:rPr lang="en-US" b="1" dirty="0"/>
              <a:t>Conduct Disorder (Continued)</a:t>
            </a:r>
          </a:p>
        </p:txBody>
      </p:sp>
      <p:sp>
        <p:nvSpPr>
          <p:cNvPr id="3" name="Content Placeholder 2">
            <a:extLst>
              <a:ext uri="{FF2B5EF4-FFF2-40B4-BE49-F238E27FC236}">
                <a16:creationId xmlns:a16="http://schemas.microsoft.com/office/drawing/2014/main" id="{2A2D2161-17D9-4EFD-6AB6-CF87E294BC79}"/>
              </a:ext>
            </a:extLst>
          </p:cNvPr>
          <p:cNvSpPr>
            <a:spLocks noGrp="1"/>
          </p:cNvSpPr>
          <p:nvPr>
            <p:ph idx="1"/>
          </p:nvPr>
        </p:nvSpPr>
        <p:spPr/>
        <p:txBody>
          <a:bodyPr>
            <a:normAutofit fontScale="92500" lnSpcReduction="20000"/>
          </a:bodyPr>
          <a:lstStyle/>
          <a:p>
            <a:r>
              <a:rPr lang="en-US" dirty="0"/>
              <a:t>B. The disturbance in behavior causes clinically significant impairment in social, academic, or occupational functioning. </a:t>
            </a:r>
          </a:p>
          <a:p>
            <a:r>
              <a:rPr lang="en-US" dirty="0"/>
              <a:t>C. If the individual is age 18 years or older, criteria are not met for Antisocial Personality Disorder. </a:t>
            </a:r>
          </a:p>
          <a:p>
            <a:r>
              <a:rPr lang="en-US" dirty="0"/>
              <a:t>Specify whether: </a:t>
            </a:r>
          </a:p>
          <a:p>
            <a:r>
              <a:rPr lang="en-US" dirty="0"/>
              <a:t>312.81 (F91.1) Childhood-onset type: Individuals show at least one symptom characteristic of conduct disorder prior to age 10 years. </a:t>
            </a:r>
          </a:p>
          <a:p>
            <a:r>
              <a:rPr lang="en-US" dirty="0"/>
              <a:t>312.82 (F91.2) Adolescent-onset type: Individuals show no symptom characteristic of conduct disorder prior to age 10 years. </a:t>
            </a:r>
          </a:p>
          <a:p>
            <a:r>
              <a:rPr lang="en-US" dirty="0"/>
              <a:t>312.89 (F91.9) Unspecified onset: Criteria for a diagnosis of conduct disorder are met, but there is not enough information available to determine whether the onset of the first symptom was before or after age 10 years.</a:t>
            </a:r>
          </a:p>
        </p:txBody>
      </p:sp>
    </p:spTree>
    <p:extLst>
      <p:ext uri="{BB962C8B-B14F-4D97-AF65-F5344CB8AC3E}">
        <p14:creationId xmlns:p14="http://schemas.microsoft.com/office/powerpoint/2010/main" val="2188043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B41E-17AD-E40B-263E-51F7E3C5E79D}"/>
              </a:ext>
            </a:extLst>
          </p:cNvPr>
          <p:cNvSpPr>
            <a:spLocks noGrp="1"/>
          </p:cNvSpPr>
          <p:nvPr>
            <p:ph type="title"/>
          </p:nvPr>
        </p:nvSpPr>
        <p:spPr/>
        <p:txBody>
          <a:bodyPr/>
          <a:lstStyle/>
          <a:p>
            <a:r>
              <a:rPr lang="en-US" b="1" dirty="0"/>
              <a:t>Conduct Disorder (Continued)</a:t>
            </a:r>
          </a:p>
        </p:txBody>
      </p:sp>
      <p:sp>
        <p:nvSpPr>
          <p:cNvPr id="3" name="Content Placeholder 2">
            <a:extLst>
              <a:ext uri="{FF2B5EF4-FFF2-40B4-BE49-F238E27FC236}">
                <a16:creationId xmlns:a16="http://schemas.microsoft.com/office/drawing/2014/main" id="{2DB598F7-A5F3-8422-2782-914050724DFA}"/>
              </a:ext>
            </a:extLst>
          </p:cNvPr>
          <p:cNvSpPr>
            <a:spLocks noGrp="1"/>
          </p:cNvSpPr>
          <p:nvPr>
            <p:ph idx="1"/>
          </p:nvPr>
        </p:nvSpPr>
        <p:spPr/>
        <p:txBody>
          <a:bodyPr>
            <a:normAutofit fontScale="55000" lnSpcReduction="20000"/>
          </a:bodyPr>
          <a:lstStyle/>
          <a:p>
            <a:r>
              <a:rPr lang="en-US" dirty="0"/>
              <a:t>Specify if: </a:t>
            </a:r>
          </a:p>
          <a:p>
            <a:r>
              <a:rPr lang="en-US" b="1" dirty="0"/>
              <a:t>With limited prosocial emotions</a:t>
            </a:r>
            <a:r>
              <a:rPr lang="en-US" dirty="0"/>
              <a:t>: To qualify for this specifier, an individual must have displayed at least two of the following characteristics persistently over at least 12 months and in multiple relationships and settings. These characteristics reflect the individual’s typical pattern of interpersonal and emotional functioning over this period and not just occasional occurrences in some situations. Thus, to assess the criteria for the specifier, multiple information sources are necessary. In addition to the individual’s self-report, it is necessary to consider reports by others who have known the individual for extended periods of time (e.g., parents, teachers, co-workers, extended family members, peers). </a:t>
            </a:r>
          </a:p>
          <a:p>
            <a:r>
              <a:rPr lang="en-US" b="1" dirty="0"/>
              <a:t>Lack of remorse or guilt</a:t>
            </a:r>
            <a:r>
              <a:rPr lang="en-US" dirty="0"/>
              <a:t>: Does not feel bad or guilty when he or she does something wrong (exclude remorse when expressed only when caught and/or facing punishment). The individual shows a general lack of concern about the negative consequences of his or her actions. For example, the individual is not remorseful after hurting someone or does not care about the consequences of breaking rules. </a:t>
            </a:r>
          </a:p>
          <a:p>
            <a:r>
              <a:rPr lang="en-US" b="1" dirty="0"/>
              <a:t>Callous—lack of empathy</a:t>
            </a:r>
            <a:r>
              <a:rPr lang="en-US" dirty="0"/>
              <a:t>: Disregards and is unconcerned about the feelings of others. The individual is described as cold and uncaring. The person appears more concerned about the effects of his or her actions on himself or herself, rather than their effects on others, even when they result in substantial harm to others. </a:t>
            </a:r>
          </a:p>
          <a:p>
            <a:r>
              <a:rPr lang="en-US" b="1" dirty="0"/>
              <a:t>Unconcerned about performance</a:t>
            </a:r>
            <a:r>
              <a:rPr lang="en-US" dirty="0"/>
              <a:t>: Does not show concern about poor/problematic performance at school, at work, or in other important activities. The individual does not put forth the effort necessary to perform well, even when expectations are clear, and typically blames others for his or her poor performance. </a:t>
            </a:r>
          </a:p>
          <a:p>
            <a:r>
              <a:rPr lang="en-US" b="1" dirty="0"/>
              <a:t>Shallow or deficient affect</a:t>
            </a:r>
            <a:r>
              <a:rPr lang="en-US" dirty="0"/>
              <a:t>: Does not express feelings or show emotions to others, except in ways that seem shallow, insincere, or superficial (e.g., actions contradict the emotion displayed; can turn emotions “on” or “off” quickly) or when emotional expressions are used for gain (e.g., emotions displayed to manipulate or intimidate others)</a:t>
            </a:r>
          </a:p>
        </p:txBody>
      </p:sp>
    </p:spTree>
    <p:extLst>
      <p:ext uri="{BB962C8B-B14F-4D97-AF65-F5344CB8AC3E}">
        <p14:creationId xmlns:p14="http://schemas.microsoft.com/office/powerpoint/2010/main" val="2088142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9B0C5-28FC-AAFE-44EE-49B3894CF54E}"/>
              </a:ext>
            </a:extLst>
          </p:cNvPr>
          <p:cNvSpPr>
            <a:spLocks noGrp="1"/>
          </p:cNvSpPr>
          <p:nvPr>
            <p:ph type="title"/>
          </p:nvPr>
        </p:nvSpPr>
        <p:spPr/>
        <p:txBody>
          <a:bodyPr/>
          <a:lstStyle/>
          <a:p>
            <a:r>
              <a:rPr lang="en-US" b="1" dirty="0"/>
              <a:t>Conduct Disorder (Continued)</a:t>
            </a:r>
          </a:p>
        </p:txBody>
      </p:sp>
      <p:sp>
        <p:nvSpPr>
          <p:cNvPr id="3" name="Content Placeholder 2">
            <a:extLst>
              <a:ext uri="{FF2B5EF4-FFF2-40B4-BE49-F238E27FC236}">
                <a16:creationId xmlns:a16="http://schemas.microsoft.com/office/drawing/2014/main" id="{03C77D64-F9B4-5B2B-F662-E549DDA43FA7}"/>
              </a:ext>
            </a:extLst>
          </p:cNvPr>
          <p:cNvSpPr>
            <a:spLocks noGrp="1"/>
          </p:cNvSpPr>
          <p:nvPr>
            <p:ph idx="1"/>
          </p:nvPr>
        </p:nvSpPr>
        <p:spPr/>
        <p:txBody>
          <a:bodyPr>
            <a:normAutofit fontScale="92500" lnSpcReduction="10000"/>
          </a:bodyPr>
          <a:lstStyle/>
          <a:p>
            <a:r>
              <a:rPr lang="en-US" dirty="0"/>
              <a:t>Specify current severity: </a:t>
            </a:r>
          </a:p>
          <a:p>
            <a:r>
              <a:rPr lang="en-US" b="1" dirty="0"/>
              <a:t>Mild</a:t>
            </a:r>
            <a:r>
              <a:rPr lang="en-US" dirty="0"/>
              <a:t>: Few if any conduct problems in excess of those required to make the diagnosis are present, and conduct problems cause relatively minor harm to others (e.g., lying, truancy, staying out after dark without permission, other rule breaking). </a:t>
            </a:r>
          </a:p>
          <a:p>
            <a:r>
              <a:rPr lang="en-US" b="1" dirty="0"/>
              <a:t>Moderate</a:t>
            </a:r>
            <a:r>
              <a:rPr lang="en-US" dirty="0"/>
              <a:t>: The number of conduct problems and the effect on others intermediate between those specified in “mild” and those in “severe” (e.g., stealing without confronting a victim, vandalism). </a:t>
            </a:r>
          </a:p>
          <a:p>
            <a:r>
              <a:rPr lang="en-US" b="1" dirty="0"/>
              <a:t>Severe</a:t>
            </a:r>
            <a:r>
              <a:rPr lang="en-US" dirty="0"/>
              <a:t>: Many conduct problems in excess of those required to make the diagnosis are present, or conduct problems cause considerable harm to others (e.g., forced sex, physical cruelty, use of a weapon, stealing while confronting a victim, breaking and entering)</a:t>
            </a:r>
          </a:p>
        </p:txBody>
      </p:sp>
    </p:spTree>
    <p:extLst>
      <p:ext uri="{BB962C8B-B14F-4D97-AF65-F5344CB8AC3E}">
        <p14:creationId xmlns:p14="http://schemas.microsoft.com/office/powerpoint/2010/main" val="3218520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80F18-A75C-7EAE-CE8D-2A2EB035AA16}"/>
              </a:ext>
            </a:extLst>
          </p:cNvPr>
          <p:cNvSpPr>
            <a:spLocks noGrp="1"/>
          </p:cNvSpPr>
          <p:nvPr>
            <p:ph type="title"/>
          </p:nvPr>
        </p:nvSpPr>
        <p:spPr/>
        <p:txBody>
          <a:bodyPr/>
          <a:lstStyle/>
          <a:p>
            <a:r>
              <a:rPr lang="en-US" b="1" dirty="0"/>
              <a:t>Onset</a:t>
            </a:r>
            <a:br>
              <a:rPr lang="en-US" dirty="0"/>
            </a:br>
            <a:endParaRPr lang="en-US" dirty="0"/>
          </a:p>
        </p:txBody>
      </p:sp>
      <p:sp>
        <p:nvSpPr>
          <p:cNvPr id="3" name="Content Placeholder 2">
            <a:extLst>
              <a:ext uri="{FF2B5EF4-FFF2-40B4-BE49-F238E27FC236}">
                <a16:creationId xmlns:a16="http://schemas.microsoft.com/office/drawing/2014/main" id="{CFE84211-62F4-30D0-D58E-DFAB14EDFF10}"/>
              </a:ext>
            </a:extLst>
          </p:cNvPr>
          <p:cNvSpPr>
            <a:spLocks noGrp="1"/>
          </p:cNvSpPr>
          <p:nvPr>
            <p:ph idx="1"/>
          </p:nvPr>
        </p:nvSpPr>
        <p:spPr/>
        <p:txBody>
          <a:bodyPr>
            <a:normAutofit lnSpcReduction="10000"/>
          </a:bodyPr>
          <a:lstStyle/>
          <a:p>
            <a:pPr algn="l"/>
            <a:r>
              <a:rPr lang="en-US" b="0" i="0" dirty="0">
                <a:solidFill>
                  <a:srgbClr val="333333"/>
                </a:solidFill>
                <a:effectLst/>
              </a:rPr>
              <a:t>The DSM-5 notes that Conduct Disorder can appear as early as the preschool years, with ODD (Oppositional Defiant Disorder) a common premorbid condition, which may progress to Conduct Disorder. Middle childhood to middle adolescence is the time frame where Conduct Disorder symptoms are most apparent, and come to parental/educational/clinical attention. Rejection by more prosocial peers and association with delinquent peers with reinforcement of conduct disordered behaviors my occur (American Psychiatric Association, 2013).</a:t>
            </a:r>
          </a:p>
          <a:p>
            <a:endParaRPr lang="en-US" dirty="0"/>
          </a:p>
          <a:p>
            <a:r>
              <a:rPr lang="en-US" b="1" dirty="0" err="1"/>
              <a:t>Theravive</a:t>
            </a:r>
            <a:endParaRPr lang="en-US" b="1" dirty="0"/>
          </a:p>
        </p:txBody>
      </p:sp>
    </p:spTree>
    <p:extLst>
      <p:ext uri="{BB962C8B-B14F-4D97-AF65-F5344CB8AC3E}">
        <p14:creationId xmlns:p14="http://schemas.microsoft.com/office/powerpoint/2010/main" val="700228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10C4E-258D-9202-2111-BB50F2238C2C}"/>
              </a:ext>
            </a:extLst>
          </p:cNvPr>
          <p:cNvSpPr>
            <a:spLocks noGrp="1"/>
          </p:cNvSpPr>
          <p:nvPr>
            <p:ph type="title"/>
          </p:nvPr>
        </p:nvSpPr>
        <p:spPr/>
        <p:txBody>
          <a:bodyPr/>
          <a:lstStyle/>
          <a:p>
            <a:r>
              <a:rPr lang="en-US" b="1" dirty="0"/>
              <a:t>Prevalence</a:t>
            </a:r>
            <a:br>
              <a:rPr lang="en-US" dirty="0"/>
            </a:br>
            <a:endParaRPr lang="en-US" dirty="0"/>
          </a:p>
        </p:txBody>
      </p:sp>
      <p:sp>
        <p:nvSpPr>
          <p:cNvPr id="3" name="Content Placeholder 2">
            <a:extLst>
              <a:ext uri="{FF2B5EF4-FFF2-40B4-BE49-F238E27FC236}">
                <a16:creationId xmlns:a16="http://schemas.microsoft.com/office/drawing/2014/main" id="{18FB1DFC-B24B-4EDF-FBDE-C7E40DF888BF}"/>
              </a:ext>
            </a:extLst>
          </p:cNvPr>
          <p:cNvSpPr>
            <a:spLocks noGrp="1"/>
          </p:cNvSpPr>
          <p:nvPr>
            <p:ph idx="1"/>
          </p:nvPr>
        </p:nvSpPr>
        <p:spPr/>
        <p:txBody>
          <a:bodyPr>
            <a:normAutofit/>
          </a:bodyPr>
          <a:lstStyle/>
          <a:p>
            <a:pPr algn="l"/>
            <a:r>
              <a:rPr lang="en-US" b="0" i="0" dirty="0">
                <a:solidFill>
                  <a:srgbClr val="333333"/>
                </a:solidFill>
                <a:effectLst/>
              </a:rPr>
              <a:t>According to the DSM-5, the annual prevalence of Conduct Disorder is 2% to 10%, with a median of 4%. It is more common in boys, or at least more apparent and more frequently diagnosed, due to boy's tendency to act out violently, while girls tend to act out in interpersonal relationships –e.g., social rejection of disliked peers, non-confrontation of a victim through malicious postings on a social networking site (American Psychiatric Association, 2013).</a:t>
            </a:r>
          </a:p>
          <a:p>
            <a:r>
              <a:rPr lang="en-US" b="1" dirty="0" err="1"/>
              <a:t>Theravive</a:t>
            </a:r>
            <a:endParaRPr lang="en-US" b="1" dirty="0"/>
          </a:p>
        </p:txBody>
      </p:sp>
    </p:spTree>
    <p:extLst>
      <p:ext uri="{BB962C8B-B14F-4D97-AF65-F5344CB8AC3E}">
        <p14:creationId xmlns:p14="http://schemas.microsoft.com/office/powerpoint/2010/main" val="2171190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 </a:t>
            </a:r>
          </a:p>
        </p:txBody>
      </p:sp>
      <p:sp>
        <p:nvSpPr>
          <p:cNvPr id="3" name="Content Placeholder 2"/>
          <p:cNvSpPr>
            <a:spLocks noGrp="1"/>
          </p:cNvSpPr>
          <p:nvPr>
            <p:ph idx="1"/>
          </p:nvPr>
        </p:nvSpPr>
        <p:spPr/>
        <p:txBody>
          <a:bodyPr/>
          <a:lstStyle/>
          <a:p>
            <a:r>
              <a:rPr lang="en-US" dirty="0"/>
              <a:t>Housekeeping Info +</a:t>
            </a:r>
          </a:p>
          <a:p>
            <a:endParaRPr lang="en-US" dirty="0"/>
          </a:p>
          <a:p>
            <a:r>
              <a:rPr lang="en-US" dirty="0"/>
              <a:t>Who are you?</a:t>
            </a:r>
          </a:p>
          <a:p>
            <a:pPr marL="0" indent="0">
              <a:buNone/>
            </a:pPr>
            <a:endParaRPr lang="en-US" dirty="0"/>
          </a:p>
          <a:p>
            <a:r>
              <a:rPr lang="en-US" dirty="0"/>
              <a:t>Who am I?</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41573809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9D396-4E4F-4B7D-199A-A56CE59F2F79}"/>
              </a:ext>
            </a:extLst>
          </p:cNvPr>
          <p:cNvSpPr>
            <a:spLocks noGrp="1"/>
          </p:cNvSpPr>
          <p:nvPr>
            <p:ph type="title"/>
          </p:nvPr>
        </p:nvSpPr>
        <p:spPr/>
        <p:txBody>
          <a:bodyPr/>
          <a:lstStyle/>
          <a:p>
            <a:r>
              <a:rPr lang="en-US" b="1" dirty="0"/>
              <a:t>Causative Agents &amp; Risk Factors</a:t>
            </a:r>
          </a:p>
        </p:txBody>
      </p:sp>
      <p:sp>
        <p:nvSpPr>
          <p:cNvPr id="3" name="Content Placeholder 2">
            <a:extLst>
              <a:ext uri="{FF2B5EF4-FFF2-40B4-BE49-F238E27FC236}">
                <a16:creationId xmlns:a16="http://schemas.microsoft.com/office/drawing/2014/main" id="{D7042EF4-60F2-30E1-A1B5-D5B2535815FB}"/>
              </a:ext>
            </a:extLst>
          </p:cNvPr>
          <p:cNvSpPr>
            <a:spLocks noGrp="1"/>
          </p:cNvSpPr>
          <p:nvPr>
            <p:ph idx="1"/>
          </p:nvPr>
        </p:nvSpPr>
        <p:spPr/>
        <p:txBody>
          <a:bodyPr>
            <a:normAutofit fontScale="85000" lnSpcReduction="20000"/>
          </a:bodyPr>
          <a:lstStyle/>
          <a:p>
            <a:pPr algn="l" fontAlgn="base"/>
            <a:r>
              <a:rPr lang="en-US" b="1" i="0" dirty="0">
                <a:solidFill>
                  <a:srgbClr val="333333"/>
                </a:solidFill>
                <a:effectLst/>
              </a:rPr>
              <a:t>What causes conduct disorder in a child?</a:t>
            </a:r>
          </a:p>
          <a:p>
            <a:pPr algn="l" fontAlgn="base"/>
            <a:r>
              <a:rPr lang="en-US" b="0" i="0" dirty="0">
                <a:solidFill>
                  <a:srgbClr val="000000"/>
                </a:solidFill>
                <a:effectLst/>
              </a:rPr>
              <a:t>Experts believe that many factors play a role in Conduct Disorder. These are:</a:t>
            </a:r>
          </a:p>
          <a:p>
            <a:pPr lvl="1" fontAlgn="base"/>
            <a:r>
              <a:rPr lang="en-US" b="0" i="0" dirty="0">
                <a:solidFill>
                  <a:srgbClr val="333333"/>
                </a:solidFill>
                <a:effectLst/>
              </a:rPr>
              <a:t>Brain damage</a:t>
            </a:r>
          </a:p>
          <a:p>
            <a:pPr lvl="1" fontAlgn="base"/>
            <a:r>
              <a:rPr lang="en-US" b="0" i="0" dirty="0">
                <a:solidFill>
                  <a:srgbClr val="333333"/>
                </a:solidFill>
                <a:effectLst/>
              </a:rPr>
              <a:t>A traumatic event</a:t>
            </a:r>
          </a:p>
          <a:p>
            <a:pPr lvl="1" fontAlgn="base"/>
            <a:r>
              <a:rPr lang="en-US" b="0" i="0" dirty="0">
                <a:solidFill>
                  <a:srgbClr val="333333"/>
                </a:solidFill>
                <a:effectLst/>
              </a:rPr>
              <a:t>Genes</a:t>
            </a:r>
          </a:p>
          <a:p>
            <a:pPr lvl="1" fontAlgn="base"/>
            <a:r>
              <a:rPr lang="en-US" b="0" i="0" dirty="0">
                <a:solidFill>
                  <a:srgbClr val="333333"/>
                </a:solidFill>
                <a:effectLst/>
              </a:rPr>
              <a:t>Child abuse</a:t>
            </a:r>
          </a:p>
          <a:p>
            <a:pPr lvl="1" fontAlgn="base"/>
            <a:r>
              <a:rPr lang="en-US" b="0" i="0" dirty="0">
                <a:solidFill>
                  <a:srgbClr val="333333"/>
                </a:solidFill>
                <a:effectLst/>
              </a:rPr>
              <a:t>Past school failure</a:t>
            </a:r>
          </a:p>
          <a:p>
            <a:pPr lvl="1" fontAlgn="base"/>
            <a:r>
              <a:rPr lang="en-US" b="0" i="0" dirty="0">
                <a:solidFill>
                  <a:srgbClr val="333333"/>
                </a:solidFill>
                <a:effectLst/>
              </a:rPr>
              <a:t>Social problems</a:t>
            </a:r>
          </a:p>
          <a:p>
            <a:pPr algn="l" fontAlgn="base"/>
            <a:r>
              <a:rPr lang="en-US" b="0" i="0" dirty="0">
                <a:solidFill>
                  <a:srgbClr val="000000"/>
                </a:solidFill>
                <a:effectLst/>
              </a:rPr>
              <a:t>Some children with Conduct Disorders seem to have a problem in the frontal lobe of the brain. This interferes with a child’s ability to plan, stay away from harm, and learn from negative experiences.</a:t>
            </a:r>
          </a:p>
          <a:p>
            <a:pPr algn="l" fontAlgn="base"/>
            <a:r>
              <a:rPr lang="en-US" b="0" i="0" dirty="0">
                <a:solidFill>
                  <a:srgbClr val="333333"/>
                </a:solidFill>
                <a:effectLst/>
              </a:rPr>
              <a:t>Some experts believe that a series of traumatic experiences occurs for a child to develop a conduct disorder. These experiences then often lead to depressed mood, behavior problems, and involvement in a deviant peer group.</a:t>
            </a:r>
          </a:p>
        </p:txBody>
      </p:sp>
    </p:spTree>
    <p:extLst>
      <p:ext uri="{BB962C8B-B14F-4D97-AF65-F5344CB8AC3E}">
        <p14:creationId xmlns:p14="http://schemas.microsoft.com/office/powerpoint/2010/main" val="3690108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9A44-5A92-E0C6-8FB4-CA41DDB04E11}"/>
              </a:ext>
            </a:extLst>
          </p:cNvPr>
          <p:cNvSpPr>
            <a:spLocks noGrp="1"/>
          </p:cNvSpPr>
          <p:nvPr>
            <p:ph type="title"/>
          </p:nvPr>
        </p:nvSpPr>
        <p:spPr/>
        <p:txBody>
          <a:bodyPr/>
          <a:lstStyle/>
          <a:p>
            <a:r>
              <a:rPr lang="en-US" b="1" dirty="0"/>
              <a:t>Causative Agents &amp; Risk Factors (Continued)</a:t>
            </a:r>
            <a:endParaRPr lang="en-US" dirty="0"/>
          </a:p>
        </p:txBody>
      </p:sp>
      <p:sp>
        <p:nvSpPr>
          <p:cNvPr id="3" name="Content Placeholder 2">
            <a:extLst>
              <a:ext uri="{FF2B5EF4-FFF2-40B4-BE49-F238E27FC236}">
                <a16:creationId xmlns:a16="http://schemas.microsoft.com/office/drawing/2014/main" id="{82C3B885-3320-AD61-FF18-108EA4095287}"/>
              </a:ext>
            </a:extLst>
          </p:cNvPr>
          <p:cNvSpPr>
            <a:spLocks noGrp="1"/>
          </p:cNvSpPr>
          <p:nvPr>
            <p:ph idx="1"/>
          </p:nvPr>
        </p:nvSpPr>
        <p:spPr/>
        <p:txBody>
          <a:bodyPr>
            <a:normAutofit fontScale="77500" lnSpcReduction="20000"/>
          </a:bodyPr>
          <a:lstStyle/>
          <a:p>
            <a:pPr algn="l" fontAlgn="base"/>
            <a:r>
              <a:rPr lang="en-US" b="0" i="0" dirty="0">
                <a:solidFill>
                  <a:srgbClr val="000000"/>
                </a:solidFill>
                <a:effectLst/>
              </a:rPr>
              <a:t>A Conduct Disorder is more common in boys than in girls. It is also more likely to develop in children or teens who come from homes that are:</a:t>
            </a:r>
          </a:p>
          <a:p>
            <a:pPr lvl="1" fontAlgn="base"/>
            <a:r>
              <a:rPr lang="en-US" b="0" i="0" dirty="0">
                <a:solidFill>
                  <a:srgbClr val="333333"/>
                </a:solidFill>
                <a:effectLst/>
              </a:rPr>
              <a:t>Disadvantaged</a:t>
            </a:r>
          </a:p>
          <a:p>
            <a:pPr lvl="1" fontAlgn="base"/>
            <a:r>
              <a:rPr lang="en-US" b="0" i="0" dirty="0">
                <a:solidFill>
                  <a:srgbClr val="333333"/>
                </a:solidFill>
                <a:effectLst/>
              </a:rPr>
              <a:t>Dysfunctional</a:t>
            </a:r>
          </a:p>
          <a:p>
            <a:pPr lvl="1" fontAlgn="base"/>
            <a:r>
              <a:rPr lang="en-US" b="0" i="0" dirty="0">
                <a:solidFill>
                  <a:srgbClr val="333333"/>
                </a:solidFill>
                <a:effectLst/>
              </a:rPr>
              <a:t>Disorganized</a:t>
            </a:r>
          </a:p>
          <a:p>
            <a:pPr algn="l" fontAlgn="base"/>
            <a:r>
              <a:rPr lang="en-US" b="0" i="0" dirty="0">
                <a:solidFill>
                  <a:srgbClr val="000000"/>
                </a:solidFill>
                <a:effectLst/>
              </a:rPr>
              <a:t>Children with these mental health problems are also more likely to have conduct disorder:</a:t>
            </a:r>
          </a:p>
          <a:p>
            <a:pPr lvl="1" fontAlgn="base"/>
            <a:r>
              <a:rPr lang="en-US" b="0" i="0" dirty="0">
                <a:solidFill>
                  <a:srgbClr val="000000"/>
                </a:solidFill>
                <a:effectLst/>
              </a:rPr>
              <a:t>Mood or anxiety disorders</a:t>
            </a:r>
          </a:p>
          <a:p>
            <a:pPr lvl="1" fontAlgn="base"/>
            <a:r>
              <a:rPr lang="en-US" b="0" i="0" dirty="0">
                <a:solidFill>
                  <a:srgbClr val="000000"/>
                </a:solidFill>
                <a:effectLst/>
              </a:rPr>
              <a:t>Posttraumatic Stress Disorder (PTSD)</a:t>
            </a:r>
          </a:p>
          <a:p>
            <a:pPr lvl="1" fontAlgn="base"/>
            <a:r>
              <a:rPr lang="en-US" b="0" i="0" dirty="0">
                <a:solidFill>
                  <a:srgbClr val="000000"/>
                </a:solidFill>
                <a:effectLst/>
              </a:rPr>
              <a:t>Substance Use Disorder</a:t>
            </a:r>
          </a:p>
          <a:p>
            <a:pPr lvl="1" fontAlgn="base"/>
            <a:r>
              <a:rPr lang="en-US" b="0" i="0" dirty="0">
                <a:solidFill>
                  <a:srgbClr val="000000"/>
                </a:solidFill>
                <a:effectLst/>
              </a:rPr>
              <a:t>Attention-Deficit/Hyperactivity Disorder (ADHD)</a:t>
            </a:r>
          </a:p>
          <a:p>
            <a:pPr lvl="1" fontAlgn="base"/>
            <a:r>
              <a:rPr lang="en-US" b="0" i="0" dirty="0">
                <a:solidFill>
                  <a:srgbClr val="000000"/>
                </a:solidFill>
                <a:effectLst/>
              </a:rPr>
              <a:t>Learning problems</a:t>
            </a:r>
          </a:p>
          <a:p>
            <a:pPr algn="l" fontAlgn="base"/>
            <a:r>
              <a:rPr lang="en-US" b="0" i="0" dirty="0">
                <a:solidFill>
                  <a:srgbClr val="000000"/>
                </a:solidFill>
                <a:effectLst/>
              </a:rPr>
              <a:t>Children or teens who are considered to have a difficult temperament are more likely to develop behavior problems.</a:t>
            </a:r>
          </a:p>
          <a:p>
            <a:r>
              <a:rPr lang="en-US" b="1" dirty="0"/>
              <a:t>Johns Hopkins</a:t>
            </a:r>
          </a:p>
          <a:p>
            <a:endParaRPr lang="en-US" dirty="0"/>
          </a:p>
        </p:txBody>
      </p:sp>
    </p:spTree>
    <p:extLst>
      <p:ext uri="{BB962C8B-B14F-4D97-AF65-F5344CB8AC3E}">
        <p14:creationId xmlns:p14="http://schemas.microsoft.com/office/powerpoint/2010/main" val="302510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FEA24-8B20-88FA-A74A-36A569DB8B89}"/>
              </a:ext>
            </a:extLst>
          </p:cNvPr>
          <p:cNvSpPr>
            <a:spLocks noGrp="1"/>
          </p:cNvSpPr>
          <p:nvPr>
            <p:ph type="title"/>
          </p:nvPr>
        </p:nvSpPr>
        <p:spPr/>
        <p:txBody>
          <a:bodyPr/>
          <a:lstStyle/>
          <a:p>
            <a:r>
              <a:rPr lang="en-US" b="1" dirty="0"/>
              <a:t>Causative Agents &amp; Risk Factors (Continued)</a:t>
            </a:r>
            <a:endParaRPr lang="en-US" dirty="0"/>
          </a:p>
        </p:txBody>
      </p:sp>
      <p:sp>
        <p:nvSpPr>
          <p:cNvPr id="3" name="Content Placeholder 2">
            <a:extLst>
              <a:ext uri="{FF2B5EF4-FFF2-40B4-BE49-F238E27FC236}">
                <a16:creationId xmlns:a16="http://schemas.microsoft.com/office/drawing/2014/main" id="{77E993FB-EA86-F68B-B97E-E5E90A5A50CD}"/>
              </a:ext>
            </a:extLst>
          </p:cNvPr>
          <p:cNvSpPr>
            <a:spLocks noGrp="1"/>
          </p:cNvSpPr>
          <p:nvPr>
            <p:ph idx="1"/>
          </p:nvPr>
        </p:nvSpPr>
        <p:spPr/>
        <p:txBody>
          <a:bodyPr>
            <a:noAutofit/>
          </a:bodyPr>
          <a:lstStyle/>
          <a:p>
            <a:pPr algn="l"/>
            <a:r>
              <a:rPr lang="en-US" sz="1200" b="1" i="0" dirty="0">
                <a:solidFill>
                  <a:srgbClr val="343536"/>
                </a:solidFill>
                <a:effectLst/>
              </a:rPr>
              <a:t>What causes Conduct Disorder?</a:t>
            </a:r>
          </a:p>
          <a:p>
            <a:pPr algn="l"/>
            <a:r>
              <a:rPr lang="en-US" sz="1200" b="0" i="0" dirty="0">
                <a:solidFill>
                  <a:srgbClr val="343536"/>
                </a:solidFill>
                <a:effectLst/>
              </a:rPr>
              <a:t>Researchers aren’t sure what exactly causes Conduct Disorder (CD), but they think it’s a complex combination of genetic/biological and environmental factors.</a:t>
            </a:r>
          </a:p>
          <a:p>
            <a:pPr algn="l"/>
            <a:r>
              <a:rPr lang="en-US" sz="1200" b="1" i="0" dirty="0">
                <a:solidFill>
                  <a:srgbClr val="343536"/>
                </a:solidFill>
                <a:effectLst/>
              </a:rPr>
              <a:t>Genetic/biological factors</a:t>
            </a:r>
            <a:r>
              <a:rPr lang="en-US" sz="1200" b="0" i="0" dirty="0">
                <a:solidFill>
                  <a:srgbClr val="343536"/>
                </a:solidFill>
                <a:effectLst/>
              </a:rPr>
              <a:t>:</a:t>
            </a:r>
          </a:p>
          <a:p>
            <a:pPr algn="l">
              <a:buFont typeface="Arial" panose="020B0604020202020204" pitchFamily="34" charset="0"/>
              <a:buChar char="•"/>
            </a:pPr>
            <a:r>
              <a:rPr lang="en-US" sz="1200" b="0" i="0" dirty="0">
                <a:solidFill>
                  <a:srgbClr val="343536"/>
                </a:solidFill>
                <a:effectLst/>
              </a:rPr>
              <a:t>Various studies show that certain characteristics of CD can be inherited, including antisocial behavior, impulsivity, temperament, aggression and insensitivity to punishment.</a:t>
            </a:r>
          </a:p>
          <a:p>
            <a:pPr algn="l">
              <a:buFont typeface="Arial" panose="020B0604020202020204" pitchFamily="34" charset="0"/>
              <a:buChar char="•"/>
            </a:pPr>
            <a:r>
              <a:rPr lang="en-US" sz="1200" b="0" i="0" dirty="0">
                <a:effectLst/>
              </a:rPr>
              <a:t>High testosterone levels are associated with aggression.</a:t>
            </a:r>
          </a:p>
          <a:p>
            <a:pPr algn="l">
              <a:buFont typeface="Arial" panose="020B0604020202020204" pitchFamily="34" charset="0"/>
              <a:buChar char="•"/>
            </a:pPr>
            <a:r>
              <a:rPr lang="en-US" sz="1200" dirty="0"/>
              <a:t>Traumatic brain injury, seizures, </a:t>
            </a:r>
            <a:r>
              <a:rPr lang="en-US" sz="1200" b="0" i="0" dirty="0">
                <a:effectLst/>
              </a:rPr>
              <a:t>and neurological damage can contribute to aggression.</a:t>
            </a:r>
          </a:p>
          <a:p>
            <a:pPr algn="l"/>
            <a:r>
              <a:rPr lang="en-US" sz="1200" b="1" i="0" dirty="0">
                <a:effectLst/>
              </a:rPr>
              <a:t>Parental, familial and environmental factors</a:t>
            </a:r>
            <a:r>
              <a:rPr lang="en-US" sz="1200" b="0" i="0" dirty="0">
                <a:effectLst/>
              </a:rPr>
              <a:t>:</a:t>
            </a:r>
          </a:p>
          <a:p>
            <a:pPr algn="l">
              <a:buFont typeface="Arial" panose="020B0604020202020204" pitchFamily="34" charset="0"/>
              <a:buChar char="•"/>
            </a:pPr>
            <a:r>
              <a:rPr lang="en-US" sz="1200" b="0" i="0" dirty="0">
                <a:effectLst/>
              </a:rPr>
              <a:t>Parents of adolescents with CD often have engaged in substance use and antisocial behaviors. They’re also frequently diagnosed with ADHD, mood disorders, schizophrenia or antisocial personality disorder.</a:t>
            </a:r>
          </a:p>
          <a:p>
            <a:pPr algn="l">
              <a:buFont typeface="Arial" panose="020B0604020202020204" pitchFamily="34" charset="0"/>
              <a:buChar char="•"/>
            </a:pPr>
            <a:r>
              <a:rPr lang="en-US" sz="1200" b="0" i="0" dirty="0">
                <a:effectLst/>
              </a:rPr>
              <a:t>A home environment that lacks structure and adequate supervision with frequent conflicts between parents can lead to maladaptive behavior in children, which can lead to CD.</a:t>
            </a:r>
          </a:p>
          <a:p>
            <a:pPr algn="l">
              <a:buFont typeface="Arial" panose="020B0604020202020204" pitchFamily="34" charset="0"/>
              <a:buChar char="•"/>
            </a:pPr>
            <a:r>
              <a:rPr lang="en-US" sz="1200" b="0" i="0" dirty="0">
                <a:solidFill>
                  <a:srgbClr val="343536"/>
                </a:solidFill>
                <a:effectLst/>
              </a:rPr>
              <a:t>Children exposed to frequent domestic violence are more likely to develop CD.</a:t>
            </a:r>
          </a:p>
          <a:p>
            <a:pPr algn="l">
              <a:buFont typeface="Arial" panose="020B0604020202020204" pitchFamily="34" charset="0"/>
              <a:buChar char="•"/>
            </a:pPr>
            <a:r>
              <a:rPr lang="en-US" sz="1200" b="0" i="0" dirty="0">
                <a:solidFill>
                  <a:srgbClr val="343536"/>
                </a:solidFill>
                <a:effectLst/>
              </a:rPr>
              <a:t>Living in low social and economic environments with overcrowding and unemployment leads to economic and social stress with a lack of adequate parenting. CD affects more children living in low economic environments than not.</a:t>
            </a:r>
          </a:p>
          <a:p>
            <a:pPr algn="l">
              <a:buFont typeface="Arial" panose="020B0604020202020204" pitchFamily="34" charset="0"/>
              <a:buChar char="•"/>
            </a:pPr>
            <a:r>
              <a:rPr lang="en-US" sz="1200" b="0" i="0" dirty="0">
                <a:solidFill>
                  <a:srgbClr val="343536"/>
                </a:solidFill>
                <a:effectLst/>
              </a:rPr>
              <a:t>Availability of drugs and increased crime in a child’s neighborhood increases their risk of developing CD.</a:t>
            </a:r>
          </a:p>
          <a:p>
            <a:pPr algn="l"/>
            <a:r>
              <a:rPr lang="en-US" sz="1200" b="0" i="0" dirty="0">
                <a:solidFill>
                  <a:srgbClr val="343536"/>
                </a:solidFill>
                <a:effectLst/>
              </a:rPr>
              <a:t>It’s important to note that conduct disorder can occur in children from high-functioning, healthy families.</a:t>
            </a:r>
          </a:p>
          <a:p>
            <a:r>
              <a:rPr lang="en-US" sz="1200" b="1" dirty="0"/>
              <a:t>Cleveland Clinic</a:t>
            </a:r>
          </a:p>
        </p:txBody>
      </p:sp>
    </p:spTree>
    <p:extLst>
      <p:ext uri="{BB962C8B-B14F-4D97-AF65-F5344CB8AC3E}">
        <p14:creationId xmlns:p14="http://schemas.microsoft.com/office/powerpoint/2010/main" val="3319110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4686A-AF88-2B3C-D297-9E89C9CCF276}"/>
              </a:ext>
            </a:extLst>
          </p:cNvPr>
          <p:cNvSpPr>
            <a:spLocks noGrp="1"/>
          </p:cNvSpPr>
          <p:nvPr>
            <p:ph type="title"/>
          </p:nvPr>
        </p:nvSpPr>
        <p:spPr/>
        <p:txBody>
          <a:bodyPr/>
          <a:lstStyle/>
          <a:p>
            <a:r>
              <a:rPr lang="en-US" b="1" dirty="0"/>
              <a:t>Causative Agents &amp; Risk Factors (Continued)</a:t>
            </a:r>
            <a:endParaRPr lang="en-US" dirty="0"/>
          </a:p>
        </p:txBody>
      </p:sp>
      <p:sp>
        <p:nvSpPr>
          <p:cNvPr id="3" name="Content Placeholder 2">
            <a:extLst>
              <a:ext uri="{FF2B5EF4-FFF2-40B4-BE49-F238E27FC236}">
                <a16:creationId xmlns:a16="http://schemas.microsoft.com/office/drawing/2014/main" id="{196F989E-6A9D-B131-03AA-7BD13FEF107B}"/>
              </a:ext>
            </a:extLst>
          </p:cNvPr>
          <p:cNvSpPr>
            <a:spLocks noGrp="1"/>
          </p:cNvSpPr>
          <p:nvPr>
            <p:ph idx="1"/>
          </p:nvPr>
        </p:nvSpPr>
        <p:spPr/>
        <p:txBody>
          <a:bodyPr>
            <a:noAutofit/>
          </a:bodyPr>
          <a:lstStyle/>
          <a:p>
            <a:pPr algn="l"/>
            <a:r>
              <a:rPr lang="en-US" sz="1600" b="1" i="0" dirty="0">
                <a:solidFill>
                  <a:srgbClr val="231F20"/>
                </a:solidFill>
                <a:effectLst/>
              </a:rPr>
              <a:t>What causes Conduct Disorder?</a:t>
            </a:r>
          </a:p>
          <a:p>
            <a:pPr algn="l"/>
            <a:r>
              <a:rPr lang="en-US" sz="1600" b="0" i="0" dirty="0">
                <a:solidFill>
                  <a:srgbClr val="231F20"/>
                </a:solidFill>
                <a:effectLst/>
              </a:rPr>
              <a:t>Genetic and environmental factors may contribute to the development of conduct disorder.</a:t>
            </a:r>
          </a:p>
          <a:p>
            <a:pPr algn="l"/>
            <a:r>
              <a:rPr lang="en-US" sz="1600" b="1" i="0" dirty="0">
                <a:solidFill>
                  <a:srgbClr val="231F20"/>
                </a:solidFill>
                <a:effectLst/>
              </a:rPr>
              <a:t>Genetic causes</a:t>
            </a:r>
          </a:p>
          <a:p>
            <a:pPr algn="l"/>
            <a:r>
              <a:rPr lang="en-US" sz="1600" b="0" i="0" dirty="0">
                <a:solidFill>
                  <a:srgbClr val="231F20"/>
                </a:solidFill>
                <a:effectLst/>
              </a:rPr>
              <a:t>Damage to the brain’s frontal lobe has been linked to conduct disorder. The frontal lobe is the part of your brain that regulates essential cognitive skills, such as problem-solving, memory, and emotional expression. It’s also home to your personality.</a:t>
            </a:r>
          </a:p>
          <a:p>
            <a:pPr algn="l"/>
            <a:r>
              <a:rPr lang="en-US" sz="1600" b="0" i="0" dirty="0">
                <a:solidFill>
                  <a:srgbClr val="231F20"/>
                </a:solidFill>
                <a:effectLst/>
              </a:rPr>
              <a:t>The frontal lobe in a person with conduct disorder may not work correctly, which can cause, among other things:</a:t>
            </a:r>
          </a:p>
          <a:p>
            <a:pPr algn="l">
              <a:buFont typeface="Arial" panose="020B0604020202020204" pitchFamily="34" charset="0"/>
              <a:buChar char="•"/>
            </a:pPr>
            <a:r>
              <a:rPr lang="en-US" sz="1600" b="0" i="0" dirty="0">
                <a:solidFill>
                  <a:srgbClr val="231F20"/>
                </a:solidFill>
                <a:effectLst/>
              </a:rPr>
              <a:t>a lack of impulse control, a reduced ability to plan future actions, and a decreased ability to learn from past negative experiences</a:t>
            </a:r>
          </a:p>
          <a:p>
            <a:pPr algn="l"/>
            <a:r>
              <a:rPr lang="en-US" sz="1600" b="0" i="0" dirty="0">
                <a:solidFill>
                  <a:srgbClr val="231F20"/>
                </a:solidFill>
                <a:effectLst/>
              </a:rPr>
              <a:t>The impairment of the frontal lobe may be genetic or inherited, or it may be caused by brain damage due to an injury. A child may also inherit personality traits commonly seen in conduct disorder.</a:t>
            </a:r>
          </a:p>
          <a:p>
            <a:pPr algn="l"/>
            <a:r>
              <a:rPr lang="en-US" sz="1600" b="1" i="0" dirty="0">
                <a:solidFill>
                  <a:srgbClr val="231F20"/>
                </a:solidFill>
                <a:effectLst/>
              </a:rPr>
              <a:t>Environmental factors</a:t>
            </a:r>
          </a:p>
          <a:p>
            <a:pPr algn="l"/>
            <a:r>
              <a:rPr lang="en-US" sz="1600" b="0" i="0" dirty="0">
                <a:solidFill>
                  <a:srgbClr val="231F20"/>
                </a:solidFill>
                <a:effectLst/>
              </a:rPr>
              <a:t>The environmental factors that are associated with Conduct Disorder include:</a:t>
            </a:r>
          </a:p>
          <a:p>
            <a:pPr algn="l">
              <a:buFont typeface="Arial" panose="020B0604020202020204" pitchFamily="34" charset="0"/>
              <a:buChar char="•"/>
            </a:pPr>
            <a:r>
              <a:rPr lang="en-US" sz="1600" b="0" i="0" dirty="0">
                <a:solidFill>
                  <a:srgbClr val="231F20"/>
                </a:solidFill>
                <a:effectLst/>
              </a:rPr>
              <a:t>child abuse, a dysfunctional family, parents who abuse drugs or alcohol, and poverty</a:t>
            </a:r>
          </a:p>
          <a:p>
            <a:r>
              <a:rPr lang="en-US" sz="1600" b="1" dirty="0"/>
              <a:t>Healthline</a:t>
            </a:r>
          </a:p>
        </p:txBody>
      </p:sp>
    </p:spTree>
    <p:extLst>
      <p:ext uri="{BB962C8B-B14F-4D97-AF65-F5344CB8AC3E}">
        <p14:creationId xmlns:p14="http://schemas.microsoft.com/office/powerpoint/2010/main" val="513800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A3BB7-5813-09C7-EC20-2C7F18D28232}"/>
              </a:ext>
            </a:extLst>
          </p:cNvPr>
          <p:cNvSpPr>
            <a:spLocks noGrp="1"/>
          </p:cNvSpPr>
          <p:nvPr>
            <p:ph type="title"/>
          </p:nvPr>
        </p:nvSpPr>
        <p:spPr/>
        <p:txBody>
          <a:bodyPr/>
          <a:lstStyle/>
          <a:p>
            <a:r>
              <a:rPr lang="en-US" b="1" dirty="0"/>
              <a:t>Outlook &amp; Prognosis</a:t>
            </a:r>
          </a:p>
        </p:txBody>
      </p:sp>
      <p:sp>
        <p:nvSpPr>
          <p:cNvPr id="3" name="Content Placeholder 2">
            <a:extLst>
              <a:ext uri="{FF2B5EF4-FFF2-40B4-BE49-F238E27FC236}">
                <a16:creationId xmlns:a16="http://schemas.microsoft.com/office/drawing/2014/main" id="{152F470F-F0C8-6891-71F4-A83FA2B575E4}"/>
              </a:ext>
            </a:extLst>
          </p:cNvPr>
          <p:cNvSpPr>
            <a:spLocks noGrp="1"/>
          </p:cNvSpPr>
          <p:nvPr>
            <p:ph idx="1"/>
          </p:nvPr>
        </p:nvSpPr>
        <p:spPr/>
        <p:txBody>
          <a:bodyPr>
            <a:normAutofit fontScale="55000" lnSpcReduction="20000"/>
          </a:bodyPr>
          <a:lstStyle/>
          <a:p>
            <a:pPr algn="l"/>
            <a:r>
              <a:rPr lang="en-US" b="1" i="0" dirty="0">
                <a:solidFill>
                  <a:srgbClr val="343536"/>
                </a:solidFill>
                <a:effectLst/>
              </a:rPr>
              <a:t>What is the prognosis (outlook) for Conduct Disorder?</a:t>
            </a:r>
          </a:p>
          <a:p>
            <a:pPr algn="l"/>
            <a:r>
              <a:rPr lang="en-US" b="0" i="0" dirty="0">
                <a:solidFill>
                  <a:srgbClr val="343536"/>
                </a:solidFill>
                <a:effectLst/>
              </a:rPr>
              <a:t>The prognosis (outlook) for Conduct Disorder depends on how early the condition developed and if it was treated.</a:t>
            </a:r>
          </a:p>
          <a:p>
            <a:pPr algn="l"/>
            <a:r>
              <a:rPr lang="en-US" b="0" i="0" dirty="0">
                <a:solidFill>
                  <a:srgbClr val="343536"/>
                </a:solidFill>
                <a:effectLst/>
              </a:rPr>
              <a:t>Usually, the disruptive behaviors of conduct stop during early adulthood, but in about one-third of cases, they continue. Many of these cases meet the criteria for antisocial personality disorder.</a:t>
            </a:r>
          </a:p>
          <a:p>
            <a:pPr algn="l"/>
            <a:r>
              <a:rPr lang="en-US" b="0" i="0" dirty="0">
                <a:solidFill>
                  <a:srgbClr val="343536"/>
                </a:solidFill>
                <a:effectLst/>
              </a:rPr>
              <a:t>Early onset of the condition (before 10 years of age) is associated with a poorer prognosis and is strongly associated with a significant decline in school performance.</a:t>
            </a:r>
          </a:p>
          <a:p>
            <a:pPr algn="l"/>
            <a:r>
              <a:rPr lang="en-US" b="0" i="0" dirty="0">
                <a:solidFill>
                  <a:srgbClr val="343536"/>
                </a:solidFill>
                <a:effectLst/>
              </a:rPr>
              <a:t>Some children and adolescents with conduct disorder develop other mental health conditions, including:</a:t>
            </a:r>
          </a:p>
          <a:p>
            <a:pPr algn="l">
              <a:buFont typeface="Arial" panose="020B0604020202020204" pitchFamily="34" charset="0"/>
              <a:buChar char="•"/>
            </a:pPr>
            <a:r>
              <a:rPr lang="en-US" b="0" i="0" dirty="0">
                <a:solidFill>
                  <a:srgbClr val="343536"/>
                </a:solidFill>
                <a:effectLst/>
              </a:rPr>
              <a:t>Mood or anxiety disorders.</a:t>
            </a:r>
          </a:p>
          <a:p>
            <a:pPr algn="l">
              <a:buFont typeface="Arial" panose="020B0604020202020204" pitchFamily="34" charset="0"/>
              <a:buChar char="•"/>
            </a:pPr>
            <a:r>
              <a:rPr lang="en-US" dirty="0">
                <a:solidFill>
                  <a:srgbClr val="343536"/>
                </a:solidFill>
              </a:rPr>
              <a:t>Somatic symptom disorder.</a:t>
            </a:r>
          </a:p>
          <a:p>
            <a:pPr algn="l">
              <a:buFont typeface="Arial" panose="020B0604020202020204" pitchFamily="34" charset="0"/>
              <a:buChar char="•"/>
            </a:pPr>
            <a:r>
              <a:rPr lang="en-US" b="0" i="0" dirty="0">
                <a:solidFill>
                  <a:srgbClr val="343536"/>
                </a:solidFill>
                <a:effectLst/>
              </a:rPr>
              <a:t>Alcohol Use disorder and/or substance use disorder.</a:t>
            </a:r>
          </a:p>
          <a:p>
            <a:pPr algn="l">
              <a:buFont typeface="Arial" panose="020B0604020202020204" pitchFamily="34" charset="0"/>
              <a:buChar char="•"/>
            </a:pPr>
            <a:r>
              <a:rPr lang="en-US" b="0" i="0" dirty="0">
                <a:solidFill>
                  <a:srgbClr val="343536"/>
                </a:solidFill>
                <a:effectLst/>
              </a:rPr>
              <a:t>Early adult-onset psychotic disorders.</a:t>
            </a:r>
          </a:p>
          <a:p>
            <a:pPr algn="l"/>
            <a:r>
              <a:rPr lang="en-US" b="0" i="0" dirty="0">
                <a:solidFill>
                  <a:srgbClr val="343536"/>
                </a:solidFill>
                <a:effectLst/>
              </a:rPr>
              <a:t>Depression and Bipolar Disorder may also develop in the teen years and early adulthood. Suicidal ideation can be a complication of these conditions. It’s important to get your child immediate medical care if they’re talking about or threatening suicide.</a:t>
            </a:r>
          </a:p>
          <a:p>
            <a:r>
              <a:rPr lang="en-US" b="1" dirty="0"/>
              <a:t>Cleveland Clinic</a:t>
            </a:r>
          </a:p>
        </p:txBody>
      </p:sp>
    </p:spTree>
    <p:extLst>
      <p:ext uri="{BB962C8B-B14F-4D97-AF65-F5344CB8AC3E}">
        <p14:creationId xmlns:p14="http://schemas.microsoft.com/office/powerpoint/2010/main" val="3103512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BBD0E-A174-4948-19B3-B76C5AB67187}"/>
              </a:ext>
            </a:extLst>
          </p:cNvPr>
          <p:cNvSpPr>
            <a:spLocks noGrp="1"/>
          </p:cNvSpPr>
          <p:nvPr>
            <p:ph type="title"/>
          </p:nvPr>
        </p:nvSpPr>
        <p:spPr/>
        <p:txBody>
          <a:bodyPr/>
          <a:lstStyle/>
          <a:p>
            <a:r>
              <a:rPr lang="en-US" b="1" dirty="0"/>
              <a:t>Outlook &amp; Prognosis (Continued)</a:t>
            </a:r>
          </a:p>
        </p:txBody>
      </p:sp>
      <p:sp>
        <p:nvSpPr>
          <p:cNvPr id="3" name="Content Placeholder 2">
            <a:extLst>
              <a:ext uri="{FF2B5EF4-FFF2-40B4-BE49-F238E27FC236}">
                <a16:creationId xmlns:a16="http://schemas.microsoft.com/office/drawing/2014/main" id="{0CCB2337-F19C-DD90-5C53-8C06BE278616}"/>
              </a:ext>
            </a:extLst>
          </p:cNvPr>
          <p:cNvSpPr>
            <a:spLocks noGrp="1"/>
          </p:cNvSpPr>
          <p:nvPr>
            <p:ph idx="1"/>
          </p:nvPr>
        </p:nvSpPr>
        <p:spPr>
          <a:xfrm>
            <a:off x="838200" y="1801668"/>
            <a:ext cx="10515600" cy="4351338"/>
          </a:xfrm>
        </p:spPr>
        <p:txBody>
          <a:bodyPr>
            <a:normAutofit fontScale="62500" lnSpcReduction="20000"/>
          </a:bodyPr>
          <a:lstStyle/>
          <a:p>
            <a:r>
              <a:rPr lang="en-US" b="1" dirty="0">
                <a:effectLst/>
                <a:latin typeface="Proxima Nova"/>
              </a:rPr>
              <a:t>What is the long-term outlook for children with Conduct Disorder?</a:t>
            </a:r>
          </a:p>
          <a:p>
            <a:r>
              <a:rPr lang="en-US" dirty="0">
                <a:effectLst/>
              </a:rPr>
              <a:t>The long-term outlook for Conduct Disorder depends on the severity and frequency of your child’s behavioral and emotional problems.</a:t>
            </a:r>
          </a:p>
          <a:p>
            <a:r>
              <a:rPr lang="en-US" dirty="0">
                <a:effectLst/>
              </a:rPr>
              <a:t>Children who continuously display extremely aggressive, deceitful, or destructive behavior tend to have a poorer outlook. The outlook is also worse if other mental illnesses are present. However, getting a prompt diagnosis and receiving comprehensive treatment can significantly improve your child’s outlook.</a:t>
            </a:r>
          </a:p>
          <a:p>
            <a:r>
              <a:rPr lang="en-US" dirty="0">
                <a:effectLst/>
              </a:rPr>
              <a:t>Once treatment for Conduct Disorder and any other underlying conditions are received, your child has a much better chance of considerable improvement and hope for a more successful future.</a:t>
            </a:r>
          </a:p>
          <a:p>
            <a:r>
              <a:rPr lang="en-US" dirty="0">
                <a:effectLst/>
              </a:rPr>
              <a:t>Parents and caregivers must seek treatment as well. Learning how to manage a conduct disordered child can be helpful to the child and adolescent and reduce stress within the family or social environment.</a:t>
            </a:r>
          </a:p>
          <a:p>
            <a:r>
              <a:rPr lang="en-US" dirty="0">
                <a:effectLst/>
              </a:rPr>
              <a:t>Without treatment, your child could have ongoing problems. They may be unable to adapt to the demands of adulthood, which can result in relationship problems and an inability to hold a job. They’re also at an increased risk of substance misuse and problems with law enforcement.</a:t>
            </a:r>
          </a:p>
          <a:p>
            <a:r>
              <a:rPr lang="en-US" dirty="0">
                <a:effectLst/>
              </a:rPr>
              <a:t>Your child may even develop a Personality Disorder, such as Antisocial Personality Disorder, when they reach adulthood. This is why early diagnosis and treatment are critical. The earlier your child receives treatment, the better their outlook for the future.</a:t>
            </a:r>
          </a:p>
          <a:p>
            <a:r>
              <a:rPr lang="en-US" b="1" i="0" dirty="0">
                <a:solidFill>
                  <a:srgbClr val="231F20"/>
                </a:solidFill>
                <a:effectLst/>
                <a:latin typeface="Proxima Nova"/>
              </a:rPr>
              <a:t>Healthline</a:t>
            </a:r>
            <a:endParaRPr lang="en-US" b="1" dirty="0"/>
          </a:p>
        </p:txBody>
      </p:sp>
    </p:spTree>
    <p:extLst>
      <p:ext uri="{BB962C8B-B14F-4D97-AF65-F5344CB8AC3E}">
        <p14:creationId xmlns:p14="http://schemas.microsoft.com/office/powerpoint/2010/main" val="837959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D16BE-D9EA-5F97-E3C9-05DC008EC30B}"/>
              </a:ext>
            </a:extLst>
          </p:cNvPr>
          <p:cNvSpPr>
            <a:spLocks noGrp="1"/>
          </p:cNvSpPr>
          <p:nvPr>
            <p:ph type="title"/>
          </p:nvPr>
        </p:nvSpPr>
        <p:spPr/>
        <p:txBody>
          <a:bodyPr/>
          <a:lstStyle/>
          <a:p>
            <a:r>
              <a:rPr lang="en-US" b="1" dirty="0"/>
              <a:t>Treatment Options</a:t>
            </a:r>
          </a:p>
        </p:txBody>
      </p:sp>
      <p:sp>
        <p:nvSpPr>
          <p:cNvPr id="3" name="Content Placeholder 2">
            <a:extLst>
              <a:ext uri="{FF2B5EF4-FFF2-40B4-BE49-F238E27FC236}">
                <a16:creationId xmlns:a16="http://schemas.microsoft.com/office/drawing/2014/main" id="{9E088BD5-FD47-CEA9-814E-F3361FB23B8C}"/>
              </a:ext>
            </a:extLst>
          </p:cNvPr>
          <p:cNvSpPr>
            <a:spLocks noGrp="1"/>
          </p:cNvSpPr>
          <p:nvPr>
            <p:ph idx="1"/>
          </p:nvPr>
        </p:nvSpPr>
        <p:spPr/>
        <p:txBody>
          <a:bodyPr>
            <a:normAutofit lnSpcReduction="10000"/>
          </a:bodyPr>
          <a:lstStyle/>
          <a:p>
            <a:r>
              <a:rPr lang="en-US" dirty="0"/>
              <a:t>Psychotherapy &amp; Counseling</a:t>
            </a:r>
          </a:p>
          <a:p>
            <a:pPr lvl="1"/>
            <a:r>
              <a:rPr lang="en-US" dirty="0"/>
              <a:t>Cognitive-Behavioral Therapy (and derivatives)</a:t>
            </a:r>
          </a:p>
          <a:p>
            <a:r>
              <a:rPr lang="en-US" dirty="0"/>
              <a:t>Peer Group Therapy (Peer Group Supports)</a:t>
            </a:r>
          </a:p>
          <a:p>
            <a:r>
              <a:rPr lang="en-US" dirty="0"/>
              <a:t>Anger Management Training</a:t>
            </a:r>
          </a:p>
          <a:p>
            <a:r>
              <a:rPr lang="en-US" dirty="0"/>
              <a:t>Impulse-Control Strategies</a:t>
            </a:r>
          </a:p>
          <a:p>
            <a:r>
              <a:rPr lang="en-US" dirty="0"/>
              <a:t>Family Therapy</a:t>
            </a:r>
          </a:p>
          <a:p>
            <a:r>
              <a:rPr lang="en-US" dirty="0"/>
              <a:t>Medication </a:t>
            </a:r>
          </a:p>
          <a:p>
            <a:r>
              <a:rPr lang="en-US" dirty="0"/>
              <a:t>Community-Based Treatments (Therapeutic Schools, RTCs)</a:t>
            </a:r>
          </a:p>
          <a:p>
            <a:r>
              <a:rPr lang="en-US" dirty="0"/>
              <a:t>However, recidivism is between 35% - 70%!</a:t>
            </a:r>
          </a:p>
          <a:p>
            <a:pPr marL="0" indent="0">
              <a:buNone/>
            </a:pPr>
            <a:endParaRPr lang="en-US" dirty="0"/>
          </a:p>
        </p:txBody>
      </p:sp>
    </p:spTree>
    <p:extLst>
      <p:ext uri="{BB962C8B-B14F-4D97-AF65-F5344CB8AC3E}">
        <p14:creationId xmlns:p14="http://schemas.microsoft.com/office/powerpoint/2010/main" val="1224078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CBC0B-4508-0289-5294-EA3B51AFFDC0}"/>
              </a:ext>
            </a:extLst>
          </p:cNvPr>
          <p:cNvSpPr>
            <a:spLocks noGrp="1"/>
          </p:cNvSpPr>
          <p:nvPr>
            <p:ph type="title"/>
          </p:nvPr>
        </p:nvSpPr>
        <p:spPr/>
        <p:txBody>
          <a:bodyPr/>
          <a:lstStyle/>
          <a:p>
            <a:r>
              <a:rPr lang="en-US" b="1" dirty="0"/>
              <a:t>Prevention</a:t>
            </a:r>
          </a:p>
        </p:txBody>
      </p:sp>
      <p:sp>
        <p:nvSpPr>
          <p:cNvPr id="3" name="Content Placeholder 2">
            <a:extLst>
              <a:ext uri="{FF2B5EF4-FFF2-40B4-BE49-F238E27FC236}">
                <a16:creationId xmlns:a16="http://schemas.microsoft.com/office/drawing/2014/main" id="{3AC66F64-8A87-7866-AFE8-953AFC3DC44C}"/>
              </a:ext>
            </a:extLst>
          </p:cNvPr>
          <p:cNvSpPr>
            <a:spLocks noGrp="1"/>
          </p:cNvSpPr>
          <p:nvPr>
            <p:ph idx="1"/>
          </p:nvPr>
        </p:nvSpPr>
        <p:spPr/>
        <p:txBody>
          <a:bodyPr/>
          <a:lstStyle/>
          <a:p>
            <a:pPr marL="0" indent="0">
              <a:buNone/>
            </a:pPr>
            <a:r>
              <a:rPr lang="en-US" dirty="0"/>
              <a:t>What are the preventative steps?</a:t>
            </a:r>
          </a:p>
          <a:p>
            <a:pPr marL="0" indent="0">
              <a:buNone/>
            </a:pPr>
            <a:endParaRPr lang="en-US" dirty="0"/>
          </a:p>
          <a:p>
            <a:pPr marL="0" indent="0">
              <a:buNone/>
            </a:pPr>
            <a:r>
              <a:rPr lang="en-US" dirty="0"/>
              <a:t>Audience impressions?</a:t>
            </a:r>
          </a:p>
        </p:txBody>
      </p:sp>
    </p:spTree>
    <p:extLst>
      <p:ext uri="{BB962C8B-B14F-4D97-AF65-F5344CB8AC3E}">
        <p14:creationId xmlns:p14="http://schemas.microsoft.com/office/powerpoint/2010/main" val="7881491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793EC-B107-9AD7-6CD1-1E8E35BA34B4}"/>
              </a:ext>
            </a:extLst>
          </p:cNvPr>
          <p:cNvSpPr>
            <a:spLocks noGrp="1"/>
          </p:cNvSpPr>
          <p:nvPr>
            <p:ph type="title"/>
          </p:nvPr>
        </p:nvSpPr>
        <p:spPr/>
        <p:txBody>
          <a:bodyPr/>
          <a:lstStyle/>
          <a:p>
            <a:r>
              <a:rPr lang="en-US" b="1" dirty="0"/>
              <a:t>Parent Training</a:t>
            </a:r>
          </a:p>
        </p:txBody>
      </p:sp>
      <p:sp>
        <p:nvSpPr>
          <p:cNvPr id="3" name="Content Placeholder 2">
            <a:extLst>
              <a:ext uri="{FF2B5EF4-FFF2-40B4-BE49-F238E27FC236}">
                <a16:creationId xmlns:a16="http://schemas.microsoft.com/office/drawing/2014/main" id="{E8209BE2-9059-890D-B0A3-70BE8151F458}"/>
              </a:ext>
            </a:extLst>
          </p:cNvPr>
          <p:cNvSpPr>
            <a:spLocks noGrp="1"/>
          </p:cNvSpPr>
          <p:nvPr>
            <p:ph idx="1"/>
          </p:nvPr>
        </p:nvSpPr>
        <p:spPr/>
        <p:txBody>
          <a:bodyPr/>
          <a:lstStyle/>
          <a:p>
            <a:r>
              <a:rPr lang="en-US" dirty="0"/>
              <a:t>What is the topic?</a:t>
            </a:r>
          </a:p>
          <a:p>
            <a:pPr marL="0" indent="0">
              <a:buNone/>
            </a:pPr>
            <a:endParaRPr lang="en-US" dirty="0"/>
          </a:p>
          <a:p>
            <a:pPr lvl="1"/>
            <a:r>
              <a:rPr lang="en-US" dirty="0"/>
              <a:t>What to train parents?</a:t>
            </a:r>
          </a:p>
          <a:p>
            <a:pPr lvl="2"/>
            <a:r>
              <a:rPr lang="en-US" dirty="0"/>
              <a:t>Nuts and Bolts of parenting; Skills; What to do?  What not to do?</a:t>
            </a:r>
          </a:p>
          <a:p>
            <a:pPr lvl="1"/>
            <a:endParaRPr lang="en-US" dirty="0"/>
          </a:p>
          <a:p>
            <a:pPr lvl="1"/>
            <a:r>
              <a:rPr lang="en-US" dirty="0"/>
              <a:t>How to train parents?</a:t>
            </a:r>
          </a:p>
          <a:p>
            <a:pPr lvl="2"/>
            <a:r>
              <a:rPr lang="en-US" dirty="0"/>
              <a:t>Follow the “Good Enough” Model</a:t>
            </a:r>
          </a:p>
          <a:p>
            <a:pPr lvl="2"/>
            <a:r>
              <a:rPr lang="en-US" dirty="0"/>
              <a:t>Adopt an Efficacious Approach; Best Practices</a:t>
            </a:r>
          </a:p>
        </p:txBody>
      </p:sp>
    </p:spTree>
    <p:extLst>
      <p:ext uri="{BB962C8B-B14F-4D97-AF65-F5344CB8AC3E}">
        <p14:creationId xmlns:p14="http://schemas.microsoft.com/office/powerpoint/2010/main" val="2494614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p>
        </p:txBody>
      </p:sp>
      <p:sp>
        <p:nvSpPr>
          <p:cNvPr id="3" name="Content Placeholder 2"/>
          <p:cNvSpPr>
            <a:spLocks noGrp="1"/>
          </p:cNvSpPr>
          <p:nvPr>
            <p:ph idx="1"/>
          </p:nvPr>
        </p:nvSpPr>
        <p:spPr/>
        <p:txBody>
          <a:bodyPr>
            <a:normAutofit/>
          </a:bodyPr>
          <a:lstStyle/>
          <a:p>
            <a:r>
              <a:rPr lang="en-US" dirty="0"/>
              <a:t>Parents</a:t>
            </a:r>
          </a:p>
          <a:p>
            <a:pPr lvl="1"/>
            <a:r>
              <a:rPr lang="en-US" dirty="0"/>
              <a:t>Working with parents is a fact of life if working with children</a:t>
            </a:r>
          </a:p>
          <a:p>
            <a:pPr lvl="1"/>
            <a:r>
              <a:rPr lang="en-US" dirty="0"/>
              <a:t>“Effective parenting has been found to predict positive behavioral, social, emotional, and academic adjustment, whereas ineffective parenting has been found to be predictive of later dysfunction and anti social behavior” (</a:t>
            </a:r>
            <a:r>
              <a:rPr lang="en-US" dirty="0" err="1"/>
              <a:t>Borkowski</a:t>
            </a:r>
            <a:r>
              <a:rPr lang="en-US" dirty="0"/>
              <a:t>, </a:t>
            </a:r>
            <a:r>
              <a:rPr lang="en-US" dirty="0" err="1"/>
              <a:t>Landesman</a:t>
            </a:r>
            <a:r>
              <a:rPr lang="en-US" dirty="0"/>
              <a:t> Ramey, &amp; Bristol-Power, 2002)</a:t>
            </a:r>
          </a:p>
          <a:p>
            <a:r>
              <a:rPr lang="en-US" dirty="0"/>
              <a:t>Training Parents vs Training Trainers</a:t>
            </a:r>
          </a:p>
          <a:p>
            <a:pPr lvl="1"/>
            <a:r>
              <a:rPr lang="en-US" dirty="0"/>
              <a:t>Vast literature base, manuals, workshops, seminars, conferences by professionals across the mental health spectrum</a:t>
            </a:r>
          </a:p>
          <a:p>
            <a:pPr lvl="1"/>
            <a:r>
              <a:rPr lang="en-US" dirty="0"/>
              <a:t>“Parent training is defined as active, targeted teaching of specific parenting skills with the goal positively affecting child behavior” (Shriver &amp; Allen, 2008)</a:t>
            </a:r>
          </a:p>
        </p:txBody>
      </p:sp>
    </p:spTree>
    <p:extLst>
      <p:ext uri="{BB962C8B-B14F-4D97-AF65-F5344CB8AC3E}">
        <p14:creationId xmlns:p14="http://schemas.microsoft.com/office/powerpoint/2010/main" val="76496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FB8A7-2ADD-2ABD-2D30-66E63FBC2543}"/>
              </a:ext>
            </a:extLst>
          </p:cNvPr>
          <p:cNvSpPr>
            <a:spLocks noGrp="1"/>
          </p:cNvSpPr>
          <p:nvPr>
            <p:ph type="title"/>
          </p:nvPr>
        </p:nvSpPr>
        <p:spPr/>
        <p:txBody>
          <a:bodyPr/>
          <a:lstStyle/>
          <a:p>
            <a:r>
              <a:rPr lang="en-US" b="1" dirty="0"/>
              <a:t>Outline</a:t>
            </a:r>
          </a:p>
        </p:txBody>
      </p:sp>
      <p:sp>
        <p:nvSpPr>
          <p:cNvPr id="3" name="Content Placeholder 2">
            <a:extLst>
              <a:ext uri="{FF2B5EF4-FFF2-40B4-BE49-F238E27FC236}">
                <a16:creationId xmlns:a16="http://schemas.microsoft.com/office/drawing/2014/main" id="{A5EC4A23-6915-B80B-0347-344825028840}"/>
              </a:ext>
            </a:extLst>
          </p:cNvPr>
          <p:cNvSpPr>
            <a:spLocks noGrp="1"/>
          </p:cNvSpPr>
          <p:nvPr>
            <p:ph idx="1"/>
          </p:nvPr>
        </p:nvSpPr>
        <p:spPr/>
        <p:txBody>
          <a:bodyPr>
            <a:normAutofit/>
          </a:bodyPr>
          <a:lstStyle/>
          <a:p>
            <a:r>
              <a:rPr lang="en-US" dirty="0"/>
              <a:t>Conduct and Behavior-Related Disorders</a:t>
            </a:r>
          </a:p>
          <a:p>
            <a:pPr lvl="1"/>
            <a:r>
              <a:rPr lang="en-US" dirty="0"/>
              <a:t>Symptoms, Onset, Prevalence, Causative Agents, Risk Factors, Outlook, and Prognosis of these disorders</a:t>
            </a:r>
          </a:p>
          <a:p>
            <a:pPr lvl="1"/>
            <a:r>
              <a:rPr lang="en-US" dirty="0"/>
              <a:t>Review Treatment Options</a:t>
            </a:r>
          </a:p>
          <a:p>
            <a:r>
              <a:rPr lang="en-US" dirty="0"/>
              <a:t>Parent Training - Treatment and Prevention</a:t>
            </a:r>
          </a:p>
          <a:p>
            <a:pPr lvl="1"/>
            <a:r>
              <a:rPr lang="en-US" dirty="0"/>
              <a:t>History of Parent Training</a:t>
            </a:r>
          </a:p>
          <a:p>
            <a:pPr lvl="1"/>
            <a:r>
              <a:rPr lang="en-US" dirty="0"/>
              <a:t>Evidence-Based &amp; Empirically-Supported Programs</a:t>
            </a:r>
          </a:p>
          <a:p>
            <a:r>
              <a:rPr lang="en-US" dirty="0"/>
              <a:t>Applied Behavior Analysis</a:t>
            </a:r>
          </a:p>
          <a:p>
            <a:r>
              <a:rPr lang="en-US" dirty="0"/>
              <a:t>Converting Research into Practice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35910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Major Reference Material</a:t>
            </a:r>
          </a:p>
        </p:txBody>
      </p:sp>
      <p:sp>
        <p:nvSpPr>
          <p:cNvPr id="3" name="Content Placeholder 2"/>
          <p:cNvSpPr>
            <a:spLocks noGrp="1"/>
          </p:cNvSpPr>
          <p:nvPr>
            <p:ph idx="1"/>
          </p:nvPr>
        </p:nvSpPr>
        <p:spPr/>
        <p:txBody>
          <a:bodyPr/>
          <a:lstStyle/>
          <a:p>
            <a:r>
              <a:rPr lang="en-US" i="1" dirty="0"/>
              <a:t>Working With Parents of Noncompliant Children: A Guide to Evidence-Based Parent Training for Practitioners and Students </a:t>
            </a:r>
            <a:r>
              <a:rPr lang="en-US" dirty="0"/>
              <a:t>(Shriver &amp; Allen, 2008)</a:t>
            </a:r>
          </a:p>
        </p:txBody>
      </p:sp>
    </p:spTree>
    <p:extLst>
      <p:ext uri="{BB962C8B-B14F-4D97-AF65-F5344CB8AC3E}">
        <p14:creationId xmlns:p14="http://schemas.microsoft.com/office/powerpoint/2010/main" val="27572598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a:t>
            </a:r>
          </a:p>
        </p:txBody>
      </p:sp>
      <p:sp>
        <p:nvSpPr>
          <p:cNvPr id="3" name="Content Placeholder 2"/>
          <p:cNvSpPr>
            <a:spLocks noGrp="1"/>
          </p:cNvSpPr>
          <p:nvPr>
            <p:ph idx="1"/>
          </p:nvPr>
        </p:nvSpPr>
        <p:spPr/>
        <p:txBody>
          <a:bodyPr/>
          <a:lstStyle/>
          <a:p>
            <a:r>
              <a:rPr lang="en-US" dirty="0"/>
              <a:t>Why focus on parents?</a:t>
            </a:r>
          </a:p>
          <a:p>
            <a:endParaRPr lang="en-US" dirty="0"/>
          </a:p>
          <a:p>
            <a:r>
              <a:rPr lang="en-US" dirty="0"/>
              <a:t>Parents who demonstrate effective parenting behavior or practices are more likely to have children considered to be well </a:t>
            </a:r>
            <a:r>
              <a:rPr lang="en-US" dirty="0" err="1"/>
              <a:t>adaptived</a:t>
            </a:r>
            <a:r>
              <a:rPr lang="en-US" dirty="0"/>
              <a:t>, socially-functioning adolescents and adults.  However, ineffective parenting practices are predictive of delinquency, school failure, antisocial behavior, and adult psychopathology (Borkowski, </a:t>
            </a:r>
            <a:r>
              <a:rPr lang="en-US" dirty="0" err="1"/>
              <a:t>Landesman</a:t>
            </a:r>
            <a:r>
              <a:rPr lang="en-US" dirty="0"/>
              <a:t>, Ramey &amp; Bristol-Power, 2002; Patterson, Reid &amp; </a:t>
            </a:r>
            <a:r>
              <a:rPr lang="en-US" dirty="0" err="1"/>
              <a:t>Dishionj</a:t>
            </a:r>
            <a:r>
              <a:rPr lang="en-US" dirty="0"/>
              <a:t>, 1992; Wade, 2004)</a:t>
            </a:r>
          </a:p>
        </p:txBody>
      </p:sp>
    </p:spTree>
    <p:extLst>
      <p:ext uri="{BB962C8B-B14F-4D97-AF65-F5344CB8AC3E}">
        <p14:creationId xmlns:p14="http://schemas.microsoft.com/office/powerpoint/2010/main" val="2381576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(Continued)</a:t>
            </a:r>
          </a:p>
        </p:txBody>
      </p:sp>
      <p:sp>
        <p:nvSpPr>
          <p:cNvPr id="3" name="Content Placeholder 2"/>
          <p:cNvSpPr>
            <a:spLocks noGrp="1"/>
          </p:cNvSpPr>
          <p:nvPr>
            <p:ph idx="1"/>
          </p:nvPr>
        </p:nvSpPr>
        <p:spPr/>
        <p:txBody>
          <a:bodyPr>
            <a:normAutofit lnSpcReduction="10000"/>
          </a:bodyPr>
          <a:lstStyle/>
          <a:p>
            <a:r>
              <a:rPr lang="en-US" dirty="0"/>
              <a:t>Theories of Behavior and Parenting:</a:t>
            </a:r>
          </a:p>
          <a:p>
            <a:pPr lvl="1"/>
            <a:r>
              <a:rPr lang="en-US" dirty="0"/>
              <a:t>Parenting advice was dominated by philosophers, religious leaders, and physicians (Holden, 1997)</a:t>
            </a:r>
          </a:p>
          <a:p>
            <a:pPr lvl="1"/>
            <a:r>
              <a:rPr lang="en-US" dirty="0"/>
              <a:t>Psychodynamic Theory </a:t>
            </a:r>
          </a:p>
          <a:p>
            <a:pPr lvl="2"/>
            <a:r>
              <a:rPr lang="en-US" dirty="0"/>
              <a:t>(Freud – Id, Ego, Superego, Psychosexual Stages; Adler – Inferiority)</a:t>
            </a:r>
          </a:p>
          <a:p>
            <a:pPr lvl="1"/>
            <a:r>
              <a:rPr lang="en-US" dirty="0"/>
              <a:t>Humanistic Theory </a:t>
            </a:r>
          </a:p>
          <a:p>
            <a:pPr lvl="2"/>
            <a:r>
              <a:rPr lang="en-US" dirty="0"/>
              <a:t>(Maslow, Rogers, May; aware, conscious, choice, intention, meaning)</a:t>
            </a:r>
          </a:p>
          <a:p>
            <a:pPr lvl="1"/>
            <a:r>
              <a:rPr lang="en-US" dirty="0"/>
              <a:t>Developmental and Cognitive Theory</a:t>
            </a:r>
          </a:p>
          <a:p>
            <a:pPr lvl="2"/>
            <a:r>
              <a:rPr lang="en-US" dirty="0"/>
              <a:t>(Piaget – Intelligence, Maturation; Vygotsky – Zone of Proximal Development; Ainsworth, Bowlby – Attachment)</a:t>
            </a:r>
          </a:p>
          <a:p>
            <a:pPr lvl="1"/>
            <a:r>
              <a:rPr lang="en-US" dirty="0"/>
              <a:t>Behavioral Theory</a:t>
            </a:r>
          </a:p>
          <a:p>
            <a:pPr lvl="2"/>
            <a:r>
              <a:rPr lang="en-US" dirty="0"/>
              <a:t>(Skinner – External, Environmental Influences on Behavior, Observable, Measurable)</a:t>
            </a:r>
          </a:p>
          <a:p>
            <a:pPr lvl="1"/>
            <a:endParaRPr lang="en-US" dirty="0"/>
          </a:p>
        </p:txBody>
      </p:sp>
    </p:spTree>
    <p:extLst>
      <p:ext uri="{BB962C8B-B14F-4D97-AF65-F5344CB8AC3E}">
        <p14:creationId xmlns:p14="http://schemas.microsoft.com/office/powerpoint/2010/main" val="203784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(Continued)</a:t>
            </a:r>
          </a:p>
        </p:txBody>
      </p:sp>
      <p:sp>
        <p:nvSpPr>
          <p:cNvPr id="3" name="Content Placeholder 2"/>
          <p:cNvSpPr>
            <a:spLocks noGrp="1"/>
          </p:cNvSpPr>
          <p:nvPr>
            <p:ph idx="1"/>
          </p:nvPr>
        </p:nvSpPr>
        <p:spPr/>
        <p:txBody>
          <a:bodyPr>
            <a:normAutofit/>
          </a:bodyPr>
          <a:lstStyle/>
          <a:p>
            <a:r>
              <a:rPr lang="en-US" dirty="0"/>
              <a:t>Research on Parenting</a:t>
            </a:r>
          </a:p>
          <a:p>
            <a:pPr lvl="1"/>
            <a:r>
              <a:rPr lang="en-US" dirty="0"/>
              <a:t>Parenting Attributes and Characteristics (intelligence, health, education, inclination to substance abuse)</a:t>
            </a:r>
          </a:p>
          <a:p>
            <a:pPr lvl="1"/>
            <a:r>
              <a:rPr lang="en-US" dirty="0"/>
              <a:t>Parenting Style (authoritarian, authoritative +, permissive/permissive-indulgent, permissive-negligent -)</a:t>
            </a:r>
          </a:p>
          <a:p>
            <a:pPr lvl="1"/>
            <a:r>
              <a:rPr lang="en-US" dirty="0"/>
              <a:t>Environmental Variables</a:t>
            </a:r>
          </a:p>
          <a:p>
            <a:pPr lvl="2"/>
            <a:r>
              <a:rPr lang="en-US" dirty="0"/>
              <a:t>Sociocultural Variables</a:t>
            </a:r>
          </a:p>
          <a:p>
            <a:pPr lvl="3"/>
            <a:r>
              <a:rPr lang="en-US" dirty="0"/>
              <a:t>Culture, Ethnicity, SES, Education, Religion, Community</a:t>
            </a:r>
          </a:p>
          <a:p>
            <a:pPr lvl="2"/>
            <a:r>
              <a:rPr lang="en-US" dirty="0"/>
              <a:t>Family Variables</a:t>
            </a:r>
          </a:p>
          <a:p>
            <a:pPr lvl="3"/>
            <a:r>
              <a:rPr lang="en-US" dirty="0"/>
              <a:t>Structure, Type, Size, Involvement/Inclusion</a:t>
            </a:r>
          </a:p>
          <a:p>
            <a:pPr lvl="2"/>
            <a:r>
              <a:rPr lang="en-US" dirty="0"/>
              <a:t>Parent-Child Interaction</a:t>
            </a:r>
          </a:p>
          <a:p>
            <a:pPr lvl="3"/>
            <a:r>
              <a:rPr lang="en-US" dirty="0"/>
              <a:t>Contingencies of Reinforcement, P&gt;C &amp; C&gt;P</a:t>
            </a:r>
          </a:p>
          <a:p>
            <a:pPr marL="0" indent="0">
              <a:buNone/>
            </a:pPr>
            <a:endParaRPr lang="en-US" dirty="0"/>
          </a:p>
        </p:txBody>
      </p:sp>
    </p:spTree>
    <p:extLst>
      <p:ext uri="{BB962C8B-B14F-4D97-AF65-F5344CB8AC3E}">
        <p14:creationId xmlns:p14="http://schemas.microsoft.com/office/powerpoint/2010/main" val="764989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History (Continued)</a:t>
            </a:r>
          </a:p>
        </p:txBody>
      </p:sp>
      <p:sp>
        <p:nvSpPr>
          <p:cNvPr id="3" name="Content Placeholder 2"/>
          <p:cNvSpPr>
            <a:spLocks noGrp="1"/>
          </p:cNvSpPr>
          <p:nvPr>
            <p:ph idx="1"/>
          </p:nvPr>
        </p:nvSpPr>
        <p:spPr/>
        <p:txBody>
          <a:bodyPr>
            <a:normAutofit lnSpcReduction="10000"/>
          </a:bodyPr>
          <a:lstStyle/>
          <a:p>
            <a:r>
              <a:rPr lang="en-US" dirty="0"/>
              <a:t>History of Parent Training</a:t>
            </a:r>
          </a:p>
          <a:p>
            <a:pPr lvl="1"/>
            <a:r>
              <a:rPr lang="en-US" dirty="0"/>
              <a:t>1</a:t>
            </a:r>
            <a:r>
              <a:rPr lang="en-US" baseline="30000" dirty="0"/>
              <a:t>st</a:t>
            </a:r>
            <a:r>
              <a:rPr lang="en-US" dirty="0"/>
              <a:t> Psychology Clinic for Children in US at University of Pennsylvania, 1896</a:t>
            </a:r>
          </a:p>
          <a:p>
            <a:pPr lvl="1"/>
            <a:r>
              <a:rPr lang="en-US" dirty="0"/>
              <a:t>Child Guidance Clinics, Program for Prevention of Delinquency, 1922</a:t>
            </a:r>
          </a:p>
          <a:p>
            <a:pPr lvl="1"/>
            <a:r>
              <a:rPr lang="en-US" dirty="0"/>
              <a:t>Expansion of Mental Health Services to Schools</a:t>
            </a:r>
          </a:p>
          <a:p>
            <a:pPr lvl="1"/>
            <a:r>
              <a:rPr lang="en-US" dirty="0"/>
              <a:t>Psychodynamic – Uninvolved Parents</a:t>
            </a:r>
          </a:p>
          <a:p>
            <a:pPr lvl="1"/>
            <a:r>
              <a:rPr lang="en-US" dirty="0"/>
              <a:t>Behaviorism – Increasingly Involved Parents, 1950s</a:t>
            </a:r>
          </a:p>
          <a:p>
            <a:pPr lvl="1"/>
            <a:r>
              <a:rPr lang="en-US" dirty="0"/>
              <a:t>University-Based Research, 1960s</a:t>
            </a:r>
          </a:p>
          <a:p>
            <a:pPr lvl="1"/>
            <a:r>
              <a:rPr lang="en-US" dirty="0"/>
              <a:t>Training Parents as Part of Treatment for Children, 1970s &amp; 1980s</a:t>
            </a:r>
          </a:p>
          <a:p>
            <a:pPr lvl="1"/>
            <a:r>
              <a:rPr lang="en-US" dirty="0"/>
              <a:t>Behavioral Family Interventions, 1990s</a:t>
            </a:r>
          </a:p>
          <a:p>
            <a:r>
              <a:rPr lang="en-US" dirty="0"/>
              <a:t>Parenting is a complex topic that can encompass a wide range of skills, behaviors, attitudes, cognitions, and emotions</a:t>
            </a:r>
          </a:p>
          <a:p>
            <a:endParaRPr lang="en-US" dirty="0"/>
          </a:p>
        </p:txBody>
      </p:sp>
    </p:spTree>
    <p:extLst>
      <p:ext uri="{BB962C8B-B14F-4D97-AF65-F5344CB8AC3E}">
        <p14:creationId xmlns:p14="http://schemas.microsoft.com/office/powerpoint/2010/main" val="480756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Evidence-Based &amp; Empirically-Supported Programs</a:t>
            </a:r>
          </a:p>
        </p:txBody>
      </p:sp>
      <p:sp>
        <p:nvSpPr>
          <p:cNvPr id="3" name="Content Placeholder 2"/>
          <p:cNvSpPr>
            <a:spLocks noGrp="1"/>
          </p:cNvSpPr>
          <p:nvPr>
            <p:ph idx="1"/>
          </p:nvPr>
        </p:nvSpPr>
        <p:spPr/>
        <p:txBody>
          <a:bodyPr>
            <a:normAutofit/>
          </a:bodyPr>
          <a:lstStyle/>
          <a:p>
            <a:r>
              <a:rPr lang="en-US" dirty="0"/>
              <a:t>What Comprises an Empirically-Supported, Evidence-Based, Well-Established, Exemplary Program?</a:t>
            </a:r>
          </a:p>
          <a:p>
            <a:pPr marL="0" indent="0">
              <a:buNone/>
            </a:pPr>
            <a:endParaRPr lang="en-US" dirty="0"/>
          </a:p>
          <a:p>
            <a:pPr lvl="1"/>
            <a:r>
              <a:rPr lang="en-US" dirty="0"/>
              <a:t>Data</a:t>
            </a:r>
          </a:p>
          <a:p>
            <a:pPr lvl="1"/>
            <a:r>
              <a:rPr lang="en-US" dirty="0"/>
              <a:t>Peer Review</a:t>
            </a:r>
          </a:p>
          <a:p>
            <a:pPr lvl="1"/>
            <a:r>
              <a:rPr lang="en-US" dirty="0"/>
              <a:t>Experimental Design – Compare to Treatment, ABAB</a:t>
            </a:r>
          </a:p>
          <a:p>
            <a:pPr lvl="1"/>
            <a:r>
              <a:rPr lang="en-US" dirty="0"/>
              <a:t>Replication – Multiple Between Group Studies</a:t>
            </a:r>
          </a:p>
          <a:p>
            <a:pPr lvl="1"/>
            <a:r>
              <a:rPr lang="en-US" dirty="0"/>
              <a:t>Outcomes Measured – Ratings v. Observation</a:t>
            </a:r>
          </a:p>
        </p:txBody>
      </p:sp>
    </p:spTree>
    <p:extLst>
      <p:ext uri="{BB962C8B-B14F-4D97-AF65-F5344CB8AC3E}">
        <p14:creationId xmlns:p14="http://schemas.microsoft.com/office/powerpoint/2010/main" val="59743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Empirically-Supported Parent Training Programs</a:t>
            </a:r>
          </a:p>
        </p:txBody>
      </p:sp>
      <p:sp>
        <p:nvSpPr>
          <p:cNvPr id="3" name="Content Placeholder 2"/>
          <p:cNvSpPr>
            <a:spLocks noGrp="1"/>
          </p:cNvSpPr>
          <p:nvPr>
            <p:ph idx="1"/>
          </p:nvPr>
        </p:nvSpPr>
        <p:spPr/>
        <p:txBody>
          <a:bodyPr/>
          <a:lstStyle/>
          <a:p>
            <a:r>
              <a:rPr lang="en-US" dirty="0"/>
              <a:t>Living with Children (Patterson, 1968)</a:t>
            </a:r>
          </a:p>
          <a:p>
            <a:r>
              <a:rPr lang="en-US" dirty="0"/>
              <a:t>Incredible Years (Webster-Stratton, 1984)</a:t>
            </a:r>
          </a:p>
          <a:p>
            <a:r>
              <a:rPr lang="en-US" dirty="0"/>
              <a:t>Helping the Noncompliant Child (Forehand &amp; McMahon, 1981)</a:t>
            </a:r>
          </a:p>
          <a:p>
            <a:r>
              <a:rPr lang="en-US" dirty="0"/>
              <a:t>Parent-Child Interaction Therapy (</a:t>
            </a:r>
            <a:r>
              <a:rPr lang="en-US" dirty="0" err="1"/>
              <a:t>Eyberg</a:t>
            </a:r>
            <a:r>
              <a:rPr lang="en-US" dirty="0"/>
              <a:t>, 1982)</a:t>
            </a:r>
          </a:p>
          <a:p>
            <a:endParaRPr lang="en-US" dirty="0"/>
          </a:p>
        </p:txBody>
      </p:sp>
    </p:spTree>
    <p:extLst>
      <p:ext uri="{BB962C8B-B14F-4D97-AF65-F5344CB8AC3E}">
        <p14:creationId xmlns:p14="http://schemas.microsoft.com/office/powerpoint/2010/main" val="6915014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Living With Children Program</a:t>
            </a:r>
          </a:p>
        </p:txBody>
      </p:sp>
      <p:sp>
        <p:nvSpPr>
          <p:cNvPr id="3" name="Content Placeholder 2"/>
          <p:cNvSpPr>
            <a:spLocks noGrp="1"/>
          </p:cNvSpPr>
          <p:nvPr>
            <p:ph idx="1"/>
          </p:nvPr>
        </p:nvSpPr>
        <p:spPr/>
        <p:txBody>
          <a:bodyPr/>
          <a:lstStyle/>
          <a:p>
            <a:r>
              <a:rPr lang="en-US" dirty="0"/>
              <a:t>Target Population: Children ages 3-14 with significant social aggression (i.e. noncompliance, tantrums, crying, arguing, hitting, teasing, and stealing)</a:t>
            </a:r>
          </a:p>
          <a:p>
            <a:r>
              <a:rPr lang="en-US" dirty="0"/>
              <a:t>Setting: </a:t>
            </a:r>
            <a:r>
              <a:rPr lang="en-US" u="sng" dirty="0"/>
              <a:t>Individual</a:t>
            </a:r>
            <a:r>
              <a:rPr lang="en-US" dirty="0"/>
              <a:t> families or group format</a:t>
            </a:r>
          </a:p>
          <a:p>
            <a:r>
              <a:rPr lang="en-US" dirty="0"/>
              <a:t>Length: 90 min intake followed by approximately 12 treatment sessions and 6-10 brief 25 min in home observations</a:t>
            </a:r>
          </a:p>
          <a:p>
            <a:r>
              <a:rPr lang="en-US" dirty="0"/>
              <a:t>Emphasizes teaching parents to </a:t>
            </a:r>
            <a:r>
              <a:rPr lang="en-US" u="sng" dirty="0"/>
              <a:t>understand behavioral theory </a:t>
            </a:r>
            <a:r>
              <a:rPr lang="en-US" dirty="0"/>
              <a:t>behind techniques, high level of contact between </a:t>
            </a:r>
            <a:r>
              <a:rPr lang="en-US" u="sng" dirty="0"/>
              <a:t>parent and practitioner </a:t>
            </a:r>
            <a:r>
              <a:rPr lang="en-US" dirty="0"/>
              <a:t>and using point systems, teach data collection, extensive research, positive impact on parent and child behavior</a:t>
            </a:r>
          </a:p>
        </p:txBody>
      </p:sp>
    </p:spTree>
    <p:extLst>
      <p:ext uri="{BB962C8B-B14F-4D97-AF65-F5344CB8AC3E}">
        <p14:creationId xmlns:p14="http://schemas.microsoft.com/office/powerpoint/2010/main" val="1382135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Incredible Years—Basic Program</a:t>
            </a:r>
          </a:p>
        </p:txBody>
      </p:sp>
      <p:sp>
        <p:nvSpPr>
          <p:cNvPr id="3" name="Content Placeholder 2"/>
          <p:cNvSpPr>
            <a:spLocks noGrp="1"/>
          </p:cNvSpPr>
          <p:nvPr>
            <p:ph idx="1"/>
          </p:nvPr>
        </p:nvSpPr>
        <p:spPr/>
        <p:txBody>
          <a:bodyPr/>
          <a:lstStyle/>
          <a:p>
            <a:r>
              <a:rPr lang="en-US" dirty="0"/>
              <a:t>Target Population: Young children ages 3-8 with behavior problems such as disobedience, bedtime problems, stealing, lying, bed-wetting, meal-time problems, and sibling rivalry.</a:t>
            </a:r>
          </a:p>
          <a:p>
            <a:r>
              <a:rPr lang="en-US" dirty="0"/>
              <a:t>Setting: </a:t>
            </a:r>
            <a:r>
              <a:rPr lang="en-US" u="sng" dirty="0"/>
              <a:t>Parent groups </a:t>
            </a:r>
            <a:r>
              <a:rPr lang="en-US" dirty="0"/>
              <a:t>of 8-12 individuals in a clinical setting.</a:t>
            </a:r>
          </a:p>
          <a:p>
            <a:r>
              <a:rPr lang="en-US" dirty="0"/>
              <a:t>Length: 2 hour sessions for 10-14 weeks.</a:t>
            </a:r>
          </a:p>
          <a:p>
            <a:r>
              <a:rPr lang="en-US" dirty="0"/>
              <a:t>Emphasizes </a:t>
            </a:r>
            <a:r>
              <a:rPr lang="en-US" u="sng" dirty="0"/>
              <a:t>videotaped modeling</a:t>
            </a:r>
            <a:r>
              <a:rPr lang="en-US" dirty="0"/>
              <a:t>, collaboration between parents and practitioners,  Natural and Logical Consequences, relies on parents to teach problem-solving strategies to children.</a:t>
            </a:r>
          </a:p>
          <a:p>
            <a:endParaRPr lang="en-US" dirty="0"/>
          </a:p>
          <a:p>
            <a:endParaRPr lang="en-US" dirty="0"/>
          </a:p>
        </p:txBody>
      </p:sp>
    </p:spTree>
    <p:extLst>
      <p:ext uri="{BB962C8B-B14F-4D97-AF65-F5344CB8AC3E}">
        <p14:creationId xmlns:p14="http://schemas.microsoft.com/office/powerpoint/2010/main" val="64775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Helping the Noncompliant Child Program</a:t>
            </a:r>
          </a:p>
        </p:txBody>
      </p:sp>
      <p:sp>
        <p:nvSpPr>
          <p:cNvPr id="3" name="Content Placeholder 2"/>
          <p:cNvSpPr>
            <a:spLocks noGrp="1"/>
          </p:cNvSpPr>
          <p:nvPr>
            <p:ph idx="1"/>
          </p:nvPr>
        </p:nvSpPr>
        <p:spPr/>
        <p:txBody>
          <a:bodyPr/>
          <a:lstStyle/>
          <a:p>
            <a:r>
              <a:rPr lang="en-US" dirty="0"/>
              <a:t>Target Population: Children ages 3-8 exhibiting noncompliance.</a:t>
            </a:r>
          </a:p>
          <a:p>
            <a:r>
              <a:rPr lang="en-US" dirty="0"/>
              <a:t>Setting: Intensive, clinic-based format with individual families.</a:t>
            </a:r>
          </a:p>
          <a:p>
            <a:r>
              <a:rPr lang="en-US" dirty="0"/>
              <a:t>Length: 60-90 min sessions for 12 weeks with parents and children.</a:t>
            </a:r>
          </a:p>
          <a:p>
            <a:r>
              <a:rPr lang="en-US" dirty="0"/>
              <a:t>Emphasizes </a:t>
            </a:r>
            <a:r>
              <a:rPr lang="en-US" u="sng" dirty="0"/>
              <a:t>child inclusion </a:t>
            </a:r>
            <a:r>
              <a:rPr lang="en-US" dirty="0"/>
              <a:t>in sessions and participation in training, however, children are not in the decision-making process of how the program is implemented, skills teaching to child and parents, prevention and treatment focused, follows a scholarly text</a:t>
            </a:r>
          </a:p>
        </p:txBody>
      </p:sp>
    </p:spTree>
    <p:extLst>
      <p:ext uri="{BB962C8B-B14F-4D97-AF65-F5344CB8AC3E}">
        <p14:creationId xmlns:p14="http://schemas.microsoft.com/office/powerpoint/2010/main" val="258794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7F03A-8812-B9CF-7A45-2DEDB70589EE}"/>
              </a:ext>
            </a:extLst>
          </p:cNvPr>
          <p:cNvSpPr>
            <a:spLocks noGrp="1"/>
          </p:cNvSpPr>
          <p:nvPr>
            <p:ph type="title"/>
          </p:nvPr>
        </p:nvSpPr>
        <p:spPr/>
        <p:txBody>
          <a:bodyPr/>
          <a:lstStyle/>
          <a:p>
            <a:r>
              <a:rPr lang="en-US" b="1" dirty="0"/>
              <a:t>Course Objectives</a:t>
            </a:r>
          </a:p>
        </p:txBody>
      </p:sp>
      <p:sp>
        <p:nvSpPr>
          <p:cNvPr id="3" name="Content Placeholder 2">
            <a:extLst>
              <a:ext uri="{FF2B5EF4-FFF2-40B4-BE49-F238E27FC236}">
                <a16:creationId xmlns:a16="http://schemas.microsoft.com/office/drawing/2014/main" id="{09F059DB-1E8D-CEF4-8E0A-791A9C6B715B}"/>
              </a:ext>
            </a:extLst>
          </p:cNvPr>
          <p:cNvSpPr>
            <a:spLocks noGrp="1"/>
          </p:cNvSpPr>
          <p:nvPr>
            <p:ph idx="1"/>
          </p:nvPr>
        </p:nvSpPr>
        <p:spPr/>
        <p:txBody>
          <a:bodyPr/>
          <a:lstStyle/>
          <a:p>
            <a:r>
              <a:rPr lang="en-US" dirty="0"/>
              <a:t>Participants will be able to state and discuss Conduct and Behavior-Related Disorders</a:t>
            </a:r>
          </a:p>
          <a:p>
            <a:r>
              <a:rPr lang="en-US" dirty="0"/>
              <a:t>Participants will be able to state and discuss commonalities amongst Evidence-Based &amp; Empirically-Supported Programs</a:t>
            </a:r>
          </a:p>
          <a:p>
            <a:r>
              <a:rPr lang="en-US" dirty="0"/>
              <a:t>Participants will be able to state and discuss the use of a parent training framework from a behavioral perspective</a:t>
            </a:r>
          </a:p>
          <a:p>
            <a:endParaRPr lang="en-US" dirty="0"/>
          </a:p>
        </p:txBody>
      </p:sp>
    </p:spTree>
    <p:extLst>
      <p:ext uri="{BB962C8B-B14F-4D97-AF65-F5344CB8AC3E}">
        <p14:creationId xmlns:p14="http://schemas.microsoft.com/office/powerpoint/2010/main" val="25483064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Parent-Child Interaction Therapy (PCIT)</a:t>
            </a:r>
          </a:p>
        </p:txBody>
      </p:sp>
      <p:sp>
        <p:nvSpPr>
          <p:cNvPr id="3" name="Content Placeholder 2"/>
          <p:cNvSpPr>
            <a:spLocks noGrp="1"/>
          </p:cNvSpPr>
          <p:nvPr>
            <p:ph idx="1"/>
          </p:nvPr>
        </p:nvSpPr>
        <p:spPr/>
        <p:txBody>
          <a:bodyPr/>
          <a:lstStyle/>
          <a:p>
            <a:r>
              <a:rPr lang="en-US" dirty="0"/>
              <a:t>Target Population: Young children ages 2-8 exhibiting disruptive behaviors such as defiance, verbal and physical aggression, and over-activity.</a:t>
            </a:r>
          </a:p>
          <a:p>
            <a:r>
              <a:rPr lang="en-US" dirty="0"/>
              <a:t>Setting: Individual families in an intensive, clinic-based treatment format.</a:t>
            </a:r>
          </a:p>
          <a:p>
            <a:r>
              <a:rPr lang="en-US" dirty="0"/>
              <a:t>Length: 60-90 min sessions over 8-14 weeks, with flexibility.</a:t>
            </a:r>
          </a:p>
          <a:p>
            <a:r>
              <a:rPr lang="en-US" dirty="0"/>
              <a:t>Emphasizes developmental and behavioral elements in conceptualizing effective treatments, offers </a:t>
            </a:r>
            <a:r>
              <a:rPr lang="en-US" u="sng" dirty="0"/>
              <a:t>direct coaching of parent-child dyads</a:t>
            </a:r>
            <a:r>
              <a:rPr lang="en-US" dirty="0"/>
              <a:t>, practices compliance as a skill, high teaching of skills, highly directive, uses technology</a:t>
            </a:r>
          </a:p>
        </p:txBody>
      </p:sp>
    </p:spTree>
    <p:extLst>
      <p:ext uri="{BB962C8B-B14F-4D97-AF65-F5344CB8AC3E}">
        <p14:creationId xmlns:p14="http://schemas.microsoft.com/office/powerpoint/2010/main" val="1197212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Commonalities between Efficacious Programs</a:t>
            </a:r>
          </a:p>
        </p:txBody>
      </p:sp>
      <p:sp>
        <p:nvSpPr>
          <p:cNvPr id="7" name="Content Placeholder 6"/>
          <p:cNvSpPr>
            <a:spLocks noGrp="1"/>
          </p:cNvSpPr>
          <p:nvPr>
            <p:ph idx="1"/>
          </p:nvPr>
        </p:nvSpPr>
        <p:spPr/>
        <p:txBody>
          <a:bodyPr>
            <a:normAutofit lnSpcReduction="10000"/>
          </a:bodyPr>
          <a:lstStyle/>
          <a:p>
            <a:r>
              <a:rPr lang="en-US" dirty="0"/>
              <a:t>Foundations firmly rooted in </a:t>
            </a:r>
            <a:r>
              <a:rPr lang="en-US" u="sng" dirty="0"/>
              <a:t>behavioral</a:t>
            </a:r>
            <a:r>
              <a:rPr lang="en-US" dirty="0"/>
              <a:t> and </a:t>
            </a:r>
            <a:r>
              <a:rPr lang="en-US" u="sng" dirty="0"/>
              <a:t>social learning</a:t>
            </a:r>
          </a:p>
          <a:p>
            <a:r>
              <a:rPr lang="en-US" dirty="0"/>
              <a:t>Emphasizes positive interactions by </a:t>
            </a:r>
            <a:r>
              <a:rPr lang="en-US" u="sng" dirty="0"/>
              <a:t>praising, attending</a:t>
            </a:r>
            <a:r>
              <a:rPr lang="en-US" dirty="0"/>
              <a:t>, and </a:t>
            </a:r>
            <a:r>
              <a:rPr lang="en-US" u="sng" dirty="0"/>
              <a:t>rewarding</a:t>
            </a:r>
            <a:r>
              <a:rPr lang="en-US" dirty="0"/>
              <a:t> and by </a:t>
            </a:r>
            <a:r>
              <a:rPr lang="en-US" u="sng" dirty="0"/>
              <a:t>reducing reactivity </a:t>
            </a:r>
            <a:r>
              <a:rPr lang="en-US" dirty="0"/>
              <a:t>to minor problems</a:t>
            </a:r>
          </a:p>
          <a:p>
            <a:r>
              <a:rPr lang="en-US" dirty="0"/>
              <a:t>Highlight importance of reducing unnecessary demands but being </a:t>
            </a:r>
            <a:r>
              <a:rPr lang="en-US" u="sng" dirty="0"/>
              <a:t>clear</a:t>
            </a:r>
            <a:r>
              <a:rPr lang="en-US" dirty="0"/>
              <a:t> when </a:t>
            </a:r>
            <a:r>
              <a:rPr lang="en-US" u="sng" dirty="0"/>
              <a:t>demands</a:t>
            </a:r>
            <a:r>
              <a:rPr lang="en-US" dirty="0"/>
              <a:t> are required and when compliance is expected.</a:t>
            </a:r>
          </a:p>
          <a:p>
            <a:r>
              <a:rPr lang="en-US" dirty="0"/>
              <a:t>Use of </a:t>
            </a:r>
            <a:r>
              <a:rPr lang="en-US" u="sng" dirty="0"/>
              <a:t>immediate consequences </a:t>
            </a:r>
            <a:r>
              <a:rPr lang="en-US" dirty="0"/>
              <a:t>and </a:t>
            </a:r>
            <a:r>
              <a:rPr lang="en-US" u="sng" dirty="0"/>
              <a:t>punishment</a:t>
            </a:r>
            <a:r>
              <a:rPr lang="en-US" dirty="0"/>
              <a:t> when necessary</a:t>
            </a:r>
          </a:p>
          <a:p>
            <a:r>
              <a:rPr lang="en-US" dirty="0"/>
              <a:t>Clearly establishing </a:t>
            </a:r>
            <a:r>
              <a:rPr lang="en-US" u="sng" dirty="0"/>
              <a:t>contingencies</a:t>
            </a:r>
            <a:r>
              <a:rPr lang="en-US" dirty="0"/>
              <a:t> ahead of time with contracts, practice, or negotiation.</a:t>
            </a:r>
          </a:p>
          <a:p>
            <a:r>
              <a:rPr lang="en-US" dirty="0"/>
              <a:t>Use well-established teaching techniques that include </a:t>
            </a:r>
            <a:r>
              <a:rPr lang="en-US" u="sng" dirty="0"/>
              <a:t>instruction</a:t>
            </a:r>
            <a:r>
              <a:rPr lang="en-US" dirty="0"/>
              <a:t>, </a:t>
            </a:r>
            <a:r>
              <a:rPr lang="en-US" u="sng" dirty="0"/>
              <a:t>modeling</a:t>
            </a:r>
            <a:r>
              <a:rPr lang="en-US" dirty="0"/>
              <a:t>, and </a:t>
            </a:r>
            <a:r>
              <a:rPr lang="en-US" u="sng" dirty="0"/>
              <a:t>homework</a:t>
            </a:r>
          </a:p>
        </p:txBody>
      </p:sp>
    </p:spTree>
    <p:extLst>
      <p:ext uri="{BB962C8B-B14F-4D97-AF65-F5344CB8AC3E}">
        <p14:creationId xmlns:p14="http://schemas.microsoft.com/office/powerpoint/2010/main" val="1316930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Parent Training Alternatives</a:t>
            </a:r>
          </a:p>
        </p:txBody>
      </p:sp>
      <p:sp>
        <p:nvSpPr>
          <p:cNvPr id="3" name="Content Placeholder 2"/>
          <p:cNvSpPr>
            <a:spLocks noGrp="1"/>
          </p:cNvSpPr>
          <p:nvPr>
            <p:ph idx="1"/>
          </p:nvPr>
        </p:nvSpPr>
        <p:spPr/>
        <p:txBody>
          <a:bodyPr>
            <a:normAutofit fontScale="92500" lnSpcReduction="20000"/>
          </a:bodyPr>
          <a:lstStyle/>
          <a:p>
            <a:r>
              <a:rPr lang="en-US" dirty="0"/>
              <a:t>Empirically supported programs are not necessarily the most </a:t>
            </a:r>
            <a:r>
              <a:rPr lang="en-US" u="sng" dirty="0"/>
              <a:t>popular</a:t>
            </a:r>
            <a:r>
              <a:rPr lang="en-US" dirty="0"/>
              <a:t>; manuals, workshops, seminars, conferences, web-based support </a:t>
            </a:r>
          </a:p>
          <a:p>
            <a:r>
              <a:rPr lang="en-US" dirty="0"/>
              <a:t>Parent Effectiveness Training  (Gordon, 1975)</a:t>
            </a:r>
          </a:p>
          <a:p>
            <a:r>
              <a:rPr lang="en-US" dirty="0"/>
              <a:t>Systematic Training for Effective Parenting (</a:t>
            </a:r>
            <a:r>
              <a:rPr lang="en-US" dirty="0" err="1"/>
              <a:t>Dinkmeyer</a:t>
            </a:r>
            <a:r>
              <a:rPr lang="en-US" dirty="0"/>
              <a:t> &amp; McKay, 1983)</a:t>
            </a:r>
          </a:p>
          <a:p>
            <a:r>
              <a:rPr lang="en-US" dirty="0"/>
              <a:t>Active Parenting program (</a:t>
            </a:r>
            <a:r>
              <a:rPr lang="en-US" dirty="0" err="1"/>
              <a:t>Popkin</a:t>
            </a:r>
            <a:r>
              <a:rPr lang="en-US" dirty="0"/>
              <a:t>, 1983)</a:t>
            </a:r>
          </a:p>
          <a:p>
            <a:r>
              <a:rPr lang="en-US" dirty="0"/>
              <a:t>Love and Logic program (Fay, Fay &amp; Cline)</a:t>
            </a:r>
          </a:p>
          <a:p>
            <a:r>
              <a:rPr lang="en-US" dirty="0"/>
              <a:t>Putting Kids First (http://www.puttingkidsfirst.org)</a:t>
            </a:r>
          </a:p>
          <a:p>
            <a:r>
              <a:rPr lang="en-US" dirty="0"/>
              <a:t>Nurturing Parenting Programs (</a:t>
            </a:r>
            <a:r>
              <a:rPr lang="en-US" dirty="0" err="1"/>
              <a:t>Bavolek</a:t>
            </a:r>
            <a:r>
              <a:rPr lang="en-US" dirty="0"/>
              <a:t>)</a:t>
            </a:r>
          </a:p>
          <a:p>
            <a:r>
              <a:rPr lang="en-US" dirty="0"/>
              <a:t>Common Sense Parenting (Burke, Herron &amp; </a:t>
            </a:r>
            <a:r>
              <a:rPr lang="en-US" dirty="0" err="1"/>
              <a:t>Schuchmann</a:t>
            </a:r>
            <a:r>
              <a:rPr lang="en-US" dirty="0"/>
              <a:t>, 2004)</a:t>
            </a:r>
          </a:p>
          <a:p>
            <a:r>
              <a:rPr lang="en-US" dirty="0"/>
              <a:t>Triple P - Positive Parenting Program (Sanders, 1999)</a:t>
            </a:r>
          </a:p>
          <a:p>
            <a:r>
              <a:rPr lang="en-US" dirty="0"/>
              <a:t>Critical balance of program &amp; clinician expertise/competence!</a:t>
            </a:r>
          </a:p>
        </p:txBody>
      </p:sp>
    </p:spTree>
    <p:extLst>
      <p:ext uri="{BB962C8B-B14F-4D97-AF65-F5344CB8AC3E}">
        <p14:creationId xmlns:p14="http://schemas.microsoft.com/office/powerpoint/2010/main" val="2203824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Applied Behavior Analysis</a:t>
            </a:r>
          </a:p>
        </p:txBody>
      </p:sp>
      <p:sp>
        <p:nvSpPr>
          <p:cNvPr id="8" name="Content Placeholder 7"/>
          <p:cNvSpPr>
            <a:spLocks noGrp="1"/>
          </p:cNvSpPr>
          <p:nvPr>
            <p:ph idx="1"/>
          </p:nvPr>
        </p:nvSpPr>
        <p:spPr/>
        <p:txBody>
          <a:bodyPr>
            <a:normAutofit/>
          </a:bodyPr>
          <a:lstStyle/>
          <a:p>
            <a:r>
              <a:rPr lang="en-US" dirty="0"/>
              <a:t>Antecedents</a:t>
            </a:r>
          </a:p>
          <a:p>
            <a:pPr lvl="1"/>
            <a:r>
              <a:rPr lang="en-US" dirty="0"/>
              <a:t>Establishing Operations </a:t>
            </a:r>
          </a:p>
          <a:p>
            <a:pPr lvl="1"/>
            <a:r>
              <a:rPr lang="en-US" dirty="0"/>
              <a:t>Discriminative Stimuli</a:t>
            </a:r>
          </a:p>
          <a:p>
            <a:r>
              <a:rPr lang="en-US" dirty="0"/>
              <a:t>Consequences</a:t>
            </a:r>
          </a:p>
          <a:p>
            <a:pPr lvl="1"/>
            <a:r>
              <a:rPr lang="en-US" dirty="0"/>
              <a:t>Positive Reinforcement</a:t>
            </a:r>
          </a:p>
          <a:p>
            <a:pPr lvl="1"/>
            <a:r>
              <a:rPr lang="en-US" dirty="0"/>
              <a:t>Negative Reinforcement</a:t>
            </a:r>
          </a:p>
          <a:p>
            <a:pPr lvl="1"/>
            <a:r>
              <a:rPr lang="en-US" dirty="0"/>
              <a:t>Extinction</a:t>
            </a:r>
          </a:p>
          <a:p>
            <a:pPr lvl="1"/>
            <a:r>
              <a:rPr lang="en-US" dirty="0"/>
              <a:t>Positive Punishment</a:t>
            </a:r>
          </a:p>
          <a:p>
            <a:pPr lvl="1"/>
            <a:r>
              <a:rPr lang="en-US" dirty="0"/>
              <a:t>Negative Punishment</a:t>
            </a:r>
          </a:p>
          <a:p>
            <a:pPr marL="457200" lvl="1" indent="0">
              <a:buNone/>
            </a:pPr>
            <a:endParaRPr lang="en-US" dirty="0"/>
          </a:p>
          <a:p>
            <a:endParaRPr lang="en-US" dirty="0"/>
          </a:p>
        </p:txBody>
      </p:sp>
    </p:spTree>
    <p:extLst>
      <p:ext uri="{BB962C8B-B14F-4D97-AF65-F5344CB8AC3E}">
        <p14:creationId xmlns:p14="http://schemas.microsoft.com/office/powerpoint/2010/main" val="9234013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Antecedents</a:t>
            </a:r>
          </a:p>
        </p:txBody>
      </p:sp>
      <p:sp>
        <p:nvSpPr>
          <p:cNvPr id="3" name="Content Placeholder 2"/>
          <p:cNvSpPr>
            <a:spLocks noGrp="1"/>
          </p:cNvSpPr>
          <p:nvPr>
            <p:ph idx="1"/>
          </p:nvPr>
        </p:nvSpPr>
        <p:spPr/>
        <p:txBody>
          <a:bodyPr>
            <a:normAutofit/>
          </a:bodyPr>
          <a:lstStyle/>
          <a:p>
            <a:r>
              <a:rPr lang="en-US" dirty="0"/>
              <a:t>Establishing Operations</a:t>
            </a:r>
          </a:p>
          <a:p>
            <a:pPr lvl="1"/>
            <a:r>
              <a:rPr lang="en-US" dirty="0"/>
              <a:t>Establish the value of consequences</a:t>
            </a:r>
          </a:p>
          <a:p>
            <a:pPr lvl="1"/>
            <a:r>
              <a:rPr lang="en-US" dirty="0"/>
              <a:t>Influence how much people want something</a:t>
            </a:r>
          </a:p>
          <a:p>
            <a:pPr lvl="1"/>
            <a:r>
              <a:rPr lang="en-US" dirty="0"/>
              <a:t>Going without food/cold, makes food/warmth more valuable</a:t>
            </a:r>
          </a:p>
          <a:p>
            <a:r>
              <a:rPr lang="en-US" dirty="0"/>
              <a:t>Discriminative Stimuli</a:t>
            </a:r>
          </a:p>
          <a:p>
            <a:pPr lvl="1"/>
            <a:r>
              <a:rPr lang="en-US" dirty="0"/>
              <a:t>Signal the best time to engage in certain behaviors to gain the valued consequences</a:t>
            </a:r>
          </a:p>
          <a:p>
            <a:pPr lvl="1"/>
            <a:r>
              <a:rPr lang="en-US" dirty="0"/>
              <a:t>Signal when certain responses will be most effective in achieving a desired consequence</a:t>
            </a:r>
          </a:p>
          <a:p>
            <a:pPr lvl="1"/>
            <a:r>
              <a:rPr lang="en-US" dirty="0"/>
              <a:t>Asking GM (not M) for a cookie; wrestling your sister (not brother) if you want to win</a:t>
            </a:r>
          </a:p>
        </p:txBody>
      </p:sp>
    </p:spTree>
    <p:extLst>
      <p:ext uri="{BB962C8B-B14F-4D97-AF65-F5344CB8AC3E}">
        <p14:creationId xmlns:p14="http://schemas.microsoft.com/office/powerpoint/2010/main" val="24852514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Consequences </a:t>
            </a:r>
          </a:p>
        </p:txBody>
      </p:sp>
      <p:sp>
        <p:nvSpPr>
          <p:cNvPr id="3" name="Content Placeholder 2"/>
          <p:cNvSpPr>
            <a:spLocks noGrp="1"/>
          </p:cNvSpPr>
          <p:nvPr>
            <p:ph idx="1"/>
          </p:nvPr>
        </p:nvSpPr>
        <p:spPr/>
        <p:txBody>
          <a:bodyPr>
            <a:normAutofit fontScale="62500" lnSpcReduction="20000"/>
          </a:bodyPr>
          <a:lstStyle/>
          <a:p>
            <a:r>
              <a:rPr lang="en-US" dirty="0"/>
              <a:t>Positive Reinforcement</a:t>
            </a:r>
          </a:p>
          <a:p>
            <a:pPr lvl="1"/>
            <a:r>
              <a:rPr lang="en-US" dirty="0"/>
              <a:t>Presented contingent on </a:t>
            </a:r>
            <a:r>
              <a:rPr lang="en-US" dirty="0" err="1"/>
              <a:t>Bx</a:t>
            </a:r>
            <a:r>
              <a:rPr lang="en-US" dirty="0"/>
              <a:t>; Inc. likelihood of </a:t>
            </a:r>
            <a:r>
              <a:rPr lang="en-US" dirty="0" err="1"/>
              <a:t>Bx</a:t>
            </a:r>
            <a:r>
              <a:rPr lang="en-US" dirty="0"/>
              <a:t>; Adding something desired</a:t>
            </a:r>
          </a:p>
          <a:p>
            <a:pPr lvl="1"/>
            <a:r>
              <a:rPr lang="en-US" dirty="0"/>
              <a:t>Praise, Touch, Treats, Tangibles</a:t>
            </a:r>
          </a:p>
          <a:p>
            <a:r>
              <a:rPr lang="en-US" dirty="0"/>
              <a:t>Negative Reinforcement</a:t>
            </a:r>
          </a:p>
          <a:p>
            <a:pPr lvl="1"/>
            <a:r>
              <a:rPr lang="en-US" dirty="0"/>
              <a:t>Removed contingent on </a:t>
            </a:r>
            <a:r>
              <a:rPr lang="en-US" dirty="0" err="1"/>
              <a:t>Bx</a:t>
            </a:r>
            <a:r>
              <a:rPr lang="en-US" dirty="0"/>
              <a:t>; Inc. likelihood of </a:t>
            </a:r>
            <a:r>
              <a:rPr lang="en-US" dirty="0" err="1"/>
              <a:t>Bx</a:t>
            </a:r>
            <a:r>
              <a:rPr lang="en-US" dirty="0"/>
              <a:t>; Removing/Preventing something undesirable</a:t>
            </a:r>
          </a:p>
          <a:p>
            <a:pPr lvl="1"/>
            <a:r>
              <a:rPr lang="en-US" dirty="0"/>
              <a:t>Escape or Avoid</a:t>
            </a:r>
          </a:p>
          <a:p>
            <a:pPr lvl="1"/>
            <a:r>
              <a:rPr lang="en-US" dirty="0"/>
              <a:t>M stops nagging w/ clean room; CH stops tantrum when parent gives in</a:t>
            </a:r>
          </a:p>
          <a:p>
            <a:r>
              <a:rPr lang="en-US" dirty="0"/>
              <a:t>Extinction</a:t>
            </a:r>
          </a:p>
          <a:p>
            <a:pPr lvl="1"/>
            <a:r>
              <a:rPr lang="en-US" dirty="0"/>
              <a:t>Removal of reinforcer for a specific Bx; Bx no longer gets same results</a:t>
            </a:r>
          </a:p>
          <a:p>
            <a:pPr lvl="1"/>
            <a:r>
              <a:rPr lang="en-US" dirty="0"/>
              <a:t>Extinction Burst, Planned Ignoring, Stop attending to </a:t>
            </a:r>
            <a:r>
              <a:rPr lang="en-US" dirty="0" err="1"/>
              <a:t>attn</a:t>
            </a:r>
            <a:r>
              <a:rPr lang="en-US" dirty="0"/>
              <a:t>-seeking tantrums</a:t>
            </a:r>
          </a:p>
          <a:p>
            <a:r>
              <a:rPr lang="en-US" dirty="0"/>
              <a:t>Positive Punishment</a:t>
            </a:r>
          </a:p>
          <a:p>
            <a:pPr lvl="1"/>
            <a:r>
              <a:rPr lang="en-US" dirty="0"/>
              <a:t>Presented contingent on </a:t>
            </a:r>
            <a:r>
              <a:rPr lang="en-US" dirty="0" err="1"/>
              <a:t>Bx</a:t>
            </a:r>
            <a:r>
              <a:rPr lang="en-US" dirty="0"/>
              <a:t>; Dec. likelihood of </a:t>
            </a:r>
            <a:r>
              <a:rPr lang="en-US" dirty="0" err="1"/>
              <a:t>Bx</a:t>
            </a:r>
            <a:r>
              <a:rPr lang="en-US" dirty="0"/>
              <a:t>; Adding something undesirable</a:t>
            </a:r>
          </a:p>
          <a:p>
            <a:pPr lvl="1"/>
            <a:r>
              <a:rPr lang="en-US" dirty="0"/>
              <a:t>Reprimands, spanks, threats, chores</a:t>
            </a:r>
          </a:p>
          <a:p>
            <a:r>
              <a:rPr lang="en-US" dirty="0"/>
              <a:t>Negative Punishment</a:t>
            </a:r>
          </a:p>
          <a:p>
            <a:pPr lvl="1"/>
            <a:r>
              <a:rPr lang="en-US" dirty="0"/>
              <a:t>Removed contingent on </a:t>
            </a:r>
            <a:r>
              <a:rPr lang="en-US" dirty="0" err="1"/>
              <a:t>Bx</a:t>
            </a:r>
            <a:r>
              <a:rPr lang="en-US" dirty="0"/>
              <a:t>; Dec. likelihood of </a:t>
            </a:r>
            <a:r>
              <a:rPr lang="en-US" dirty="0" err="1"/>
              <a:t>Bx</a:t>
            </a:r>
            <a:r>
              <a:rPr lang="en-US" dirty="0"/>
              <a:t>; Removing something desirable</a:t>
            </a:r>
          </a:p>
          <a:p>
            <a:pPr lvl="1"/>
            <a:r>
              <a:rPr lang="en-US" dirty="0"/>
              <a:t>Restrict TV, Grounding, sit child in corner for T/O with no contact/attention</a:t>
            </a:r>
          </a:p>
        </p:txBody>
      </p:sp>
    </p:spTree>
    <p:extLst>
      <p:ext uri="{BB962C8B-B14F-4D97-AF65-F5344CB8AC3E}">
        <p14:creationId xmlns:p14="http://schemas.microsoft.com/office/powerpoint/2010/main" val="3889147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Conditions Affecting Consequences</a:t>
            </a:r>
          </a:p>
        </p:txBody>
      </p:sp>
      <p:sp>
        <p:nvSpPr>
          <p:cNvPr id="3" name="Content Placeholder 2"/>
          <p:cNvSpPr>
            <a:spLocks noGrp="1"/>
          </p:cNvSpPr>
          <p:nvPr>
            <p:ph idx="1"/>
          </p:nvPr>
        </p:nvSpPr>
        <p:spPr/>
        <p:txBody>
          <a:bodyPr>
            <a:normAutofit fontScale="92500" lnSpcReduction="20000"/>
          </a:bodyPr>
          <a:lstStyle/>
          <a:p>
            <a:r>
              <a:rPr lang="en-US" dirty="0"/>
              <a:t>Immediacy</a:t>
            </a:r>
          </a:p>
          <a:p>
            <a:pPr lvl="1"/>
            <a:r>
              <a:rPr lang="en-US" dirty="0"/>
              <a:t>Deliver </a:t>
            </a:r>
            <a:r>
              <a:rPr lang="en-US" dirty="0" err="1"/>
              <a:t>reinforcers</a:t>
            </a:r>
            <a:r>
              <a:rPr lang="en-US" dirty="0"/>
              <a:t> immediately whenever possible</a:t>
            </a:r>
          </a:p>
          <a:p>
            <a:r>
              <a:rPr lang="en-US" dirty="0"/>
              <a:t>Magnitude</a:t>
            </a:r>
          </a:p>
          <a:p>
            <a:pPr lvl="1"/>
            <a:r>
              <a:rPr lang="en-US" dirty="0"/>
              <a:t>Give enough to make it worthwhile for the child</a:t>
            </a:r>
          </a:p>
          <a:p>
            <a:r>
              <a:rPr lang="en-US" dirty="0"/>
              <a:t>Quality</a:t>
            </a:r>
          </a:p>
          <a:p>
            <a:pPr lvl="1"/>
            <a:r>
              <a:rPr lang="en-US" dirty="0"/>
              <a:t>Consider individual preferences</a:t>
            </a:r>
          </a:p>
          <a:p>
            <a:r>
              <a:rPr lang="en-US" dirty="0"/>
              <a:t>Frequency</a:t>
            </a:r>
          </a:p>
          <a:p>
            <a:pPr lvl="1"/>
            <a:r>
              <a:rPr lang="en-US" dirty="0"/>
              <a:t>Begin with frequent reinforcement, then use it more intermittently </a:t>
            </a:r>
          </a:p>
          <a:p>
            <a:r>
              <a:rPr lang="en-US" dirty="0"/>
              <a:t>Effort</a:t>
            </a:r>
          </a:p>
          <a:p>
            <a:pPr lvl="1"/>
            <a:r>
              <a:rPr lang="en-US" dirty="0"/>
              <a:t>Make sure the task, initially, is not too difficult</a:t>
            </a:r>
          </a:p>
          <a:p>
            <a:r>
              <a:rPr lang="en-US" dirty="0"/>
              <a:t>Choice</a:t>
            </a:r>
          </a:p>
          <a:p>
            <a:pPr lvl="1"/>
            <a:r>
              <a:rPr lang="en-US" dirty="0"/>
              <a:t>Consider competing </a:t>
            </a:r>
            <a:r>
              <a:rPr lang="en-US" dirty="0" err="1"/>
              <a:t>reinforcers</a:t>
            </a:r>
            <a:r>
              <a:rPr lang="en-US" dirty="0"/>
              <a:t> and adjust the other five conditions accordingly</a:t>
            </a:r>
          </a:p>
          <a:p>
            <a:pPr marL="0" indent="0">
              <a:buNone/>
            </a:pPr>
            <a:endParaRPr lang="en-US" dirty="0"/>
          </a:p>
        </p:txBody>
      </p:sp>
    </p:spTree>
    <p:extLst>
      <p:ext uri="{BB962C8B-B14F-4D97-AF65-F5344CB8AC3E}">
        <p14:creationId xmlns:p14="http://schemas.microsoft.com/office/powerpoint/2010/main" val="31571322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Application of Behavioral Principles</a:t>
            </a:r>
          </a:p>
        </p:txBody>
      </p:sp>
      <p:sp>
        <p:nvSpPr>
          <p:cNvPr id="3" name="Content Placeholder 2"/>
          <p:cNvSpPr>
            <a:spLocks noGrp="1"/>
          </p:cNvSpPr>
          <p:nvPr>
            <p:ph idx="1"/>
          </p:nvPr>
        </p:nvSpPr>
        <p:spPr/>
        <p:txBody>
          <a:bodyPr>
            <a:normAutofit/>
          </a:bodyPr>
          <a:lstStyle/>
          <a:p>
            <a:r>
              <a:rPr lang="en-US" dirty="0"/>
              <a:t>Use </a:t>
            </a:r>
            <a:r>
              <a:rPr lang="en-US" b="1" dirty="0"/>
              <a:t>Reinforcement</a:t>
            </a:r>
            <a:r>
              <a:rPr lang="en-US" dirty="0"/>
              <a:t> to Increase Desired Behaviors</a:t>
            </a:r>
          </a:p>
          <a:p>
            <a:pPr lvl="1"/>
            <a:r>
              <a:rPr lang="en-US" dirty="0"/>
              <a:t>Catch them being good; use praise, touch, points; schedule nondirective play</a:t>
            </a:r>
          </a:p>
          <a:p>
            <a:r>
              <a:rPr lang="en-US" dirty="0"/>
              <a:t>Use </a:t>
            </a:r>
            <a:r>
              <a:rPr lang="en-US" b="1" dirty="0"/>
              <a:t>Extinction</a:t>
            </a:r>
            <a:r>
              <a:rPr lang="en-US" dirty="0"/>
              <a:t> to Decrease Minor Disruptive Behaviors</a:t>
            </a:r>
          </a:p>
          <a:p>
            <a:pPr lvl="1"/>
            <a:r>
              <a:rPr lang="en-US" dirty="0"/>
              <a:t>Use ignoring whenever possible</a:t>
            </a:r>
          </a:p>
          <a:p>
            <a:r>
              <a:rPr lang="en-US" dirty="0"/>
              <a:t>Use </a:t>
            </a:r>
            <a:r>
              <a:rPr lang="en-US" b="1" dirty="0"/>
              <a:t>Antecedents</a:t>
            </a:r>
            <a:r>
              <a:rPr lang="en-US" dirty="0"/>
              <a:t> Effectively; </a:t>
            </a:r>
            <a:r>
              <a:rPr lang="en-US" b="1" dirty="0"/>
              <a:t>Stimulus Control </a:t>
            </a:r>
            <a:r>
              <a:rPr lang="en-US" dirty="0"/>
              <a:t>to Increase Command Compliance</a:t>
            </a:r>
          </a:p>
          <a:p>
            <a:pPr lvl="1"/>
            <a:r>
              <a:rPr lang="en-US" dirty="0"/>
              <a:t>Use direct, simple commands (consistent, expected voice/tone)</a:t>
            </a:r>
          </a:p>
          <a:p>
            <a:r>
              <a:rPr lang="en-US" dirty="0"/>
              <a:t>Use </a:t>
            </a:r>
            <a:r>
              <a:rPr lang="en-US" b="1" dirty="0"/>
              <a:t>Punishment</a:t>
            </a:r>
            <a:r>
              <a:rPr lang="en-US" dirty="0"/>
              <a:t> to Decrease Disruptive Behavior as Necessary</a:t>
            </a:r>
          </a:p>
          <a:p>
            <a:pPr lvl="1"/>
            <a:r>
              <a:rPr lang="en-US" dirty="0"/>
              <a:t>Use time-out and response cost</a:t>
            </a:r>
          </a:p>
        </p:txBody>
      </p:sp>
    </p:spTree>
    <p:extLst>
      <p:ext uri="{BB962C8B-B14F-4D97-AF65-F5344CB8AC3E}">
        <p14:creationId xmlns:p14="http://schemas.microsoft.com/office/powerpoint/2010/main" val="36732913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Behavioral Skills Training</a:t>
            </a:r>
          </a:p>
        </p:txBody>
      </p:sp>
      <p:sp>
        <p:nvSpPr>
          <p:cNvPr id="3" name="Content Placeholder 2"/>
          <p:cNvSpPr>
            <a:spLocks noGrp="1"/>
          </p:cNvSpPr>
          <p:nvPr>
            <p:ph idx="1"/>
          </p:nvPr>
        </p:nvSpPr>
        <p:spPr/>
        <p:txBody>
          <a:bodyPr>
            <a:normAutofit/>
          </a:bodyPr>
          <a:lstStyle/>
          <a:p>
            <a:r>
              <a:rPr lang="en-US" dirty="0"/>
              <a:t>Manuals typically assist the practitioner by providing specific guidance about which behaviors (skills) to teach and in which order to teach them.</a:t>
            </a:r>
          </a:p>
          <a:p>
            <a:r>
              <a:rPr lang="en-US" dirty="0"/>
              <a:t>Success depends upon (a) whether the practitioner knows </a:t>
            </a:r>
            <a:r>
              <a:rPr lang="en-US" b="1" dirty="0"/>
              <a:t>how to teach </a:t>
            </a:r>
            <a:r>
              <a:rPr lang="en-US" dirty="0"/>
              <a:t>the critical skills, and (b) whether the practitioner can </a:t>
            </a:r>
            <a:r>
              <a:rPr lang="en-US" b="1" dirty="0"/>
              <a:t>motivate parents </a:t>
            </a:r>
            <a:r>
              <a:rPr lang="en-US" dirty="0"/>
              <a:t>to use the skills taught.</a:t>
            </a:r>
          </a:p>
          <a:p>
            <a:pPr marL="0" indent="0">
              <a:buNone/>
            </a:pPr>
            <a:endParaRPr lang="en-US" dirty="0"/>
          </a:p>
          <a:p>
            <a:endParaRPr lang="en-US" dirty="0"/>
          </a:p>
        </p:txBody>
      </p:sp>
    </p:spTree>
    <p:extLst>
      <p:ext uri="{BB962C8B-B14F-4D97-AF65-F5344CB8AC3E}">
        <p14:creationId xmlns:p14="http://schemas.microsoft.com/office/powerpoint/2010/main" val="6183643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Behavioral Skills Training (Continued)</a:t>
            </a:r>
          </a:p>
        </p:txBody>
      </p:sp>
      <p:sp>
        <p:nvSpPr>
          <p:cNvPr id="3" name="Content Placeholder 2"/>
          <p:cNvSpPr>
            <a:spLocks noGrp="1"/>
          </p:cNvSpPr>
          <p:nvPr>
            <p:ph idx="1"/>
          </p:nvPr>
        </p:nvSpPr>
        <p:spPr/>
        <p:txBody>
          <a:bodyPr/>
          <a:lstStyle/>
          <a:p>
            <a:r>
              <a:rPr lang="en-US" dirty="0"/>
              <a:t>Teaching parents the skills they need to be effective parents typically requires four components:</a:t>
            </a:r>
          </a:p>
          <a:p>
            <a:pPr lvl="1"/>
            <a:r>
              <a:rPr lang="en-US" b="1" dirty="0"/>
              <a:t>Instruction</a:t>
            </a:r>
          </a:p>
          <a:p>
            <a:pPr lvl="1"/>
            <a:r>
              <a:rPr lang="en-US" b="1" dirty="0"/>
              <a:t>Modeling</a:t>
            </a:r>
          </a:p>
          <a:p>
            <a:pPr lvl="1"/>
            <a:r>
              <a:rPr lang="en-US" b="1" dirty="0"/>
              <a:t>Practice</a:t>
            </a:r>
          </a:p>
          <a:p>
            <a:pPr lvl="1"/>
            <a:r>
              <a:rPr lang="en-US" b="1" dirty="0"/>
              <a:t>Feedback</a:t>
            </a:r>
            <a:r>
              <a:rPr lang="en-US" dirty="0"/>
              <a:t>  (Miltenberger, 2001)</a:t>
            </a:r>
          </a:p>
          <a:p>
            <a:endParaRPr lang="en-US" dirty="0"/>
          </a:p>
        </p:txBody>
      </p:sp>
    </p:spTree>
    <p:extLst>
      <p:ext uri="{BB962C8B-B14F-4D97-AF65-F5344CB8AC3E}">
        <p14:creationId xmlns:p14="http://schemas.microsoft.com/office/powerpoint/2010/main" val="2537795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B25A2-00E0-F6A7-8158-38A0D1E489D6}"/>
              </a:ext>
            </a:extLst>
          </p:cNvPr>
          <p:cNvSpPr>
            <a:spLocks noGrp="1"/>
          </p:cNvSpPr>
          <p:nvPr>
            <p:ph type="title"/>
          </p:nvPr>
        </p:nvSpPr>
        <p:spPr/>
        <p:txBody>
          <a:bodyPr/>
          <a:lstStyle/>
          <a:p>
            <a:r>
              <a:rPr lang="en-US" b="1" dirty="0"/>
              <a:t>Conduct and Behavior-Related Disorders</a:t>
            </a:r>
          </a:p>
        </p:txBody>
      </p:sp>
      <p:sp>
        <p:nvSpPr>
          <p:cNvPr id="3" name="Content Placeholder 2">
            <a:extLst>
              <a:ext uri="{FF2B5EF4-FFF2-40B4-BE49-F238E27FC236}">
                <a16:creationId xmlns:a16="http://schemas.microsoft.com/office/drawing/2014/main" id="{09EF4CB1-58BF-2B33-EFA3-B2B1A850E4EF}"/>
              </a:ext>
            </a:extLst>
          </p:cNvPr>
          <p:cNvSpPr>
            <a:spLocks noGrp="1"/>
          </p:cNvSpPr>
          <p:nvPr>
            <p:ph idx="1"/>
          </p:nvPr>
        </p:nvSpPr>
        <p:spPr/>
        <p:txBody>
          <a:bodyPr/>
          <a:lstStyle/>
          <a:p>
            <a:r>
              <a:rPr lang="en-US" b="1" dirty="0"/>
              <a:t>DSM-5 Category - Disruptive, Impulse-Control, and Conduct Disorders</a:t>
            </a:r>
          </a:p>
          <a:p>
            <a:pPr lvl="1"/>
            <a:r>
              <a:rPr lang="en-US" dirty="0"/>
              <a:t>Oppositional Defiant Disorder</a:t>
            </a:r>
          </a:p>
          <a:p>
            <a:pPr lvl="1"/>
            <a:r>
              <a:rPr lang="en-US" dirty="0"/>
              <a:t>Intermittent Explosive Disorder</a:t>
            </a:r>
          </a:p>
          <a:p>
            <a:pPr lvl="1"/>
            <a:r>
              <a:rPr lang="en-US" dirty="0"/>
              <a:t>Pyromania</a:t>
            </a:r>
          </a:p>
          <a:p>
            <a:pPr lvl="1"/>
            <a:r>
              <a:rPr lang="en-US" dirty="0"/>
              <a:t>Kleptomania</a:t>
            </a:r>
          </a:p>
          <a:p>
            <a:pPr lvl="1"/>
            <a:r>
              <a:rPr lang="en-US" dirty="0"/>
              <a:t>Conduct Disorder</a:t>
            </a:r>
          </a:p>
          <a:p>
            <a:pPr lvl="1"/>
            <a:r>
              <a:rPr lang="en-US" dirty="0"/>
              <a:t>Antisocial Personality Disorder (commentary)</a:t>
            </a:r>
          </a:p>
        </p:txBody>
      </p:sp>
    </p:spTree>
    <p:extLst>
      <p:ext uri="{BB962C8B-B14F-4D97-AF65-F5344CB8AC3E}">
        <p14:creationId xmlns:p14="http://schemas.microsoft.com/office/powerpoint/2010/main" val="7315908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Instruction</a:t>
            </a:r>
          </a:p>
        </p:txBody>
      </p:sp>
      <p:sp>
        <p:nvSpPr>
          <p:cNvPr id="3" name="Content Placeholder 2"/>
          <p:cNvSpPr>
            <a:spLocks noGrp="1"/>
          </p:cNvSpPr>
          <p:nvPr>
            <p:ph idx="1"/>
          </p:nvPr>
        </p:nvSpPr>
        <p:spPr/>
        <p:txBody>
          <a:bodyPr/>
          <a:lstStyle/>
          <a:p>
            <a:r>
              <a:rPr lang="en-US" dirty="0"/>
              <a:t>“Explaining the lesson”</a:t>
            </a:r>
          </a:p>
          <a:p>
            <a:endParaRPr lang="en-US" dirty="0"/>
          </a:p>
          <a:p>
            <a:r>
              <a:rPr lang="en-US" dirty="0"/>
              <a:t>Analyze components.</a:t>
            </a:r>
          </a:p>
          <a:p>
            <a:r>
              <a:rPr lang="en-US" dirty="0"/>
              <a:t>Start with the simple skills; use chaining for more complex skills.</a:t>
            </a:r>
          </a:p>
          <a:p>
            <a:r>
              <a:rPr lang="en-US" dirty="0"/>
              <a:t>Describe skill to be taught.</a:t>
            </a:r>
          </a:p>
          <a:p>
            <a:r>
              <a:rPr lang="en-US" dirty="0"/>
              <a:t>Provide a rationale for why the skill is important to teach.</a:t>
            </a:r>
          </a:p>
          <a:p>
            <a:r>
              <a:rPr lang="en-US" dirty="0"/>
              <a:t>Use written description (i.e., protocols) as aid.</a:t>
            </a:r>
          </a:p>
        </p:txBody>
      </p:sp>
    </p:spTree>
    <p:extLst>
      <p:ext uri="{BB962C8B-B14F-4D97-AF65-F5344CB8AC3E}">
        <p14:creationId xmlns:p14="http://schemas.microsoft.com/office/powerpoint/2010/main" val="23806798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Modeling </a:t>
            </a:r>
          </a:p>
        </p:txBody>
      </p:sp>
      <p:sp>
        <p:nvSpPr>
          <p:cNvPr id="3" name="Content Placeholder 2"/>
          <p:cNvSpPr>
            <a:spLocks noGrp="1"/>
          </p:cNvSpPr>
          <p:nvPr>
            <p:ph idx="1"/>
          </p:nvPr>
        </p:nvSpPr>
        <p:spPr/>
        <p:txBody>
          <a:bodyPr/>
          <a:lstStyle/>
          <a:p>
            <a:r>
              <a:rPr lang="en-US" dirty="0"/>
              <a:t>“Seeing the skills in action, allow for questions, provide clarification”</a:t>
            </a:r>
          </a:p>
          <a:p>
            <a:endParaRPr lang="en-US" dirty="0"/>
          </a:p>
          <a:p>
            <a:r>
              <a:rPr lang="en-US" dirty="0"/>
              <a:t>Match the model to the parent(s).</a:t>
            </a:r>
          </a:p>
          <a:p>
            <a:r>
              <a:rPr lang="en-US" dirty="0"/>
              <a:t>Demonstrate each skill.</a:t>
            </a:r>
          </a:p>
          <a:p>
            <a:r>
              <a:rPr lang="en-US" dirty="0"/>
              <a:t>Model correct and incorrect.</a:t>
            </a:r>
          </a:p>
          <a:p>
            <a:r>
              <a:rPr lang="en-US" dirty="0"/>
              <a:t>Model learning as you go.</a:t>
            </a:r>
          </a:p>
          <a:p>
            <a:endParaRPr lang="en-US" dirty="0"/>
          </a:p>
        </p:txBody>
      </p:sp>
    </p:spTree>
    <p:extLst>
      <p:ext uri="{BB962C8B-B14F-4D97-AF65-F5344CB8AC3E}">
        <p14:creationId xmlns:p14="http://schemas.microsoft.com/office/powerpoint/2010/main" val="17749365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Rehearsal </a:t>
            </a:r>
          </a:p>
        </p:txBody>
      </p:sp>
      <p:sp>
        <p:nvSpPr>
          <p:cNvPr id="3" name="Content Placeholder 2"/>
          <p:cNvSpPr>
            <a:spLocks noGrp="1"/>
          </p:cNvSpPr>
          <p:nvPr>
            <p:ph idx="1"/>
          </p:nvPr>
        </p:nvSpPr>
        <p:spPr/>
        <p:txBody>
          <a:bodyPr/>
          <a:lstStyle/>
          <a:p>
            <a:r>
              <a:rPr lang="en-US" dirty="0"/>
              <a:t>“Practice, Practice, Practice and get comfortable doing it”</a:t>
            </a:r>
          </a:p>
          <a:p>
            <a:endParaRPr lang="en-US" dirty="0"/>
          </a:p>
          <a:p>
            <a:r>
              <a:rPr lang="en-US" dirty="0"/>
              <a:t>Practice easy skills first.</a:t>
            </a:r>
          </a:p>
          <a:p>
            <a:r>
              <a:rPr lang="en-US" dirty="0"/>
              <a:t>Do partial-task, if necessary, then whole-task practice.</a:t>
            </a:r>
          </a:p>
          <a:p>
            <a:r>
              <a:rPr lang="en-US" dirty="0"/>
              <a:t>Practice outside the clinic (i.e., homework).</a:t>
            </a:r>
          </a:p>
        </p:txBody>
      </p:sp>
    </p:spTree>
    <p:extLst>
      <p:ext uri="{BB962C8B-B14F-4D97-AF65-F5344CB8AC3E}">
        <p14:creationId xmlns:p14="http://schemas.microsoft.com/office/powerpoint/2010/main" val="3015677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Feedback </a:t>
            </a:r>
          </a:p>
        </p:txBody>
      </p:sp>
      <p:sp>
        <p:nvSpPr>
          <p:cNvPr id="3" name="Content Placeholder 2"/>
          <p:cNvSpPr>
            <a:spLocks noGrp="1"/>
          </p:cNvSpPr>
          <p:nvPr>
            <p:ph idx="1"/>
          </p:nvPr>
        </p:nvSpPr>
        <p:spPr/>
        <p:txBody>
          <a:bodyPr/>
          <a:lstStyle/>
          <a:p>
            <a:r>
              <a:rPr lang="en-US" dirty="0"/>
              <a:t>“Shaping the appropriate acquisition of the skill”</a:t>
            </a:r>
          </a:p>
          <a:p>
            <a:endParaRPr lang="en-US" dirty="0"/>
          </a:p>
          <a:p>
            <a:r>
              <a:rPr lang="en-US" dirty="0"/>
              <a:t>Use encouragement more than critique.</a:t>
            </a:r>
          </a:p>
          <a:p>
            <a:r>
              <a:rPr lang="en-US" dirty="0"/>
              <a:t>Be descriptive more than general.</a:t>
            </a:r>
          </a:p>
          <a:p>
            <a:r>
              <a:rPr lang="en-US" dirty="0"/>
              <a:t>Be immediate with feedback.</a:t>
            </a:r>
          </a:p>
          <a:p>
            <a:r>
              <a:rPr lang="en-US" dirty="0"/>
              <a:t>Use prompting if necessary.</a:t>
            </a:r>
          </a:p>
        </p:txBody>
      </p:sp>
    </p:spTree>
    <p:extLst>
      <p:ext uri="{BB962C8B-B14F-4D97-AF65-F5344CB8AC3E}">
        <p14:creationId xmlns:p14="http://schemas.microsoft.com/office/powerpoint/2010/main" val="6689400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Enhancing Parent Motivation </a:t>
            </a:r>
          </a:p>
        </p:txBody>
      </p:sp>
      <p:sp>
        <p:nvSpPr>
          <p:cNvPr id="3" name="Content Placeholder 2"/>
          <p:cNvSpPr>
            <a:spLocks noGrp="1"/>
          </p:cNvSpPr>
          <p:nvPr>
            <p:ph idx="1"/>
          </p:nvPr>
        </p:nvSpPr>
        <p:spPr/>
        <p:txBody>
          <a:bodyPr/>
          <a:lstStyle/>
          <a:p>
            <a:r>
              <a:rPr lang="en-US" dirty="0"/>
              <a:t>Develop Rationales</a:t>
            </a:r>
          </a:p>
          <a:p>
            <a:pPr lvl="1"/>
            <a:r>
              <a:rPr lang="en-US" dirty="0"/>
              <a:t>“Fix my child, I’ll be back in 45 minutes</a:t>
            </a:r>
          </a:p>
          <a:p>
            <a:pPr lvl="1"/>
            <a:r>
              <a:rPr lang="en-US" dirty="0"/>
              <a:t>Convincing the parent of the necessity of these actions</a:t>
            </a:r>
          </a:p>
          <a:p>
            <a:r>
              <a:rPr lang="en-US" dirty="0"/>
              <a:t>Choosing Language Carefully</a:t>
            </a:r>
          </a:p>
          <a:p>
            <a:pPr lvl="1"/>
            <a:r>
              <a:rPr lang="en-US" dirty="0"/>
              <a:t>Use non-technical terminology for children</a:t>
            </a:r>
          </a:p>
          <a:p>
            <a:pPr lvl="1"/>
            <a:r>
              <a:rPr lang="en-US" dirty="0"/>
              <a:t>Social implications</a:t>
            </a:r>
          </a:p>
        </p:txBody>
      </p:sp>
    </p:spTree>
    <p:extLst>
      <p:ext uri="{BB962C8B-B14F-4D97-AF65-F5344CB8AC3E}">
        <p14:creationId xmlns:p14="http://schemas.microsoft.com/office/powerpoint/2010/main" val="42387228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Overcoming Barriers to Treatment Adherence</a:t>
            </a:r>
          </a:p>
        </p:txBody>
      </p:sp>
      <p:sp>
        <p:nvSpPr>
          <p:cNvPr id="3" name="Content Placeholder 2"/>
          <p:cNvSpPr>
            <a:spLocks noGrp="1"/>
          </p:cNvSpPr>
          <p:nvPr>
            <p:ph idx="1"/>
          </p:nvPr>
        </p:nvSpPr>
        <p:spPr/>
        <p:txBody>
          <a:bodyPr>
            <a:normAutofit fontScale="92500" lnSpcReduction="20000"/>
          </a:bodyPr>
          <a:lstStyle/>
          <a:p>
            <a:r>
              <a:rPr lang="en-US" dirty="0"/>
              <a:t>“Looking at contingencies that control the parent, not just the child”</a:t>
            </a:r>
          </a:p>
          <a:p>
            <a:r>
              <a:rPr lang="en-US" dirty="0"/>
              <a:t>Rational for BST</a:t>
            </a:r>
          </a:p>
          <a:p>
            <a:pPr lvl="1"/>
            <a:r>
              <a:rPr lang="en-US" dirty="0"/>
              <a:t>Parent(s) are part of the solution. It is important to learn new skills. Practice is important to success.</a:t>
            </a:r>
          </a:p>
          <a:p>
            <a:r>
              <a:rPr lang="en-US" dirty="0"/>
              <a:t>Language in session</a:t>
            </a:r>
          </a:p>
          <a:p>
            <a:pPr lvl="1"/>
            <a:r>
              <a:rPr lang="en-US" dirty="0"/>
              <a:t>Use nontechnical terms.  Value child responsibility and independence.  Translate principles into pictures, ideas, examples.</a:t>
            </a:r>
          </a:p>
          <a:p>
            <a:r>
              <a:rPr lang="en-US" dirty="0"/>
              <a:t>Predict outcomes</a:t>
            </a:r>
          </a:p>
          <a:p>
            <a:pPr lvl="1"/>
            <a:r>
              <a:rPr lang="en-US" dirty="0"/>
              <a:t>Predict extinction bursts.  Predict social disapproval.  Success with skill development may take time</a:t>
            </a:r>
          </a:p>
          <a:p>
            <a:r>
              <a:rPr lang="en-US" dirty="0"/>
              <a:t>Provide reminders</a:t>
            </a:r>
          </a:p>
          <a:p>
            <a:pPr lvl="1"/>
            <a:r>
              <a:rPr lang="en-US" dirty="0"/>
              <a:t>Engage in frequent contact with practitioner.  Use partners and relatives.  Post checklists of skills.  Train in different settings.  Teach general principles of behavior.  </a:t>
            </a:r>
          </a:p>
          <a:p>
            <a:pPr marL="0" indent="0">
              <a:buNone/>
            </a:pPr>
            <a:endParaRPr lang="en-US" dirty="0"/>
          </a:p>
        </p:txBody>
      </p:sp>
    </p:spTree>
    <p:extLst>
      <p:ext uri="{BB962C8B-B14F-4D97-AF65-F5344CB8AC3E}">
        <p14:creationId xmlns:p14="http://schemas.microsoft.com/office/powerpoint/2010/main" val="122221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Overcoming Barriers to Treatment Adherence</a:t>
            </a:r>
            <a:br>
              <a:rPr lang="en-US" b="1" dirty="0"/>
            </a:br>
            <a:r>
              <a:rPr lang="en-US" b="1" dirty="0"/>
              <a:t>				(Continued)</a:t>
            </a:r>
          </a:p>
        </p:txBody>
      </p:sp>
      <p:sp>
        <p:nvSpPr>
          <p:cNvPr id="3" name="Content Placeholder 2"/>
          <p:cNvSpPr>
            <a:spLocks noGrp="1"/>
          </p:cNvSpPr>
          <p:nvPr>
            <p:ph idx="1"/>
          </p:nvPr>
        </p:nvSpPr>
        <p:spPr/>
        <p:txBody>
          <a:bodyPr>
            <a:normAutofit fontScale="92500" lnSpcReduction="20000"/>
          </a:bodyPr>
          <a:lstStyle/>
          <a:p>
            <a:r>
              <a:rPr lang="en-US" dirty="0"/>
              <a:t>Build rapport</a:t>
            </a:r>
          </a:p>
          <a:p>
            <a:pPr lvl="1"/>
            <a:r>
              <a:rPr lang="en-US" dirty="0"/>
              <a:t>Connect with parent.  Use reflection and empathy.  Schedule practices to avoid likely conflicts.  Use self-disclosure and humor.  Balance expert versus collaborative model. </a:t>
            </a:r>
          </a:p>
          <a:p>
            <a:r>
              <a:rPr lang="en-US" dirty="0"/>
              <a:t>Use incentives</a:t>
            </a:r>
          </a:p>
          <a:p>
            <a:pPr lvl="1"/>
            <a:r>
              <a:rPr lang="en-US" dirty="0"/>
              <a:t>Reimburse parents for adherence.  $$$.  Use spousal support.</a:t>
            </a:r>
          </a:p>
          <a:p>
            <a:r>
              <a:rPr lang="en-US" dirty="0"/>
              <a:t>Use technology</a:t>
            </a:r>
          </a:p>
          <a:p>
            <a:pPr lvl="1"/>
            <a:r>
              <a:rPr lang="en-US" dirty="0"/>
              <a:t>Consider use of electronic monitors. </a:t>
            </a:r>
          </a:p>
          <a:p>
            <a:r>
              <a:rPr lang="en-US" dirty="0"/>
              <a:t>Use resources</a:t>
            </a:r>
          </a:p>
          <a:p>
            <a:pPr lvl="1"/>
            <a:r>
              <a:rPr lang="en-US" dirty="0"/>
              <a:t>Offer group format as support group.  Add sessions on communication training.  Refer for marital or drug counseling.  Teach problem solving and self-management.</a:t>
            </a:r>
          </a:p>
          <a:p>
            <a:r>
              <a:rPr lang="en-US" dirty="0"/>
              <a:t>Incorporate flexibility</a:t>
            </a:r>
          </a:p>
          <a:p>
            <a:pPr lvl="1"/>
            <a:r>
              <a:rPr lang="en-US" dirty="0"/>
              <a:t>Adjust performance criteria.  Modify skills and sequences as needed.</a:t>
            </a:r>
          </a:p>
        </p:txBody>
      </p:sp>
    </p:spTree>
    <p:extLst>
      <p:ext uri="{BB962C8B-B14F-4D97-AF65-F5344CB8AC3E}">
        <p14:creationId xmlns:p14="http://schemas.microsoft.com/office/powerpoint/2010/main" val="17667772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Issues</a:t>
            </a:r>
          </a:p>
        </p:txBody>
      </p:sp>
      <p:sp>
        <p:nvSpPr>
          <p:cNvPr id="3" name="Content Placeholder 2"/>
          <p:cNvSpPr>
            <a:spLocks noGrp="1"/>
          </p:cNvSpPr>
          <p:nvPr>
            <p:ph idx="1"/>
          </p:nvPr>
        </p:nvSpPr>
        <p:spPr/>
        <p:txBody>
          <a:bodyPr/>
          <a:lstStyle/>
          <a:p>
            <a:r>
              <a:rPr lang="en-US" dirty="0"/>
              <a:t>“practitioners must recognize that all individuals, including themselves, are influenced by historical, ecological, sociopolitical, and disciplinary aspects of culture” (APA, 2003;http://www.apa.org/pi/multiculturalguidelines.pdf) </a:t>
            </a:r>
          </a:p>
          <a:p>
            <a:r>
              <a:rPr lang="en-US" dirty="0"/>
              <a:t>“information and recommendations grounded in religious, social, educational, familial, and legal contexts shape the experiences and beliefs of Asian American, African American, Native American, European American, and Latino American individuals and the practitioners who serve them” (p.140)</a:t>
            </a:r>
          </a:p>
        </p:txBody>
      </p:sp>
    </p:spTree>
    <p:extLst>
      <p:ext uri="{BB962C8B-B14F-4D97-AF65-F5344CB8AC3E}">
        <p14:creationId xmlns:p14="http://schemas.microsoft.com/office/powerpoint/2010/main" val="2675606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Beyond Noncompliance</a:t>
            </a:r>
          </a:p>
        </p:txBody>
      </p:sp>
      <p:sp>
        <p:nvSpPr>
          <p:cNvPr id="3" name="Content Placeholder 2"/>
          <p:cNvSpPr>
            <a:spLocks noGrp="1"/>
          </p:cNvSpPr>
          <p:nvPr>
            <p:ph idx="1"/>
          </p:nvPr>
        </p:nvSpPr>
        <p:spPr>
          <a:xfrm>
            <a:off x="838200" y="1506971"/>
            <a:ext cx="10515600" cy="4351338"/>
          </a:xfrm>
        </p:spPr>
        <p:txBody>
          <a:bodyPr>
            <a:normAutofit fontScale="77500" lnSpcReduction="20000"/>
          </a:bodyPr>
          <a:lstStyle/>
          <a:p>
            <a:endParaRPr lang="en-US" dirty="0"/>
          </a:p>
          <a:p>
            <a:endParaRPr lang="en-US" dirty="0"/>
          </a:p>
          <a:p>
            <a:r>
              <a:rPr lang="en-US" dirty="0"/>
              <a:t>Practitioners face a wide range of child problems (</a:t>
            </a:r>
            <a:r>
              <a:rPr lang="en-US" b="1" dirty="0"/>
              <a:t>inattention and hyperactivity, sleep problems, feeding problems, toileting problems, academic problems, adolescent-parent conflict, internalizing problems, plus more</a:t>
            </a:r>
            <a:r>
              <a:rPr lang="en-US" dirty="0"/>
              <a:t>).</a:t>
            </a:r>
          </a:p>
          <a:p>
            <a:r>
              <a:rPr lang="en-US" dirty="0"/>
              <a:t>Child noncompliance has received most of the attention in the parent training literature and research because it is one of the most common problems that practitioners will face regardless of whether they work in mental health outpatient clinics, primary care, or schools (e.g., </a:t>
            </a:r>
            <a:r>
              <a:rPr lang="en-US" dirty="0" err="1"/>
              <a:t>Arndorfer</a:t>
            </a:r>
            <a:r>
              <a:rPr lang="en-US" dirty="0"/>
              <a:t>, Allen &amp; </a:t>
            </a:r>
            <a:r>
              <a:rPr lang="en-US" dirty="0" err="1"/>
              <a:t>Aljazireh</a:t>
            </a:r>
            <a:r>
              <a:rPr lang="en-US" dirty="0"/>
              <a:t>, 1999; Bear, 1998; Schroeder, Gordon, </a:t>
            </a:r>
            <a:r>
              <a:rPr lang="en-US" dirty="0" err="1"/>
              <a:t>Kanoy</a:t>
            </a:r>
            <a:r>
              <a:rPr lang="en-US" dirty="0"/>
              <a:t> &amp; Routh, 1983).</a:t>
            </a:r>
          </a:p>
          <a:p>
            <a:r>
              <a:rPr lang="en-US" dirty="0"/>
              <a:t>Noncompliance is a predictor of poor developmental outcomes and is considered a keystone behavior in the development of other childhood problems (McMahon &amp; Forehand, 2003; Nelson &amp; Hayes, 1986).</a:t>
            </a:r>
          </a:p>
          <a:p>
            <a:r>
              <a:rPr lang="en-US" dirty="0"/>
              <a:t>There are no empirically supported parent training programs in the treatment of child problems other than noncompliance!</a:t>
            </a:r>
          </a:p>
          <a:p>
            <a:endParaRPr lang="en-US" dirty="0"/>
          </a:p>
        </p:txBody>
      </p:sp>
    </p:spTree>
    <p:extLst>
      <p:ext uri="{BB962C8B-B14F-4D97-AF65-F5344CB8AC3E}">
        <p14:creationId xmlns:p14="http://schemas.microsoft.com/office/powerpoint/2010/main" val="4346328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Developing a Framework</a:t>
            </a:r>
          </a:p>
        </p:txBody>
      </p:sp>
      <p:sp>
        <p:nvSpPr>
          <p:cNvPr id="3" name="Content Placeholder 2"/>
          <p:cNvSpPr>
            <a:spLocks noGrp="1"/>
          </p:cNvSpPr>
          <p:nvPr>
            <p:ph idx="1"/>
          </p:nvPr>
        </p:nvSpPr>
        <p:spPr/>
        <p:txBody>
          <a:bodyPr>
            <a:normAutofit/>
          </a:bodyPr>
          <a:lstStyle/>
          <a:p>
            <a:r>
              <a:rPr lang="en-US" dirty="0"/>
              <a:t>Practitioners NEED to review the research literature on interventions for particular child problems; a means to remain current.</a:t>
            </a:r>
          </a:p>
          <a:p>
            <a:r>
              <a:rPr lang="en-US" dirty="0"/>
              <a:t>However, these data need to be incorporated into a viable method, or framework, to decipher and organize the research literature on interventions to identify what and how to teach parents.</a:t>
            </a:r>
          </a:p>
          <a:p>
            <a:endParaRPr lang="en-US" dirty="0"/>
          </a:p>
          <a:p>
            <a:r>
              <a:rPr lang="en-US" b="1" dirty="0"/>
              <a:t>What to Teach</a:t>
            </a:r>
          </a:p>
          <a:p>
            <a:r>
              <a:rPr lang="en-US" b="1" dirty="0"/>
              <a:t>Why it Works</a:t>
            </a:r>
          </a:p>
          <a:p>
            <a:r>
              <a:rPr lang="en-US" b="1" dirty="0"/>
              <a:t>How to Teach: Parent Training</a:t>
            </a:r>
          </a:p>
        </p:txBody>
      </p:sp>
    </p:spTree>
    <p:extLst>
      <p:ext uri="{BB962C8B-B14F-4D97-AF65-F5344CB8AC3E}">
        <p14:creationId xmlns:p14="http://schemas.microsoft.com/office/powerpoint/2010/main" val="206449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B53A4-E74C-FDE4-D17E-E3A21E026FA7}"/>
              </a:ext>
            </a:extLst>
          </p:cNvPr>
          <p:cNvSpPr>
            <a:spLocks noGrp="1"/>
          </p:cNvSpPr>
          <p:nvPr>
            <p:ph type="title"/>
          </p:nvPr>
        </p:nvSpPr>
        <p:spPr/>
        <p:txBody>
          <a:bodyPr>
            <a:normAutofit/>
          </a:bodyPr>
          <a:lstStyle/>
          <a:p>
            <a:r>
              <a:rPr lang="en-US" b="1" dirty="0"/>
              <a:t>Other Behavior-Related Disorders</a:t>
            </a:r>
            <a:br>
              <a:rPr lang="en-US" b="1" dirty="0"/>
            </a:br>
            <a:r>
              <a:rPr lang="en-US" b="1" dirty="0"/>
              <a:t>(that a true behaviorist would consider…)</a:t>
            </a:r>
          </a:p>
        </p:txBody>
      </p:sp>
      <p:sp>
        <p:nvSpPr>
          <p:cNvPr id="3" name="Content Placeholder 2">
            <a:extLst>
              <a:ext uri="{FF2B5EF4-FFF2-40B4-BE49-F238E27FC236}">
                <a16:creationId xmlns:a16="http://schemas.microsoft.com/office/drawing/2014/main" id="{30F5A468-44A5-9C78-9FD5-FFE787F85EAA}"/>
              </a:ext>
            </a:extLst>
          </p:cNvPr>
          <p:cNvSpPr>
            <a:spLocks noGrp="1"/>
          </p:cNvSpPr>
          <p:nvPr>
            <p:ph idx="1"/>
          </p:nvPr>
        </p:nvSpPr>
        <p:spPr/>
        <p:txBody>
          <a:bodyPr/>
          <a:lstStyle/>
          <a:p>
            <a:r>
              <a:rPr lang="en-US" b="1" dirty="0"/>
              <a:t>Attention-Deficit/Hyperactivity Disorder</a:t>
            </a:r>
          </a:p>
          <a:p>
            <a:r>
              <a:rPr lang="en-US" dirty="0"/>
              <a:t>Obsessive-Compulsive and Related Disorders</a:t>
            </a:r>
          </a:p>
          <a:p>
            <a:r>
              <a:rPr lang="en-US" dirty="0"/>
              <a:t>Feeding and Eating Disorders</a:t>
            </a:r>
          </a:p>
          <a:p>
            <a:r>
              <a:rPr lang="en-US" dirty="0"/>
              <a:t>Elimination Disorders</a:t>
            </a:r>
          </a:p>
          <a:p>
            <a:r>
              <a:rPr lang="en-US" dirty="0"/>
              <a:t>Sleep-Wake Disorders</a:t>
            </a:r>
          </a:p>
          <a:p>
            <a:r>
              <a:rPr lang="en-US" dirty="0"/>
              <a:t>Substance-Related and Addictive Disorders</a:t>
            </a:r>
          </a:p>
          <a:p>
            <a:r>
              <a:rPr lang="en-US" b="1" dirty="0"/>
              <a:t>EVERYTHING IS A BEHAVIOR!!!</a:t>
            </a:r>
          </a:p>
        </p:txBody>
      </p:sp>
    </p:spTree>
    <p:extLst>
      <p:ext uri="{BB962C8B-B14F-4D97-AF65-F5344CB8AC3E}">
        <p14:creationId xmlns:p14="http://schemas.microsoft.com/office/powerpoint/2010/main" val="118221532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Developing a Framework (Continued)</a:t>
            </a:r>
          </a:p>
        </p:txBody>
      </p:sp>
      <p:sp>
        <p:nvSpPr>
          <p:cNvPr id="3" name="Content Placeholder 2"/>
          <p:cNvSpPr>
            <a:spLocks noGrp="1"/>
          </p:cNvSpPr>
          <p:nvPr>
            <p:ph idx="1"/>
          </p:nvPr>
        </p:nvSpPr>
        <p:spPr/>
        <p:txBody>
          <a:bodyPr>
            <a:normAutofit/>
          </a:bodyPr>
          <a:lstStyle/>
          <a:p>
            <a:r>
              <a:rPr lang="en-US" b="1" dirty="0"/>
              <a:t>What to Teach – </a:t>
            </a:r>
          </a:p>
          <a:p>
            <a:pPr lvl="1"/>
            <a:r>
              <a:rPr lang="en-US" dirty="0"/>
              <a:t>Begin with a review of the literature to formulate a plan of what to teach to start to remediate some of the components of the child problem behavior and to work towards the parent goal behavior.</a:t>
            </a:r>
          </a:p>
          <a:p>
            <a:r>
              <a:rPr lang="en-US" b="1" dirty="0"/>
              <a:t>Why it Works – </a:t>
            </a:r>
          </a:p>
          <a:p>
            <a:pPr lvl="1"/>
            <a:r>
              <a:rPr lang="en-US" dirty="0"/>
              <a:t>Identify whether intervention components derived from the literature are designed to increase a desired behavior through </a:t>
            </a:r>
            <a:r>
              <a:rPr lang="en-US" b="1" dirty="0"/>
              <a:t>reinforcement</a:t>
            </a:r>
            <a:r>
              <a:rPr lang="en-US" dirty="0"/>
              <a:t>, decrease behavior through </a:t>
            </a:r>
            <a:r>
              <a:rPr lang="en-US" b="1" dirty="0"/>
              <a:t>extinction</a:t>
            </a:r>
            <a:r>
              <a:rPr lang="en-US" dirty="0"/>
              <a:t>, prompt a behavior through </a:t>
            </a:r>
            <a:r>
              <a:rPr lang="en-US" b="1" dirty="0"/>
              <a:t>stimulus control</a:t>
            </a:r>
            <a:r>
              <a:rPr lang="en-US" dirty="0"/>
              <a:t>, or decrease a problem behavior through </a:t>
            </a:r>
            <a:r>
              <a:rPr lang="en-US" b="1" dirty="0"/>
              <a:t>punishment</a:t>
            </a:r>
            <a:r>
              <a:rPr lang="en-US" dirty="0"/>
              <a:t>.</a:t>
            </a:r>
          </a:p>
          <a:p>
            <a:r>
              <a:rPr lang="en-US" b="1" dirty="0"/>
              <a:t>How to Teach: Parent Training – </a:t>
            </a:r>
          </a:p>
          <a:p>
            <a:pPr lvl="1"/>
            <a:r>
              <a:rPr lang="en-US" dirty="0"/>
              <a:t>Sequence training (as above); Use BST sequence for each principle</a:t>
            </a:r>
          </a:p>
          <a:p>
            <a:pPr marL="457200" lvl="1" indent="0">
              <a:buNone/>
            </a:pPr>
            <a:endParaRPr lang="en-US" dirty="0"/>
          </a:p>
        </p:txBody>
      </p:sp>
    </p:spTree>
    <p:extLst>
      <p:ext uri="{BB962C8B-B14F-4D97-AF65-F5344CB8AC3E}">
        <p14:creationId xmlns:p14="http://schemas.microsoft.com/office/powerpoint/2010/main" val="20548237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5D026-502B-E531-5425-4F72DB4587EA}"/>
              </a:ext>
            </a:extLst>
          </p:cNvPr>
          <p:cNvSpPr>
            <a:spLocks noGrp="1"/>
          </p:cNvSpPr>
          <p:nvPr>
            <p:ph type="title"/>
          </p:nvPr>
        </p:nvSpPr>
        <p:spPr/>
        <p:txBody>
          <a:bodyPr/>
          <a:lstStyle/>
          <a:p>
            <a:r>
              <a:rPr lang="en-US" b="1" dirty="0"/>
              <a:t>Parent Training for Child Noncompliance</a:t>
            </a:r>
          </a:p>
        </p:txBody>
      </p:sp>
      <p:sp>
        <p:nvSpPr>
          <p:cNvPr id="3" name="Content Placeholder 2">
            <a:extLst>
              <a:ext uri="{FF2B5EF4-FFF2-40B4-BE49-F238E27FC236}">
                <a16:creationId xmlns:a16="http://schemas.microsoft.com/office/drawing/2014/main" id="{69258CA3-9207-0E66-B8F1-6D51F1C41055}"/>
              </a:ext>
            </a:extLst>
          </p:cNvPr>
          <p:cNvSpPr>
            <a:spLocks noGrp="1"/>
          </p:cNvSpPr>
          <p:nvPr>
            <p:ph idx="1"/>
          </p:nvPr>
        </p:nvSpPr>
        <p:spPr/>
        <p:txBody>
          <a:bodyPr>
            <a:normAutofit fontScale="92500" lnSpcReduction="20000"/>
          </a:bodyPr>
          <a:lstStyle/>
          <a:p>
            <a:r>
              <a:rPr lang="en-US" dirty="0"/>
              <a:t>WTT – Teach parent </a:t>
            </a:r>
            <a:r>
              <a:rPr lang="en-US" b="1" dirty="0"/>
              <a:t>social attention skills </a:t>
            </a:r>
            <a:r>
              <a:rPr lang="en-US" dirty="0"/>
              <a:t>(praise, positive touch, descriptions, reflections) contingent on compliant and appropriate behavior.</a:t>
            </a:r>
          </a:p>
          <a:p>
            <a:r>
              <a:rPr lang="en-US" dirty="0"/>
              <a:t>WIW – </a:t>
            </a:r>
            <a:r>
              <a:rPr lang="en-US" b="1" dirty="0"/>
              <a:t>Reinforcement</a:t>
            </a:r>
            <a:r>
              <a:rPr lang="en-US" dirty="0"/>
              <a:t>: Social attention delivered contingent on compliance or other desired child behaviors increases the probability of the behavior recurring.</a:t>
            </a:r>
          </a:p>
          <a:p>
            <a:r>
              <a:rPr lang="en-US" dirty="0"/>
              <a:t>HTT – </a:t>
            </a:r>
            <a:r>
              <a:rPr lang="en-US" b="1" dirty="0"/>
              <a:t>Instruction</a:t>
            </a:r>
            <a:r>
              <a:rPr lang="en-US" dirty="0"/>
              <a:t>: Described and provide rationale for using social attention.  Present information orally and provide handouts. </a:t>
            </a:r>
            <a:r>
              <a:rPr lang="en-US" b="1" dirty="0"/>
              <a:t>Modeling</a:t>
            </a:r>
            <a:r>
              <a:rPr lang="en-US" dirty="0"/>
              <a:t>: Demonstrate with the child or parent how to provide praise, descriptions, and reflections.  </a:t>
            </a:r>
            <a:r>
              <a:rPr lang="en-US" b="1" dirty="0"/>
              <a:t>Rehearsal</a:t>
            </a:r>
            <a:r>
              <a:rPr lang="en-US" dirty="0"/>
              <a:t>: Have the parent practice providing praise, descriptions, and reflections with the child.  Have parents practice social attention skills daily at home during the child-directed interaction.  </a:t>
            </a:r>
            <a:r>
              <a:rPr lang="en-US" b="1" dirty="0"/>
              <a:t>Feedback</a:t>
            </a:r>
            <a:r>
              <a:rPr lang="en-US" dirty="0"/>
              <a:t>: Provide positive and corrective feedback during rehearsal to shape parents’ behavior towards the desired goal.</a:t>
            </a:r>
          </a:p>
          <a:p>
            <a:endParaRPr lang="en-US" dirty="0"/>
          </a:p>
        </p:txBody>
      </p:sp>
    </p:spTree>
    <p:extLst>
      <p:ext uri="{BB962C8B-B14F-4D97-AF65-F5344CB8AC3E}">
        <p14:creationId xmlns:p14="http://schemas.microsoft.com/office/powerpoint/2010/main" val="14400333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1FB96-3F72-9FDE-C215-0C1CD1A0AD69}"/>
              </a:ext>
            </a:extLst>
          </p:cNvPr>
          <p:cNvSpPr>
            <a:spLocks noGrp="1"/>
          </p:cNvSpPr>
          <p:nvPr>
            <p:ph type="title"/>
          </p:nvPr>
        </p:nvSpPr>
        <p:spPr/>
        <p:txBody>
          <a:bodyPr>
            <a:normAutofit/>
          </a:bodyPr>
          <a:lstStyle/>
          <a:p>
            <a:r>
              <a:rPr lang="en-US" sz="3600" b="1" dirty="0"/>
              <a:t>Parent Training for Child Noncompliance (Continued)</a:t>
            </a:r>
          </a:p>
        </p:txBody>
      </p:sp>
      <p:sp>
        <p:nvSpPr>
          <p:cNvPr id="3" name="Content Placeholder 2">
            <a:extLst>
              <a:ext uri="{FF2B5EF4-FFF2-40B4-BE49-F238E27FC236}">
                <a16:creationId xmlns:a16="http://schemas.microsoft.com/office/drawing/2014/main" id="{2E975353-B8E5-F6D4-FBA8-C1C0BD74DCCF}"/>
              </a:ext>
            </a:extLst>
          </p:cNvPr>
          <p:cNvSpPr>
            <a:spLocks noGrp="1"/>
          </p:cNvSpPr>
          <p:nvPr>
            <p:ph idx="1"/>
          </p:nvPr>
        </p:nvSpPr>
        <p:spPr/>
        <p:txBody>
          <a:bodyPr>
            <a:normAutofit fontScale="92500"/>
          </a:bodyPr>
          <a:lstStyle/>
          <a:p>
            <a:r>
              <a:rPr lang="en-US" dirty="0"/>
              <a:t>WTT – Teach parents to </a:t>
            </a:r>
            <a:r>
              <a:rPr lang="en-US" b="1" dirty="0"/>
              <a:t>ignore minor behaviors</a:t>
            </a:r>
            <a:r>
              <a:rPr lang="en-US" dirty="0"/>
              <a:t>.</a:t>
            </a:r>
          </a:p>
          <a:p>
            <a:r>
              <a:rPr lang="en-US" dirty="0"/>
              <a:t>WIW – </a:t>
            </a:r>
            <a:r>
              <a:rPr lang="en-US" b="1" dirty="0"/>
              <a:t>Extinction</a:t>
            </a:r>
            <a:r>
              <a:rPr lang="en-US" dirty="0"/>
              <a:t>: Removal of social attention contingent on noncompliance or other defined misbehavior reduces probability of the behavior recurring.</a:t>
            </a:r>
          </a:p>
          <a:p>
            <a:r>
              <a:rPr lang="en-US" dirty="0"/>
              <a:t>HTT – </a:t>
            </a:r>
            <a:r>
              <a:rPr lang="en-US" b="1" dirty="0"/>
              <a:t>Instruction</a:t>
            </a:r>
            <a:r>
              <a:rPr lang="en-US" dirty="0"/>
              <a:t>: Describe and provide rationale for ignoring minor behaviors, particularly in relation to the use of social attention for compliance (i.e. differential social attention).  </a:t>
            </a:r>
            <a:r>
              <a:rPr lang="en-US" b="1" dirty="0"/>
              <a:t>Modeling</a:t>
            </a:r>
            <a:r>
              <a:rPr lang="en-US" dirty="0"/>
              <a:t>: Demonstrate use of ignoring during activity with the child.  </a:t>
            </a:r>
            <a:r>
              <a:rPr lang="en-US" b="1" dirty="0"/>
              <a:t>Rehearsal</a:t>
            </a:r>
            <a:r>
              <a:rPr lang="en-US" dirty="0"/>
              <a:t>: Have the parent practice ignoring with the child during an activity.  Have parents use ignoring at home daily during activity.  </a:t>
            </a:r>
            <a:r>
              <a:rPr lang="en-US" b="1" dirty="0"/>
              <a:t>Feedback</a:t>
            </a:r>
            <a:r>
              <a:rPr lang="en-US" dirty="0"/>
              <a:t>: Provide immediate positive and corrective feedback to the parent during rehearsal.</a:t>
            </a:r>
          </a:p>
          <a:p>
            <a:endParaRPr lang="en-US" dirty="0"/>
          </a:p>
        </p:txBody>
      </p:sp>
    </p:spTree>
    <p:extLst>
      <p:ext uri="{BB962C8B-B14F-4D97-AF65-F5344CB8AC3E}">
        <p14:creationId xmlns:p14="http://schemas.microsoft.com/office/powerpoint/2010/main" val="9822167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53BA0-94D0-7570-38D7-90ABB02152FC}"/>
              </a:ext>
            </a:extLst>
          </p:cNvPr>
          <p:cNvSpPr>
            <a:spLocks noGrp="1"/>
          </p:cNvSpPr>
          <p:nvPr>
            <p:ph type="title"/>
          </p:nvPr>
        </p:nvSpPr>
        <p:spPr/>
        <p:txBody>
          <a:bodyPr>
            <a:normAutofit/>
          </a:bodyPr>
          <a:lstStyle/>
          <a:p>
            <a:r>
              <a:rPr lang="en-US" sz="3600" b="1" dirty="0"/>
              <a:t>Parent Training for Child Noncompliance (Continued)</a:t>
            </a:r>
          </a:p>
        </p:txBody>
      </p:sp>
      <p:sp>
        <p:nvSpPr>
          <p:cNvPr id="3" name="Content Placeholder 2">
            <a:extLst>
              <a:ext uri="{FF2B5EF4-FFF2-40B4-BE49-F238E27FC236}">
                <a16:creationId xmlns:a16="http://schemas.microsoft.com/office/drawing/2014/main" id="{F89A96E3-E97E-EC33-5564-024DC758563C}"/>
              </a:ext>
            </a:extLst>
          </p:cNvPr>
          <p:cNvSpPr>
            <a:spLocks noGrp="1"/>
          </p:cNvSpPr>
          <p:nvPr>
            <p:ph idx="1"/>
          </p:nvPr>
        </p:nvSpPr>
        <p:spPr/>
        <p:txBody>
          <a:bodyPr>
            <a:normAutofit lnSpcReduction="10000"/>
          </a:bodyPr>
          <a:lstStyle/>
          <a:p>
            <a:r>
              <a:rPr lang="en-US" dirty="0"/>
              <a:t>WTT – Teach parents how to provide direct, one-step, developmentally </a:t>
            </a:r>
            <a:r>
              <a:rPr lang="en-US" b="1" dirty="0"/>
              <a:t>appropriate commands</a:t>
            </a:r>
            <a:r>
              <a:rPr lang="en-US" dirty="0"/>
              <a:t>.</a:t>
            </a:r>
          </a:p>
          <a:p>
            <a:r>
              <a:rPr lang="en-US" dirty="0"/>
              <a:t>WIW – </a:t>
            </a:r>
            <a:r>
              <a:rPr lang="en-US" b="1" dirty="0"/>
              <a:t>Stimulus Control</a:t>
            </a:r>
            <a:r>
              <a:rPr lang="en-US" dirty="0"/>
              <a:t>: A parent command that signals reinforcement is available for compliance (a discriminative stimulus).</a:t>
            </a:r>
          </a:p>
          <a:p>
            <a:r>
              <a:rPr lang="en-US" dirty="0"/>
              <a:t>HTT – </a:t>
            </a:r>
            <a:r>
              <a:rPr lang="en-US" b="1" dirty="0"/>
              <a:t>Instruction</a:t>
            </a:r>
            <a:r>
              <a:rPr lang="en-US" dirty="0"/>
              <a:t>: Describe and provide rationale for giving effective commands.  </a:t>
            </a:r>
            <a:r>
              <a:rPr lang="en-US" b="1" dirty="0"/>
              <a:t>Modeling</a:t>
            </a:r>
            <a:r>
              <a:rPr lang="en-US" dirty="0"/>
              <a:t>: Demonstrate giving effective commands with the parent or child.  </a:t>
            </a:r>
            <a:r>
              <a:rPr lang="en-US" b="1" dirty="0"/>
              <a:t>Rehearsal</a:t>
            </a:r>
            <a:r>
              <a:rPr lang="en-US" dirty="0"/>
              <a:t>: Have the parent practice giving effective commands with the practitioner or child.  Have the parent practice using effective commands at home daily and track practices and/or child responses.  </a:t>
            </a:r>
            <a:r>
              <a:rPr lang="en-US" b="1" dirty="0"/>
              <a:t>Feedback</a:t>
            </a:r>
            <a:r>
              <a:rPr lang="en-US" dirty="0"/>
              <a:t>: Provide immediate positive and corrective feedback to shape parents’ commands.</a:t>
            </a:r>
          </a:p>
        </p:txBody>
      </p:sp>
    </p:spTree>
    <p:extLst>
      <p:ext uri="{BB962C8B-B14F-4D97-AF65-F5344CB8AC3E}">
        <p14:creationId xmlns:p14="http://schemas.microsoft.com/office/powerpoint/2010/main" val="7367888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D5AF1-7733-7E8D-0B68-92B89CB1A331}"/>
              </a:ext>
            </a:extLst>
          </p:cNvPr>
          <p:cNvSpPr>
            <a:spLocks noGrp="1"/>
          </p:cNvSpPr>
          <p:nvPr>
            <p:ph type="title"/>
          </p:nvPr>
        </p:nvSpPr>
        <p:spPr/>
        <p:txBody>
          <a:bodyPr>
            <a:normAutofit/>
          </a:bodyPr>
          <a:lstStyle/>
          <a:p>
            <a:r>
              <a:rPr lang="en-US" sz="3600" b="1" dirty="0"/>
              <a:t>Parent Training for Child Noncompliance (Continued)</a:t>
            </a:r>
            <a:endParaRPr lang="en-US" sz="3600" dirty="0"/>
          </a:p>
        </p:txBody>
      </p:sp>
      <p:sp>
        <p:nvSpPr>
          <p:cNvPr id="3" name="Content Placeholder 2">
            <a:extLst>
              <a:ext uri="{FF2B5EF4-FFF2-40B4-BE49-F238E27FC236}">
                <a16:creationId xmlns:a16="http://schemas.microsoft.com/office/drawing/2014/main" id="{EF068606-F857-9446-97BE-2B2E29BC1B19}"/>
              </a:ext>
            </a:extLst>
          </p:cNvPr>
          <p:cNvSpPr>
            <a:spLocks noGrp="1"/>
          </p:cNvSpPr>
          <p:nvPr>
            <p:ph idx="1"/>
          </p:nvPr>
        </p:nvSpPr>
        <p:spPr/>
        <p:txBody>
          <a:bodyPr>
            <a:normAutofit fontScale="92500" lnSpcReduction="10000"/>
          </a:bodyPr>
          <a:lstStyle/>
          <a:p>
            <a:r>
              <a:rPr lang="en-US" dirty="0"/>
              <a:t>WTT – Teach parents how to </a:t>
            </a:r>
            <a:r>
              <a:rPr lang="en-US" b="1" dirty="0"/>
              <a:t>apply time-out </a:t>
            </a:r>
            <a:r>
              <a:rPr lang="en-US" dirty="0"/>
              <a:t>contingent on noncompliance or other target misbehavior.</a:t>
            </a:r>
          </a:p>
          <a:p>
            <a:r>
              <a:rPr lang="en-US" dirty="0"/>
              <a:t>WIW – </a:t>
            </a:r>
            <a:r>
              <a:rPr lang="en-US" b="1" dirty="0"/>
              <a:t>Punishment</a:t>
            </a:r>
            <a:r>
              <a:rPr lang="en-US" dirty="0"/>
              <a:t>: The child is removed to a less reinforcing environment contingent on noncompliance decreasing the probability of noncompliance recurring.</a:t>
            </a:r>
          </a:p>
          <a:p>
            <a:r>
              <a:rPr lang="en-US" dirty="0"/>
              <a:t>HTT – </a:t>
            </a:r>
            <a:r>
              <a:rPr lang="en-US" b="1" dirty="0"/>
              <a:t>Instruction</a:t>
            </a:r>
            <a:r>
              <a:rPr lang="en-US" dirty="0"/>
              <a:t>: Describe and provide rationale for using time-out.  Provide step-by-step protocol or procedure.  </a:t>
            </a:r>
            <a:r>
              <a:rPr lang="en-US" b="1" dirty="0"/>
              <a:t>Modeling</a:t>
            </a:r>
            <a:r>
              <a:rPr lang="en-US" dirty="0"/>
              <a:t>: Model with the child how to implement time-out.  </a:t>
            </a:r>
            <a:r>
              <a:rPr lang="en-US" b="1" dirty="0"/>
              <a:t>Rehearsal</a:t>
            </a:r>
            <a:r>
              <a:rPr lang="en-US" dirty="0"/>
              <a:t>: Have the parent practice time-out in the clinic with the child.  Have the parent begin using time-out at home, collecting data on the procedure and the child’s response.  </a:t>
            </a:r>
            <a:r>
              <a:rPr lang="en-US" b="1" dirty="0"/>
              <a:t>Feedback</a:t>
            </a:r>
            <a:r>
              <a:rPr lang="en-US" dirty="0"/>
              <a:t>: Provide immediate positive and corrective feedback to parent to shape effective implementation of time-out.</a:t>
            </a:r>
          </a:p>
        </p:txBody>
      </p:sp>
    </p:spTree>
    <p:extLst>
      <p:ext uri="{BB962C8B-B14F-4D97-AF65-F5344CB8AC3E}">
        <p14:creationId xmlns:p14="http://schemas.microsoft.com/office/powerpoint/2010/main" val="14644537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A8E23-C7EB-4A60-B61D-428F2BED0427}"/>
              </a:ext>
            </a:extLst>
          </p:cNvPr>
          <p:cNvSpPr>
            <a:spLocks noGrp="1"/>
          </p:cNvSpPr>
          <p:nvPr>
            <p:ph type="title"/>
          </p:nvPr>
        </p:nvSpPr>
        <p:spPr/>
        <p:txBody>
          <a:bodyPr/>
          <a:lstStyle/>
          <a:p>
            <a:r>
              <a:rPr lang="en-US" b="1" dirty="0"/>
              <a:t>Parent Training for Picky Eating</a:t>
            </a:r>
          </a:p>
        </p:txBody>
      </p:sp>
      <p:sp>
        <p:nvSpPr>
          <p:cNvPr id="3" name="Content Placeholder 2">
            <a:extLst>
              <a:ext uri="{FF2B5EF4-FFF2-40B4-BE49-F238E27FC236}">
                <a16:creationId xmlns:a16="http://schemas.microsoft.com/office/drawing/2014/main" id="{D0A6D122-003F-2A81-80D5-6F5150E80D61}"/>
              </a:ext>
            </a:extLst>
          </p:cNvPr>
          <p:cNvSpPr>
            <a:spLocks noGrp="1"/>
          </p:cNvSpPr>
          <p:nvPr>
            <p:ph idx="1"/>
          </p:nvPr>
        </p:nvSpPr>
        <p:spPr/>
        <p:txBody>
          <a:bodyPr>
            <a:normAutofit fontScale="85000" lnSpcReduction="20000"/>
          </a:bodyPr>
          <a:lstStyle/>
          <a:p>
            <a:r>
              <a:rPr lang="en-US" dirty="0"/>
              <a:t>WTT – Teach parents to identify preferred foods and nonpreferred foods.  Teach parents to monitor food intake with a food diary.  Teach parents to intersperse high preferred food with low preferred food.  Teach parents to provide </a:t>
            </a:r>
            <a:r>
              <a:rPr lang="en-US" b="1" dirty="0"/>
              <a:t>social attention</a:t>
            </a:r>
            <a:r>
              <a:rPr lang="en-US" dirty="0"/>
              <a:t> contingent on complaint behavior and food intake.  Teach parents to provide </a:t>
            </a:r>
            <a:r>
              <a:rPr lang="en-US" b="1" dirty="0"/>
              <a:t>reward</a:t>
            </a:r>
            <a:r>
              <a:rPr lang="en-US" dirty="0"/>
              <a:t> contingent on food intake.</a:t>
            </a:r>
          </a:p>
          <a:p>
            <a:r>
              <a:rPr lang="en-US" dirty="0"/>
              <a:t>WIW – </a:t>
            </a:r>
            <a:r>
              <a:rPr lang="en-US" b="1" dirty="0"/>
              <a:t>Reinforcement</a:t>
            </a:r>
            <a:r>
              <a:rPr lang="en-US" dirty="0"/>
              <a:t>: Interspersing high preferred foods increases the rate of eating less preferred foods.  Social attention and reward also increase the likelihood of non-preferred food intake.</a:t>
            </a:r>
          </a:p>
          <a:p>
            <a:r>
              <a:rPr lang="en-US" dirty="0"/>
              <a:t>HTT – </a:t>
            </a:r>
            <a:r>
              <a:rPr lang="en-US" b="1" dirty="0"/>
              <a:t>Instruction</a:t>
            </a:r>
            <a:r>
              <a:rPr lang="en-US" dirty="0"/>
              <a:t>: Describe and provide rationale for identifying high and low preferred foods and monitoring food intake.  Describe and provide for using interspersal, social attention, and rewards.  </a:t>
            </a:r>
            <a:r>
              <a:rPr lang="en-US" b="1" dirty="0"/>
              <a:t>Modeling</a:t>
            </a:r>
            <a:r>
              <a:rPr lang="en-US" dirty="0"/>
              <a:t>: Demonstrate how to intersperse food and provide contingent social attention and reward with the child or parent.  </a:t>
            </a:r>
            <a:r>
              <a:rPr lang="en-US" b="1" dirty="0"/>
              <a:t>Rehearsal</a:t>
            </a:r>
            <a:r>
              <a:rPr lang="en-US" dirty="0"/>
              <a:t>: Have parents practice with the child during role-play or actual meal.  </a:t>
            </a:r>
            <a:r>
              <a:rPr lang="en-US" b="1" dirty="0"/>
              <a:t>Feedback</a:t>
            </a:r>
            <a:r>
              <a:rPr lang="en-US" dirty="0"/>
              <a:t>: Shape parents’ skills in the feeding intervention.</a:t>
            </a:r>
          </a:p>
        </p:txBody>
      </p:sp>
    </p:spTree>
    <p:extLst>
      <p:ext uri="{BB962C8B-B14F-4D97-AF65-F5344CB8AC3E}">
        <p14:creationId xmlns:p14="http://schemas.microsoft.com/office/powerpoint/2010/main" val="16770329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D302C-41CC-0786-8C0C-3663A93D9B9C}"/>
              </a:ext>
            </a:extLst>
          </p:cNvPr>
          <p:cNvSpPr>
            <a:spLocks noGrp="1"/>
          </p:cNvSpPr>
          <p:nvPr>
            <p:ph type="title"/>
          </p:nvPr>
        </p:nvSpPr>
        <p:spPr/>
        <p:txBody>
          <a:bodyPr/>
          <a:lstStyle/>
          <a:p>
            <a:r>
              <a:rPr lang="en-US" b="1" dirty="0"/>
              <a:t>Parent Training for Picky Eating (Continued)</a:t>
            </a:r>
          </a:p>
        </p:txBody>
      </p:sp>
      <p:sp>
        <p:nvSpPr>
          <p:cNvPr id="3" name="Content Placeholder 2">
            <a:extLst>
              <a:ext uri="{FF2B5EF4-FFF2-40B4-BE49-F238E27FC236}">
                <a16:creationId xmlns:a16="http://schemas.microsoft.com/office/drawing/2014/main" id="{31D657A1-DCE8-3445-C835-9252C62FE108}"/>
              </a:ext>
            </a:extLst>
          </p:cNvPr>
          <p:cNvSpPr>
            <a:spLocks noGrp="1"/>
          </p:cNvSpPr>
          <p:nvPr>
            <p:ph idx="1"/>
          </p:nvPr>
        </p:nvSpPr>
        <p:spPr/>
        <p:txBody>
          <a:bodyPr>
            <a:normAutofit fontScale="92500" lnSpcReduction="10000"/>
          </a:bodyPr>
          <a:lstStyle/>
          <a:p>
            <a:r>
              <a:rPr lang="en-US" dirty="0"/>
              <a:t>WTT – Teach parents to ignore minor misbehavior during mealtime.  Teach parents to delay delivery of preferred food in response to minor misbehavior.</a:t>
            </a:r>
          </a:p>
          <a:p>
            <a:r>
              <a:rPr lang="en-US" dirty="0"/>
              <a:t>WIW – </a:t>
            </a:r>
            <a:r>
              <a:rPr lang="en-US" b="1" dirty="0"/>
              <a:t>Extinction</a:t>
            </a:r>
            <a:r>
              <a:rPr lang="en-US" dirty="0"/>
              <a:t>: Removal of reinforcement (both social and food) reduces the probability of the behavior recurring.  May also briefly increase problem behavior via an extinction burst.</a:t>
            </a:r>
          </a:p>
          <a:p>
            <a:r>
              <a:rPr lang="en-US" dirty="0"/>
              <a:t>HTT – </a:t>
            </a:r>
            <a:r>
              <a:rPr lang="en-US" b="1" dirty="0"/>
              <a:t>Instruction</a:t>
            </a:r>
            <a:r>
              <a:rPr lang="en-US" dirty="0"/>
              <a:t>: Describe and provide rationale for ignoring minor misbehavior as part of differential attention.  Predict possible temporary increase in misbehavior.  </a:t>
            </a:r>
            <a:r>
              <a:rPr lang="en-US" b="1" dirty="0"/>
              <a:t>Modeling</a:t>
            </a:r>
            <a:r>
              <a:rPr lang="en-US" dirty="0"/>
              <a:t>: Demonstrate use of ignoring during role-play or actual mealtime.  </a:t>
            </a:r>
            <a:r>
              <a:rPr lang="en-US" b="1" dirty="0"/>
              <a:t>Rehearsal</a:t>
            </a:r>
            <a:r>
              <a:rPr lang="en-US" dirty="0"/>
              <a:t>: Have parent practice ignoring with the child during mealtime in session.  </a:t>
            </a:r>
            <a:r>
              <a:rPr lang="en-US" b="1" dirty="0"/>
              <a:t>Feedback</a:t>
            </a:r>
            <a:r>
              <a:rPr lang="en-US" dirty="0"/>
              <a:t>: Shape effective use of ignoring and differential attention during meals.</a:t>
            </a:r>
          </a:p>
        </p:txBody>
      </p:sp>
    </p:spTree>
    <p:extLst>
      <p:ext uri="{BB962C8B-B14F-4D97-AF65-F5344CB8AC3E}">
        <p14:creationId xmlns:p14="http://schemas.microsoft.com/office/powerpoint/2010/main" val="8199568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58DE5-C580-1314-E1DE-6A123EDEDEE2}"/>
              </a:ext>
            </a:extLst>
          </p:cNvPr>
          <p:cNvSpPr>
            <a:spLocks noGrp="1"/>
          </p:cNvSpPr>
          <p:nvPr>
            <p:ph type="title"/>
          </p:nvPr>
        </p:nvSpPr>
        <p:spPr/>
        <p:txBody>
          <a:bodyPr/>
          <a:lstStyle/>
          <a:p>
            <a:r>
              <a:rPr lang="en-US" b="1" dirty="0"/>
              <a:t>Parent Training for Picky Eating (Continued)</a:t>
            </a:r>
          </a:p>
        </p:txBody>
      </p:sp>
      <p:sp>
        <p:nvSpPr>
          <p:cNvPr id="3" name="Content Placeholder 2">
            <a:extLst>
              <a:ext uri="{FF2B5EF4-FFF2-40B4-BE49-F238E27FC236}">
                <a16:creationId xmlns:a16="http://schemas.microsoft.com/office/drawing/2014/main" id="{353627D8-408B-ECAE-F908-6B7DDFA969B0}"/>
              </a:ext>
            </a:extLst>
          </p:cNvPr>
          <p:cNvSpPr>
            <a:spLocks noGrp="1"/>
          </p:cNvSpPr>
          <p:nvPr>
            <p:ph idx="1"/>
          </p:nvPr>
        </p:nvSpPr>
        <p:spPr/>
        <p:txBody>
          <a:bodyPr>
            <a:normAutofit fontScale="92500" lnSpcReduction="10000"/>
          </a:bodyPr>
          <a:lstStyle/>
          <a:p>
            <a:r>
              <a:rPr lang="en-US" dirty="0"/>
              <a:t>WTT – Teach parents to limit or eliminate food and drink between mealtimes.  Teach parents how to provide direct, one-step, developmentally </a:t>
            </a:r>
            <a:r>
              <a:rPr lang="en-US" b="1" dirty="0"/>
              <a:t>appropriate commands and expectations </a:t>
            </a:r>
            <a:r>
              <a:rPr lang="en-US" dirty="0"/>
              <a:t>during meals.</a:t>
            </a:r>
          </a:p>
          <a:p>
            <a:r>
              <a:rPr lang="en-US" dirty="0"/>
              <a:t>WIW – </a:t>
            </a:r>
            <a:r>
              <a:rPr lang="en-US" b="1" dirty="0"/>
              <a:t>Stimulus Control</a:t>
            </a:r>
            <a:r>
              <a:rPr lang="en-US" dirty="0"/>
              <a:t>: Decreasing access increases the reinforcement value of even nonpreferred food (i.e. establishing operations). Clear commands are discriminative for compliance.</a:t>
            </a:r>
          </a:p>
          <a:p>
            <a:r>
              <a:rPr lang="en-US" dirty="0"/>
              <a:t>HTT – </a:t>
            </a:r>
            <a:r>
              <a:rPr lang="en-US" b="1" dirty="0"/>
              <a:t>Instruction</a:t>
            </a:r>
            <a:r>
              <a:rPr lang="en-US" dirty="0"/>
              <a:t>: Describe and provide rationale for reducing other food intake and for giving effective commands and clear expectations.   </a:t>
            </a:r>
            <a:r>
              <a:rPr lang="en-US" b="1" dirty="0"/>
              <a:t>Modeling</a:t>
            </a:r>
            <a:r>
              <a:rPr lang="en-US" dirty="0"/>
              <a:t>: Demonstrate with parent or child how to give effective commands and set clear expectations.  </a:t>
            </a:r>
            <a:r>
              <a:rPr lang="en-US" b="1" dirty="0"/>
              <a:t>Rehearsal</a:t>
            </a:r>
            <a:r>
              <a:rPr lang="en-US" dirty="0"/>
              <a:t>: Have parent practice how to give effective commands during role-play of mealtime with the practitioner or child.  </a:t>
            </a:r>
            <a:r>
              <a:rPr lang="en-US" b="1" dirty="0"/>
              <a:t>Feedback</a:t>
            </a:r>
            <a:r>
              <a:rPr lang="en-US" dirty="0"/>
              <a:t>: Shape parents’ use of effective commands.</a:t>
            </a:r>
          </a:p>
        </p:txBody>
      </p:sp>
    </p:spTree>
    <p:extLst>
      <p:ext uri="{BB962C8B-B14F-4D97-AF65-F5344CB8AC3E}">
        <p14:creationId xmlns:p14="http://schemas.microsoft.com/office/powerpoint/2010/main" val="31462387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10366-00BB-C83F-532F-BA090AD1160F}"/>
              </a:ext>
            </a:extLst>
          </p:cNvPr>
          <p:cNvSpPr>
            <a:spLocks noGrp="1"/>
          </p:cNvSpPr>
          <p:nvPr>
            <p:ph type="title"/>
          </p:nvPr>
        </p:nvSpPr>
        <p:spPr/>
        <p:txBody>
          <a:bodyPr/>
          <a:lstStyle/>
          <a:p>
            <a:r>
              <a:rPr lang="en-US" dirty="0"/>
              <a:t>Parent Training for Picky Eating (Continued)</a:t>
            </a:r>
          </a:p>
        </p:txBody>
      </p:sp>
      <p:sp>
        <p:nvSpPr>
          <p:cNvPr id="3" name="Content Placeholder 2">
            <a:extLst>
              <a:ext uri="{FF2B5EF4-FFF2-40B4-BE49-F238E27FC236}">
                <a16:creationId xmlns:a16="http://schemas.microsoft.com/office/drawing/2014/main" id="{232659AC-8683-786C-3DA2-503A5BE9523C}"/>
              </a:ext>
            </a:extLst>
          </p:cNvPr>
          <p:cNvSpPr>
            <a:spLocks noGrp="1"/>
          </p:cNvSpPr>
          <p:nvPr>
            <p:ph idx="1"/>
          </p:nvPr>
        </p:nvSpPr>
        <p:spPr/>
        <p:txBody>
          <a:bodyPr>
            <a:normAutofit lnSpcReduction="10000"/>
          </a:bodyPr>
          <a:lstStyle/>
          <a:p>
            <a:r>
              <a:rPr lang="en-US" dirty="0"/>
              <a:t>WTT – Teach parents to apply </a:t>
            </a:r>
            <a:r>
              <a:rPr lang="en-US" b="1" dirty="0"/>
              <a:t>time-out</a:t>
            </a:r>
            <a:r>
              <a:rPr lang="en-US" dirty="0"/>
              <a:t> contingent on food refusal or other noncompliance or target misbehavior.</a:t>
            </a:r>
          </a:p>
          <a:p>
            <a:r>
              <a:rPr lang="en-US" dirty="0"/>
              <a:t>WIW – </a:t>
            </a:r>
            <a:r>
              <a:rPr lang="en-US" b="1" dirty="0"/>
              <a:t>Punishment</a:t>
            </a:r>
            <a:r>
              <a:rPr lang="en-US" dirty="0"/>
              <a:t>: Removal from reinforcing environment (food and praise available) to less reinforcing environment decreases food refusal and other target behaviors.</a:t>
            </a:r>
          </a:p>
          <a:p>
            <a:r>
              <a:rPr lang="en-US" dirty="0"/>
              <a:t>HTT – </a:t>
            </a:r>
            <a:r>
              <a:rPr lang="en-US" b="1" dirty="0"/>
              <a:t>Instruction</a:t>
            </a:r>
            <a:r>
              <a:rPr lang="en-US" dirty="0"/>
              <a:t>: Provide description and rationale for using time-out.  Provide step-by-step protocol or procedure.  </a:t>
            </a:r>
            <a:r>
              <a:rPr lang="en-US" b="1" dirty="0"/>
              <a:t>Modeling</a:t>
            </a:r>
            <a:r>
              <a:rPr lang="en-US" dirty="0"/>
              <a:t>: Model with the child how to implement time-out.  </a:t>
            </a:r>
            <a:r>
              <a:rPr lang="en-US" b="1" dirty="0"/>
              <a:t>Rehearsal</a:t>
            </a:r>
            <a:r>
              <a:rPr lang="en-US" dirty="0"/>
              <a:t>: Have parent practice time-out in the clinic during role-play or actual meal with the child.  </a:t>
            </a:r>
            <a:r>
              <a:rPr lang="en-US" b="1" dirty="0"/>
              <a:t>Feedback</a:t>
            </a:r>
            <a:r>
              <a:rPr lang="en-US" dirty="0"/>
              <a:t>: Shape parents’ effective implementation of time-out.</a:t>
            </a:r>
          </a:p>
        </p:txBody>
      </p:sp>
    </p:spTree>
    <p:extLst>
      <p:ext uri="{BB962C8B-B14F-4D97-AF65-F5344CB8AC3E}">
        <p14:creationId xmlns:p14="http://schemas.microsoft.com/office/powerpoint/2010/main" val="39327477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Practitioner Characteristics</a:t>
            </a:r>
          </a:p>
        </p:txBody>
      </p:sp>
      <p:sp>
        <p:nvSpPr>
          <p:cNvPr id="3" name="Content Placeholder 2"/>
          <p:cNvSpPr>
            <a:spLocks noGrp="1"/>
          </p:cNvSpPr>
          <p:nvPr>
            <p:ph idx="1"/>
          </p:nvPr>
        </p:nvSpPr>
        <p:spPr/>
        <p:txBody>
          <a:bodyPr>
            <a:normAutofit fontScale="92500" lnSpcReduction="20000"/>
          </a:bodyPr>
          <a:lstStyle/>
          <a:p>
            <a:r>
              <a:rPr lang="en-US" dirty="0"/>
              <a:t>The quality of a practitioner’s training, experience, and expertise plays an important role in evidence-based practice.  </a:t>
            </a:r>
          </a:p>
          <a:p>
            <a:r>
              <a:rPr lang="en-US" dirty="0"/>
              <a:t>Practitioners should consider the level of training and experience needed to implement an intervention in parent training successfully relative to their own training and level of expertise (McCabe, 2004).</a:t>
            </a:r>
          </a:p>
          <a:p>
            <a:r>
              <a:rPr lang="en-US" dirty="0"/>
              <a:t>A practitioner’s clinical skills and expertise are largely determined by training and experience.  Training includes formal graduate training (coursework, practicum, in-service workshops, participation in professional conferences, mentorship, collaboration, supervision).  Experience influences practice.  </a:t>
            </a:r>
          </a:p>
          <a:p>
            <a:r>
              <a:rPr lang="en-US" dirty="0"/>
              <a:t>We learn from direct experiences with children and families, with </a:t>
            </a:r>
            <a:r>
              <a:rPr lang="en-US" dirty="0" err="1"/>
              <a:t>collegues</a:t>
            </a:r>
            <a:r>
              <a:rPr lang="en-US" dirty="0"/>
              <a:t>/peers within and outside the discipline, from both successes and failures.</a:t>
            </a:r>
          </a:p>
        </p:txBody>
      </p:sp>
    </p:spTree>
    <p:extLst>
      <p:ext uri="{BB962C8B-B14F-4D97-AF65-F5344CB8AC3E}">
        <p14:creationId xmlns:p14="http://schemas.microsoft.com/office/powerpoint/2010/main" val="3049103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91541-822E-451C-41F3-CD61B4445AFE}"/>
              </a:ext>
            </a:extLst>
          </p:cNvPr>
          <p:cNvSpPr>
            <a:spLocks noGrp="1"/>
          </p:cNvSpPr>
          <p:nvPr>
            <p:ph type="title"/>
          </p:nvPr>
        </p:nvSpPr>
        <p:spPr/>
        <p:txBody>
          <a:bodyPr/>
          <a:lstStyle/>
          <a:p>
            <a:r>
              <a:rPr lang="en-US" b="1" dirty="0"/>
              <a:t>Oppositional Defiant Disorder</a:t>
            </a:r>
            <a:br>
              <a:rPr lang="en-US" b="1" dirty="0"/>
            </a:br>
            <a:endParaRPr lang="en-US" dirty="0"/>
          </a:p>
        </p:txBody>
      </p:sp>
      <p:sp>
        <p:nvSpPr>
          <p:cNvPr id="3" name="Content Placeholder 2">
            <a:extLst>
              <a:ext uri="{FF2B5EF4-FFF2-40B4-BE49-F238E27FC236}">
                <a16:creationId xmlns:a16="http://schemas.microsoft.com/office/drawing/2014/main" id="{BAC58902-1B8D-9484-0E3F-2564F79776DD}"/>
              </a:ext>
            </a:extLst>
          </p:cNvPr>
          <p:cNvSpPr>
            <a:spLocks noGrp="1"/>
          </p:cNvSpPr>
          <p:nvPr>
            <p:ph idx="1"/>
          </p:nvPr>
        </p:nvSpPr>
        <p:spPr/>
        <p:txBody>
          <a:bodyPr>
            <a:normAutofit fontScale="55000" lnSpcReduction="20000"/>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A.  A pattern of angry/irritable mood, argumentative/defiant behavior, or vindictiveness lasting </a:t>
            </a:r>
            <a:r>
              <a:rPr kumimoji="0" lang="en-US" altLang="en-US" sz="2800" b="1" i="0" u="none" strike="noStrike" cap="none" normalizeH="0" baseline="0" dirty="0">
                <a:ln>
                  <a:noFill/>
                </a:ln>
                <a:solidFill>
                  <a:srgbClr val="000000"/>
                </a:solidFill>
                <a:effectLst/>
                <a:cs typeface="Times New Roman" panose="02020603050405020304" pitchFamily="18" charset="0"/>
              </a:rPr>
              <a:t>at least 6 months </a:t>
            </a:r>
            <a:r>
              <a:rPr kumimoji="0" lang="en-US" altLang="en-US" sz="2800" b="0" i="0" u="none" strike="noStrike" cap="none" normalizeH="0" baseline="0" dirty="0">
                <a:ln>
                  <a:noFill/>
                </a:ln>
                <a:solidFill>
                  <a:srgbClr val="000000"/>
                </a:solidFill>
                <a:effectLst/>
                <a:cs typeface="Times New Roman" panose="02020603050405020304" pitchFamily="18" charset="0"/>
              </a:rPr>
              <a:t>as evidenced by at least </a:t>
            </a:r>
            <a:r>
              <a:rPr kumimoji="0" lang="en-US" altLang="en-US" sz="2800" b="1" i="0" u="none" strike="noStrike" cap="none" normalizeH="0" baseline="0" dirty="0">
                <a:ln>
                  <a:noFill/>
                </a:ln>
                <a:solidFill>
                  <a:srgbClr val="000000"/>
                </a:solidFill>
                <a:effectLst/>
                <a:cs typeface="Times New Roman" panose="02020603050405020304" pitchFamily="18" charset="0"/>
              </a:rPr>
              <a:t>four symptoms </a:t>
            </a:r>
            <a:r>
              <a:rPr kumimoji="0" lang="en-US" altLang="en-US" sz="2800" b="0" i="0" u="none" strike="noStrike" cap="none" normalizeH="0" baseline="0" dirty="0">
                <a:ln>
                  <a:noFill/>
                </a:ln>
                <a:solidFill>
                  <a:srgbClr val="000000"/>
                </a:solidFill>
                <a:effectLst/>
                <a:cs typeface="Times New Roman" panose="02020603050405020304" pitchFamily="18" charset="0"/>
              </a:rPr>
              <a:t>of the following categories, and exhibited during interaction with at least one individual who is not a sibling:</a:t>
            </a:r>
            <a:br>
              <a:rPr kumimoji="0" lang="en-US" altLang="en-US" sz="2800" b="0" i="0" u="none" strike="noStrike" cap="none" normalizeH="0" baseline="0" dirty="0">
                <a:ln>
                  <a:noFill/>
                </a:ln>
                <a:solidFill>
                  <a:schemeClr val="tx1"/>
                </a:solidFill>
                <a:effectLst/>
              </a:rPr>
            </a:br>
            <a:r>
              <a:rPr kumimoji="0" lang="en-US" altLang="en-US" sz="2800" b="1" i="0" u="none" strike="noStrike" cap="none" normalizeH="0" baseline="0" dirty="0">
                <a:ln>
                  <a:noFill/>
                </a:ln>
                <a:solidFill>
                  <a:srgbClr val="000000"/>
                </a:solidFill>
                <a:effectLst/>
                <a:cs typeface="Times New Roman" panose="02020603050405020304" pitchFamily="18" charset="0"/>
              </a:rPr>
              <a:t>Angry/Irritable Mood</a:t>
            </a:r>
            <a:endParaRPr kumimoji="0" lang="en-US" altLang="en-US" sz="2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1. Often loses temper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2. Is often touchy or easily annoyed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3. Is often angry and resentful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cs typeface="Times New Roman" panose="02020603050405020304" pitchFamily="18" charset="0"/>
              </a:rPr>
              <a:t>Argumentative/Defiant Behavior</a:t>
            </a:r>
            <a:endParaRPr kumimoji="0" lang="en-US" altLang="en-US" sz="2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4. Often argues with authority figures or, for children and adolescents, with adults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5. Often actively defies or refuses to comply with requests from authority figures or with rules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6. Often deliberately annoys others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7. Often blames others for his or her mistakes or misbehavior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cs typeface="Times New Roman" panose="02020603050405020304" pitchFamily="18" charset="0"/>
              </a:rPr>
              <a:t>Vindictiveness</a:t>
            </a:r>
            <a:endParaRPr kumimoji="0" lang="en-US" altLang="en-US" sz="2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00000"/>
                </a:solidFill>
                <a:effectLst/>
                <a:cs typeface="Times New Roman" panose="02020603050405020304" pitchFamily="18" charset="0"/>
              </a:rPr>
              <a:t>8. Has been spiteful or vindictive at least twice within the past 6 months.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800" b="1" i="0" u="none" strike="noStrike" cap="none" normalizeH="0" baseline="0" dirty="0">
              <a:ln>
                <a:noFill/>
              </a:ln>
              <a:solidFill>
                <a:srgbClr val="000000"/>
              </a:solidFill>
              <a:effectLs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00000"/>
                </a:solidFill>
                <a:effectLst/>
                <a:cs typeface="Times New Roman" panose="02020603050405020304" pitchFamily="18" charset="0"/>
              </a:rPr>
              <a:t>Note</a:t>
            </a:r>
            <a:r>
              <a:rPr kumimoji="0" lang="en-US" altLang="en-US" sz="2800" b="0" i="0" u="none" strike="noStrike" cap="none" normalizeH="0" baseline="0" dirty="0">
                <a:ln>
                  <a:noFill/>
                </a:ln>
                <a:solidFill>
                  <a:srgbClr val="000000"/>
                </a:solidFill>
                <a:effectLst/>
                <a:cs typeface="Times New Roman" panose="02020603050405020304" pitchFamily="18" charset="0"/>
              </a:rPr>
              <a:t>: The persistence and frequency of these behaviors should be used to distinguish a behavior that is within normal limits from a behavior that is symptomatic. For children younger than 5 years, the behavior should occur on most days for a period of at least 6 months unless otherwise noted (Criterion AB). For individuals 5 years or older, the behavior should occur at least once per week for at least 6 months. Unless otherwise noted (Criterion AB). While these frequency criteria provide guidance on a minimal level of frequency to define symptoms, other factors should also be considered, such as whether the frequency and intensity of the behaviors are outside a range that is normative for the individual’s developmental level, gender, and culture.</a:t>
            </a:r>
            <a:r>
              <a:rPr kumimoji="0" lang="en-US" altLang="en-US" sz="2800" b="0" i="0" u="none" strike="noStrike" cap="none" normalizeH="0" baseline="0" dirty="0">
                <a:ln>
                  <a:noFill/>
                </a:ln>
                <a:solidFill>
                  <a:schemeClr val="tx1"/>
                </a:solidFill>
                <a:effectLst/>
              </a:rPr>
              <a:t> </a:t>
            </a:r>
          </a:p>
          <a:p>
            <a:endParaRPr lang="en-US" dirty="0"/>
          </a:p>
        </p:txBody>
      </p:sp>
    </p:spTree>
    <p:extLst>
      <p:ext uri="{BB962C8B-B14F-4D97-AF65-F5344CB8AC3E}">
        <p14:creationId xmlns:p14="http://schemas.microsoft.com/office/powerpoint/2010/main" val="4027169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Practitioner Characteristics (Continued)</a:t>
            </a:r>
            <a:br>
              <a:rPr lang="en-US" b="1" dirty="0"/>
            </a:br>
            <a:endParaRPr lang="en-US" b="1" dirty="0"/>
          </a:p>
        </p:txBody>
      </p:sp>
      <p:sp>
        <p:nvSpPr>
          <p:cNvPr id="3" name="Content Placeholder 2"/>
          <p:cNvSpPr>
            <a:spLocks noGrp="1"/>
          </p:cNvSpPr>
          <p:nvPr>
            <p:ph idx="1"/>
          </p:nvPr>
        </p:nvSpPr>
        <p:spPr>
          <a:xfrm>
            <a:off x="838200" y="1343891"/>
            <a:ext cx="10515600" cy="4833072"/>
          </a:xfrm>
        </p:spPr>
        <p:txBody>
          <a:bodyPr>
            <a:normAutofit fontScale="85000" lnSpcReduction="20000"/>
          </a:bodyPr>
          <a:lstStyle/>
          <a:p>
            <a:r>
              <a:rPr lang="en-US" dirty="0"/>
              <a:t>A practitioner’s training and experiences make each of us unique in how we interact with clients and implement interventions.  It is the responsibility of practitioners to recognize the limits of their knowledge and skill base when working with children and families and to refrain from offering services that they are not trained to provide.  This is an ethical issue, as well as a practical issue (APA, 2002).</a:t>
            </a:r>
          </a:p>
          <a:p>
            <a:r>
              <a:rPr lang="en-US" dirty="0"/>
              <a:t>Knowledge alone is not sufficient.  There are also specific skills in clinical decision making, conducting observations of child and parent interaction, interviewing, data collection, and other areas of clinical practice that require supervised training and experience.</a:t>
            </a:r>
          </a:p>
          <a:p>
            <a:r>
              <a:rPr lang="en-US" dirty="0"/>
              <a:t>Important that practitioners consider the type of skill repertoire in behavioral parent training and whether this skill set is a good match for their unique personality characteristics and interaction style with children and adults.</a:t>
            </a:r>
          </a:p>
          <a:p>
            <a:r>
              <a:rPr lang="en-US" dirty="0"/>
              <a:t>BST requires being relatively direct, assuming an expert role, actively modeling and role playing in vivo with the child and parent, collaboration to problem-solving and addressing barriers to implementation of interventions.</a:t>
            </a:r>
          </a:p>
          <a:p>
            <a:endParaRPr lang="en-US" dirty="0"/>
          </a:p>
        </p:txBody>
      </p:sp>
    </p:spTree>
    <p:extLst>
      <p:ext uri="{BB962C8B-B14F-4D97-AF65-F5344CB8AC3E}">
        <p14:creationId xmlns:p14="http://schemas.microsoft.com/office/powerpoint/2010/main" val="3617788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Setting, Practice &amp; Associated Factors</a:t>
            </a:r>
          </a:p>
        </p:txBody>
      </p:sp>
      <p:sp>
        <p:nvSpPr>
          <p:cNvPr id="3" name="Content Placeholder 2"/>
          <p:cNvSpPr>
            <a:spLocks noGrp="1"/>
          </p:cNvSpPr>
          <p:nvPr>
            <p:ph idx="1"/>
          </p:nvPr>
        </p:nvSpPr>
        <p:spPr/>
        <p:txBody>
          <a:bodyPr>
            <a:normAutofit/>
          </a:bodyPr>
          <a:lstStyle/>
          <a:p>
            <a:r>
              <a:rPr lang="en-US" dirty="0"/>
              <a:t>Access to equipment (one-way mirrors, bug-in-ear receivers, video cameras) for monitoring, training, and supervision</a:t>
            </a:r>
          </a:p>
          <a:p>
            <a:r>
              <a:rPr lang="en-US" dirty="0"/>
              <a:t>Access to additional personnel for training of clinicians, supervision of practitioners, conducting phone calls to clients, making home visits, consulting with school personnel, attending community/school meetings, etc.</a:t>
            </a:r>
          </a:p>
          <a:p>
            <a:r>
              <a:rPr lang="en-US" dirty="0"/>
              <a:t>More frequent sessions (individual, family, various dyads)</a:t>
            </a:r>
          </a:p>
          <a:p>
            <a:r>
              <a:rPr lang="en-US" dirty="0"/>
              <a:t>Longer sessions (:45-:53 versus 1:30-2:00)</a:t>
            </a:r>
          </a:p>
          <a:p>
            <a:r>
              <a:rPr lang="en-US" dirty="0"/>
              <a:t>Various locations (office, home, school)</a:t>
            </a:r>
          </a:p>
          <a:p>
            <a:pPr marL="0" indent="0">
              <a:buNone/>
            </a:pPr>
            <a:endParaRPr lang="en-US" dirty="0"/>
          </a:p>
        </p:txBody>
      </p:sp>
    </p:spTree>
    <p:extLst>
      <p:ext uri="{BB962C8B-B14F-4D97-AF65-F5344CB8AC3E}">
        <p14:creationId xmlns:p14="http://schemas.microsoft.com/office/powerpoint/2010/main" val="41006409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Converting Research into Practice</a:t>
            </a:r>
          </a:p>
        </p:txBody>
      </p:sp>
      <p:sp>
        <p:nvSpPr>
          <p:cNvPr id="3" name="Content Placeholder 2"/>
          <p:cNvSpPr>
            <a:spLocks noGrp="1"/>
          </p:cNvSpPr>
          <p:nvPr>
            <p:ph idx="1"/>
          </p:nvPr>
        </p:nvSpPr>
        <p:spPr/>
        <p:txBody>
          <a:bodyPr/>
          <a:lstStyle/>
          <a:p>
            <a:r>
              <a:rPr lang="en-US" dirty="0"/>
              <a:t>Comprehensive Assessment</a:t>
            </a:r>
          </a:p>
          <a:p>
            <a:r>
              <a:rPr lang="en-US" dirty="0"/>
              <a:t>Operationally Define Behaviors</a:t>
            </a:r>
          </a:p>
          <a:p>
            <a:r>
              <a:rPr lang="en-US" dirty="0"/>
              <a:t>Teach Parents to Monitor Target Behavior</a:t>
            </a:r>
          </a:p>
          <a:p>
            <a:r>
              <a:rPr lang="en-US" dirty="0"/>
              <a:t>Identify and Develop the Intervention</a:t>
            </a:r>
          </a:p>
          <a:p>
            <a:r>
              <a:rPr lang="en-US" dirty="0"/>
              <a:t>Train Parents</a:t>
            </a:r>
          </a:p>
          <a:p>
            <a:r>
              <a:rPr lang="en-US" dirty="0"/>
              <a:t>Monitor Treatment Adherence and Progress</a:t>
            </a:r>
          </a:p>
          <a:p>
            <a:r>
              <a:rPr lang="en-US" dirty="0"/>
              <a:t>Apply Data-Based Decision Making</a:t>
            </a:r>
          </a:p>
          <a:p>
            <a:pPr marL="0" indent="0">
              <a:buNone/>
            </a:pPr>
            <a:endParaRPr lang="en-US" dirty="0"/>
          </a:p>
        </p:txBody>
      </p:sp>
    </p:spTree>
    <p:extLst>
      <p:ext uri="{BB962C8B-B14F-4D97-AF65-F5344CB8AC3E}">
        <p14:creationId xmlns:p14="http://schemas.microsoft.com/office/powerpoint/2010/main" val="19086553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Comprehensive Assessment</a:t>
            </a:r>
          </a:p>
        </p:txBody>
      </p:sp>
      <p:sp>
        <p:nvSpPr>
          <p:cNvPr id="3" name="Content Placeholder 2"/>
          <p:cNvSpPr>
            <a:spLocks noGrp="1"/>
          </p:cNvSpPr>
          <p:nvPr>
            <p:ph idx="1"/>
          </p:nvPr>
        </p:nvSpPr>
        <p:spPr/>
        <p:txBody>
          <a:bodyPr/>
          <a:lstStyle/>
          <a:p>
            <a:r>
              <a:rPr lang="en-US" dirty="0"/>
              <a:t>Parent Interview</a:t>
            </a:r>
          </a:p>
          <a:p>
            <a:r>
              <a:rPr lang="en-US" dirty="0"/>
              <a:t>Observation of parent-child interaction in the clinic or home</a:t>
            </a:r>
          </a:p>
          <a:p>
            <a:r>
              <a:rPr lang="en-US" dirty="0"/>
              <a:t>Child interview</a:t>
            </a:r>
          </a:p>
          <a:p>
            <a:r>
              <a:rPr lang="en-US" dirty="0"/>
              <a:t>Behavior rating forms</a:t>
            </a:r>
          </a:p>
          <a:p>
            <a:r>
              <a:rPr lang="en-US" dirty="0"/>
              <a:t>Review of relevant records</a:t>
            </a:r>
          </a:p>
          <a:p>
            <a:r>
              <a:rPr lang="en-US" dirty="0"/>
              <a:t>Use of cultural sensitivity from first contact with parent and child</a:t>
            </a:r>
          </a:p>
        </p:txBody>
      </p:sp>
    </p:spTree>
    <p:extLst>
      <p:ext uri="{BB962C8B-B14F-4D97-AF65-F5344CB8AC3E}">
        <p14:creationId xmlns:p14="http://schemas.microsoft.com/office/powerpoint/2010/main" val="15152962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Operationally Define Behaviors</a:t>
            </a:r>
          </a:p>
        </p:txBody>
      </p:sp>
      <p:sp>
        <p:nvSpPr>
          <p:cNvPr id="3" name="Content Placeholder 2"/>
          <p:cNvSpPr>
            <a:spLocks noGrp="1"/>
          </p:cNvSpPr>
          <p:nvPr>
            <p:ph idx="1"/>
          </p:nvPr>
        </p:nvSpPr>
        <p:spPr/>
        <p:txBody>
          <a:bodyPr/>
          <a:lstStyle/>
          <a:p>
            <a:r>
              <a:rPr lang="en-US" dirty="0"/>
              <a:t>In collaboration with the parent</a:t>
            </a:r>
          </a:p>
          <a:p>
            <a:r>
              <a:rPr lang="en-US" dirty="0"/>
              <a:t>Observable, measurable, agreed upon</a:t>
            </a:r>
          </a:p>
          <a:p>
            <a:r>
              <a:rPr lang="en-US" dirty="0"/>
              <a:t>Define target problem behavior for the child</a:t>
            </a:r>
          </a:p>
          <a:p>
            <a:pPr lvl="1"/>
            <a:r>
              <a:rPr lang="en-US" dirty="0"/>
              <a:t>e.g. noncompliance, attention-seeking tantrums</a:t>
            </a:r>
          </a:p>
          <a:p>
            <a:r>
              <a:rPr lang="en-US" dirty="0"/>
              <a:t>Define goal behavior for the parent</a:t>
            </a:r>
          </a:p>
          <a:p>
            <a:pPr lvl="1"/>
            <a:r>
              <a:rPr lang="en-US" dirty="0"/>
              <a:t>e.g. what does the parent need to do, what is the successful outcome</a:t>
            </a:r>
          </a:p>
          <a:p>
            <a:pPr marL="0" indent="0">
              <a:buNone/>
            </a:pPr>
            <a:endParaRPr lang="en-US" dirty="0"/>
          </a:p>
        </p:txBody>
      </p:sp>
    </p:spTree>
    <p:extLst>
      <p:ext uri="{BB962C8B-B14F-4D97-AF65-F5344CB8AC3E}">
        <p14:creationId xmlns:p14="http://schemas.microsoft.com/office/powerpoint/2010/main" val="37532692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Teach Parents to Monitor Target Behavior</a:t>
            </a:r>
          </a:p>
        </p:txBody>
      </p:sp>
      <p:sp>
        <p:nvSpPr>
          <p:cNvPr id="3" name="Content Placeholder 2"/>
          <p:cNvSpPr>
            <a:spLocks noGrp="1"/>
          </p:cNvSpPr>
          <p:nvPr>
            <p:ph idx="1"/>
          </p:nvPr>
        </p:nvSpPr>
        <p:spPr/>
        <p:txBody>
          <a:bodyPr/>
          <a:lstStyle/>
          <a:p>
            <a:r>
              <a:rPr lang="en-US" dirty="0"/>
              <a:t>Use behavioral skills teaching strategies</a:t>
            </a:r>
          </a:p>
          <a:p>
            <a:r>
              <a:rPr lang="en-US" dirty="0"/>
              <a:t>Have parents collect </a:t>
            </a:r>
            <a:r>
              <a:rPr lang="en-US" b="1" dirty="0"/>
              <a:t>baseline data </a:t>
            </a:r>
            <a:r>
              <a:rPr lang="en-US" dirty="0"/>
              <a:t>on target behavior and goal behaviors</a:t>
            </a:r>
          </a:p>
          <a:p>
            <a:r>
              <a:rPr lang="en-US" dirty="0"/>
              <a:t>Parental demonstration of data collection </a:t>
            </a:r>
          </a:p>
          <a:p>
            <a:r>
              <a:rPr lang="en-US" dirty="0"/>
              <a:t>Allow for a determination of efficacy</a:t>
            </a:r>
          </a:p>
        </p:txBody>
      </p:sp>
    </p:spTree>
    <p:extLst>
      <p:ext uri="{BB962C8B-B14F-4D97-AF65-F5344CB8AC3E}">
        <p14:creationId xmlns:p14="http://schemas.microsoft.com/office/powerpoint/2010/main" val="20175474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Identify and Develop the Intervention</a:t>
            </a:r>
          </a:p>
        </p:txBody>
      </p:sp>
      <p:sp>
        <p:nvSpPr>
          <p:cNvPr id="3" name="Content Placeholder 2"/>
          <p:cNvSpPr>
            <a:spLocks noGrp="1"/>
          </p:cNvSpPr>
          <p:nvPr>
            <p:ph idx="1"/>
          </p:nvPr>
        </p:nvSpPr>
        <p:spPr/>
        <p:txBody>
          <a:bodyPr/>
          <a:lstStyle/>
          <a:p>
            <a:r>
              <a:rPr lang="en-US" dirty="0"/>
              <a:t>Review evidence-based programs and associated manuals for interventions</a:t>
            </a:r>
          </a:p>
          <a:p>
            <a:r>
              <a:rPr lang="en-US" dirty="0"/>
              <a:t>Rely upon a skilled, experienced practitioner for interventions</a:t>
            </a:r>
          </a:p>
          <a:p>
            <a:r>
              <a:rPr lang="en-US" dirty="0"/>
              <a:t>Critically evaluate the research literature</a:t>
            </a:r>
          </a:p>
          <a:p>
            <a:r>
              <a:rPr lang="en-US" dirty="0"/>
              <a:t>Develop an intervention package using the framework</a:t>
            </a:r>
          </a:p>
        </p:txBody>
      </p:sp>
    </p:spTree>
    <p:extLst>
      <p:ext uri="{BB962C8B-B14F-4D97-AF65-F5344CB8AC3E}">
        <p14:creationId xmlns:p14="http://schemas.microsoft.com/office/powerpoint/2010/main" val="405368989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Train Parents</a:t>
            </a:r>
          </a:p>
        </p:txBody>
      </p:sp>
      <p:sp>
        <p:nvSpPr>
          <p:cNvPr id="3" name="Content Placeholder 2"/>
          <p:cNvSpPr>
            <a:spLocks noGrp="1"/>
          </p:cNvSpPr>
          <p:nvPr>
            <p:ph idx="1"/>
          </p:nvPr>
        </p:nvSpPr>
        <p:spPr/>
        <p:txBody>
          <a:bodyPr/>
          <a:lstStyle/>
          <a:p>
            <a:r>
              <a:rPr lang="en-US" dirty="0"/>
              <a:t>Use </a:t>
            </a:r>
            <a:r>
              <a:rPr lang="en-US" b="1" dirty="0"/>
              <a:t>behavioral skills training </a:t>
            </a:r>
            <a:r>
              <a:rPr lang="en-US" dirty="0"/>
              <a:t>including instruction, modeling, rehearsal, and feedback</a:t>
            </a:r>
          </a:p>
          <a:p>
            <a:r>
              <a:rPr lang="en-US" dirty="0"/>
              <a:t>Barriers to intervention implementation may be overcome by using clinical skills such as proving rationale, choosing language carefully, predicting outcomes, using reminders, recognizing the competition, developing rapport, using tangible incentives, using technology, using resources, and being flexible</a:t>
            </a:r>
          </a:p>
          <a:p>
            <a:r>
              <a:rPr lang="en-US" b="1" dirty="0"/>
              <a:t>This is the aforementioned topic!</a:t>
            </a:r>
          </a:p>
        </p:txBody>
      </p:sp>
    </p:spTree>
    <p:extLst>
      <p:ext uri="{BB962C8B-B14F-4D97-AF65-F5344CB8AC3E}">
        <p14:creationId xmlns:p14="http://schemas.microsoft.com/office/powerpoint/2010/main" val="281680426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Monitor Treatment Adherence and Progress</a:t>
            </a:r>
          </a:p>
        </p:txBody>
      </p:sp>
      <p:sp>
        <p:nvSpPr>
          <p:cNvPr id="3" name="Content Placeholder 2"/>
          <p:cNvSpPr>
            <a:spLocks noGrp="1"/>
          </p:cNvSpPr>
          <p:nvPr>
            <p:ph idx="1"/>
          </p:nvPr>
        </p:nvSpPr>
        <p:spPr/>
        <p:txBody>
          <a:bodyPr/>
          <a:lstStyle/>
          <a:p>
            <a:r>
              <a:rPr lang="en-US" dirty="0"/>
              <a:t>Data Collection</a:t>
            </a:r>
          </a:p>
          <a:p>
            <a:r>
              <a:rPr lang="en-US" dirty="0"/>
              <a:t>Data on Treatment Adherence</a:t>
            </a:r>
          </a:p>
          <a:p>
            <a:pPr lvl="1"/>
            <a:r>
              <a:rPr lang="en-US" dirty="0"/>
              <a:t>Integrity with which the parent is implementing treatment recommendations.</a:t>
            </a:r>
          </a:p>
          <a:p>
            <a:r>
              <a:rPr lang="en-US" dirty="0"/>
              <a:t>Data of Progress</a:t>
            </a:r>
          </a:p>
          <a:p>
            <a:pPr lvl="1"/>
            <a:r>
              <a:rPr lang="en-US" dirty="0"/>
              <a:t>Child outcomes or progress toward the identified goal</a:t>
            </a:r>
          </a:p>
        </p:txBody>
      </p:sp>
    </p:spTree>
    <p:extLst>
      <p:ext uri="{BB962C8B-B14F-4D97-AF65-F5344CB8AC3E}">
        <p14:creationId xmlns:p14="http://schemas.microsoft.com/office/powerpoint/2010/main" val="16070342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Apply Data-Based Decision Making</a:t>
            </a:r>
          </a:p>
        </p:txBody>
      </p:sp>
      <p:sp>
        <p:nvSpPr>
          <p:cNvPr id="3" name="Content Placeholder 2"/>
          <p:cNvSpPr>
            <a:spLocks noGrp="1"/>
          </p:cNvSpPr>
          <p:nvPr>
            <p:ph idx="1"/>
          </p:nvPr>
        </p:nvSpPr>
        <p:spPr/>
        <p:txBody>
          <a:bodyPr/>
          <a:lstStyle/>
          <a:p>
            <a:r>
              <a:rPr lang="en-US" dirty="0"/>
              <a:t>Make changes in the intervention (i.e., what parent is being taught) as needed.</a:t>
            </a:r>
          </a:p>
          <a:p>
            <a:r>
              <a:rPr lang="en-US" dirty="0"/>
              <a:t>Make changes in the parent training (i.e., how the parent is being taught) as needed.</a:t>
            </a:r>
          </a:p>
          <a:p>
            <a:r>
              <a:rPr lang="en-US" dirty="0"/>
              <a:t>Fade intervention or incorporate strategies as part of the family’s natural routine.</a:t>
            </a:r>
          </a:p>
        </p:txBody>
      </p:sp>
    </p:spTree>
    <p:extLst>
      <p:ext uri="{BB962C8B-B14F-4D97-AF65-F5344CB8AC3E}">
        <p14:creationId xmlns:p14="http://schemas.microsoft.com/office/powerpoint/2010/main" val="382882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4CD52-BFCA-1C13-27C4-EF24E7D38898}"/>
              </a:ext>
            </a:extLst>
          </p:cNvPr>
          <p:cNvSpPr>
            <a:spLocks noGrp="1"/>
          </p:cNvSpPr>
          <p:nvPr>
            <p:ph type="title"/>
          </p:nvPr>
        </p:nvSpPr>
        <p:spPr/>
        <p:txBody>
          <a:bodyPr/>
          <a:lstStyle/>
          <a:p>
            <a:r>
              <a:rPr lang="en-US" b="1" dirty="0"/>
              <a:t>Oppositional Defiant Disorder (Continued)</a:t>
            </a:r>
          </a:p>
        </p:txBody>
      </p:sp>
      <p:sp>
        <p:nvSpPr>
          <p:cNvPr id="3" name="Content Placeholder 2">
            <a:extLst>
              <a:ext uri="{FF2B5EF4-FFF2-40B4-BE49-F238E27FC236}">
                <a16:creationId xmlns:a16="http://schemas.microsoft.com/office/drawing/2014/main" id="{4A3E4C8C-8663-6C30-EC7B-4A8D286C538D}"/>
              </a:ext>
            </a:extLst>
          </p:cNvPr>
          <p:cNvSpPr>
            <a:spLocks noGrp="1"/>
          </p:cNvSpPr>
          <p:nvPr>
            <p:ph idx="1"/>
          </p:nvPr>
        </p:nvSpPr>
        <p:spPr/>
        <p:txBody>
          <a:bodyPr>
            <a:normAutofit fontScale="92500" lnSpcReduction="20000"/>
          </a:bodyPr>
          <a:lstStyle/>
          <a:p>
            <a:r>
              <a:rPr lang="en-US" b="0" i="0" dirty="0">
                <a:solidFill>
                  <a:srgbClr val="000000"/>
                </a:solidFill>
                <a:effectLst/>
              </a:rPr>
              <a:t>B. The disturbance in behavior is associated with distress in the individual or others in his or her immediate social context (e.g., family, peer group, work colleagues) or it impacts negatively on social, educational, occupational, or other important areas of functioning,</a:t>
            </a:r>
          </a:p>
          <a:p>
            <a:r>
              <a:rPr lang="en-US" b="0" i="0" dirty="0">
                <a:solidFill>
                  <a:srgbClr val="000000"/>
                </a:solidFill>
                <a:effectLst/>
              </a:rPr>
              <a:t>C. The behavior does not occur exclusively during the course of a psychotic, substance use, depressive, or bipolar disorder. Also the criteria are not met for disruptive mood dysregulation disorder.</a:t>
            </a:r>
          </a:p>
          <a:p>
            <a:pPr algn="l">
              <a:buFont typeface="Arial" panose="020B0604020202020204" pitchFamily="34" charset="0"/>
              <a:buChar char="•"/>
            </a:pPr>
            <a:r>
              <a:rPr lang="en-US" b="0" i="1" dirty="0">
                <a:solidFill>
                  <a:srgbClr val="000000"/>
                </a:solidFill>
                <a:effectLst/>
              </a:rPr>
              <a:t>Specify</a:t>
            </a:r>
            <a:r>
              <a:rPr lang="en-US" b="0" i="0" dirty="0">
                <a:solidFill>
                  <a:srgbClr val="000000"/>
                </a:solidFill>
                <a:effectLst/>
              </a:rPr>
              <a:t> current severity:</a:t>
            </a:r>
          </a:p>
          <a:p>
            <a:pPr algn="l">
              <a:buFont typeface="Arial" panose="020B0604020202020204" pitchFamily="34" charset="0"/>
              <a:buChar char="•"/>
            </a:pPr>
            <a:r>
              <a:rPr lang="en-US" b="1" i="0" dirty="0">
                <a:solidFill>
                  <a:srgbClr val="000000"/>
                </a:solidFill>
                <a:effectLst/>
              </a:rPr>
              <a:t>Mild</a:t>
            </a:r>
            <a:r>
              <a:rPr lang="en-US" b="0" i="0" dirty="0">
                <a:solidFill>
                  <a:srgbClr val="000000"/>
                </a:solidFill>
                <a:effectLst/>
              </a:rPr>
              <a:t>: Symptoms are confined to only one setting (e.g., at home, at school, at work, with peers).</a:t>
            </a:r>
          </a:p>
          <a:p>
            <a:pPr algn="l">
              <a:buFont typeface="Arial" panose="020B0604020202020204" pitchFamily="34" charset="0"/>
              <a:buChar char="•"/>
            </a:pPr>
            <a:r>
              <a:rPr lang="en-US" b="1" i="0" dirty="0">
                <a:solidFill>
                  <a:srgbClr val="000000"/>
                </a:solidFill>
                <a:effectLst/>
              </a:rPr>
              <a:t>Moderate</a:t>
            </a:r>
            <a:r>
              <a:rPr lang="en-US" b="0" i="0" dirty="0">
                <a:solidFill>
                  <a:srgbClr val="000000"/>
                </a:solidFill>
                <a:effectLst/>
              </a:rPr>
              <a:t>: Some symptoms are present in at least two settings</a:t>
            </a:r>
          </a:p>
          <a:p>
            <a:pPr algn="l">
              <a:buFont typeface="Arial" panose="020B0604020202020204" pitchFamily="34" charset="0"/>
              <a:buChar char="•"/>
            </a:pPr>
            <a:r>
              <a:rPr lang="en-US" b="1" i="0" dirty="0">
                <a:solidFill>
                  <a:srgbClr val="000000"/>
                </a:solidFill>
                <a:effectLst/>
              </a:rPr>
              <a:t>Severe</a:t>
            </a:r>
            <a:r>
              <a:rPr lang="en-US" b="0" i="0" dirty="0">
                <a:solidFill>
                  <a:srgbClr val="000000"/>
                </a:solidFill>
                <a:effectLst/>
              </a:rPr>
              <a:t>: Some symptoms are present in three or more settings.</a:t>
            </a:r>
          </a:p>
          <a:p>
            <a:endParaRPr lang="en-US" dirty="0"/>
          </a:p>
        </p:txBody>
      </p:sp>
    </p:spTree>
    <p:extLst>
      <p:ext uri="{BB962C8B-B14F-4D97-AF65-F5344CB8AC3E}">
        <p14:creationId xmlns:p14="http://schemas.microsoft.com/office/powerpoint/2010/main" val="367326813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What’s Next?  Research &amp; Prevention</a:t>
            </a:r>
          </a:p>
        </p:txBody>
      </p:sp>
      <p:sp>
        <p:nvSpPr>
          <p:cNvPr id="3" name="Content Placeholder 2"/>
          <p:cNvSpPr>
            <a:spLocks noGrp="1"/>
          </p:cNvSpPr>
          <p:nvPr>
            <p:ph idx="1"/>
          </p:nvPr>
        </p:nvSpPr>
        <p:spPr/>
        <p:txBody>
          <a:bodyPr>
            <a:normAutofit/>
          </a:bodyPr>
          <a:lstStyle/>
          <a:p>
            <a:r>
              <a:rPr lang="en-US" dirty="0"/>
              <a:t>Research Directions for Parent Training</a:t>
            </a:r>
          </a:p>
          <a:p>
            <a:pPr lvl="1"/>
            <a:r>
              <a:rPr lang="en-US" dirty="0"/>
              <a:t>Empirically Supported Parent Training Programs</a:t>
            </a:r>
          </a:p>
          <a:p>
            <a:pPr lvl="1"/>
            <a:r>
              <a:rPr lang="en-US" dirty="0"/>
              <a:t>Extensions to child problems other than noncompliance</a:t>
            </a:r>
          </a:p>
          <a:p>
            <a:pPr lvl="1"/>
            <a:r>
              <a:rPr lang="en-US" dirty="0"/>
              <a:t>How to train parents</a:t>
            </a:r>
          </a:p>
          <a:p>
            <a:r>
              <a:rPr lang="en-US" dirty="0"/>
              <a:t>Parent Training for Prevention</a:t>
            </a:r>
          </a:p>
          <a:p>
            <a:pPr lvl="1"/>
            <a:r>
              <a:rPr lang="en-US" dirty="0"/>
              <a:t>FAST Track (Conduct Problems Prevention Research Group, 1992, 2000, 2004)</a:t>
            </a:r>
          </a:p>
          <a:p>
            <a:pPr lvl="1"/>
            <a:r>
              <a:rPr lang="en-US" dirty="0"/>
              <a:t>Linking the Interests of Families and Teachers (LIFT; Eddy, Reid &amp; </a:t>
            </a:r>
            <a:r>
              <a:rPr lang="en-US" dirty="0" err="1"/>
              <a:t>Fetrow</a:t>
            </a:r>
            <a:r>
              <a:rPr lang="en-US" dirty="0"/>
              <a:t>, 2000; Reid &amp; Eddy, 2002)</a:t>
            </a:r>
          </a:p>
          <a:p>
            <a:pPr lvl="1"/>
            <a:r>
              <a:rPr lang="en-US" dirty="0"/>
              <a:t>Adolescent Transitions Program (ATP; </a:t>
            </a:r>
            <a:r>
              <a:rPr lang="en-US" dirty="0" err="1"/>
              <a:t>Dishion</a:t>
            </a:r>
            <a:r>
              <a:rPr lang="en-US" dirty="0"/>
              <a:t> &amp; Kavanagh, 2003)</a:t>
            </a:r>
          </a:p>
        </p:txBody>
      </p:sp>
    </p:spTree>
    <p:extLst>
      <p:ext uri="{BB962C8B-B14F-4D97-AF65-F5344CB8AC3E}">
        <p14:creationId xmlns:p14="http://schemas.microsoft.com/office/powerpoint/2010/main" val="12797348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End</a:t>
            </a:r>
          </a:p>
        </p:txBody>
      </p:sp>
      <p:sp>
        <p:nvSpPr>
          <p:cNvPr id="3" name="Content Placeholder 2"/>
          <p:cNvSpPr>
            <a:spLocks noGrp="1"/>
          </p:cNvSpPr>
          <p:nvPr>
            <p:ph idx="1"/>
          </p:nvPr>
        </p:nvSpPr>
        <p:spPr/>
        <p:txBody>
          <a:bodyPr/>
          <a:lstStyle/>
          <a:p>
            <a:r>
              <a:rPr lang="en-US" dirty="0"/>
              <a:t>Thanks for your time!</a:t>
            </a:r>
          </a:p>
          <a:p>
            <a:r>
              <a:rPr lang="en-US" dirty="0"/>
              <a:t>Informative?</a:t>
            </a:r>
          </a:p>
          <a:p>
            <a:r>
              <a:rPr lang="en-US" dirty="0"/>
              <a:t>Motivated?</a:t>
            </a:r>
          </a:p>
          <a:p>
            <a:r>
              <a:rPr lang="en-US" dirty="0"/>
              <a:t>I hope that you all view working with parents as a critical component of working with any child or adolescent.</a:t>
            </a:r>
          </a:p>
        </p:txBody>
      </p:sp>
    </p:spTree>
    <p:extLst>
      <p:ext uri="{BB962C8B-B14F-4D97-AF65-F5344CB8AC3E}">
        <p14:creationId xmlns:p14="http://schemas.microsoft.com/office/powerpoint/2010/main" val="5948292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Coastal Bend Psychological Associates</a:t>
            </a:r>
          </a:p>
        </p:txBody>
      </p:sp>
      <p:sp>
        <p:nvSpPr>
          <p:cNvPr id="3" name="Content Placeholder 2"/>
          <p:cNvSpPr>
            <a:spLocks noGrp="1"/>
          </p:cNvSpPr>
          <p:nvPr>
            <p:ph idx="1"/>
          </p:nvPr>
        </p:nvSpPr>
        <p:spPr>
          <a:xfrm>
            <a:off x="838200" y="1607127"/>
            <a:ext cx="10515600" cy="4569836"/>
          </a:xfrm>
        </p:spPr>
        <p:txBody>
          <a:bodyPr>
            <a:normAutofit fontScale="62500" lnSpcReduction="20000"/>
          </a:bodyPr>
          <a:lstStyle/>
          <a:p>
            <a:pPr marL="0" indent="0">
              <a:buNone/>
            </a:pPr>
            <a:r>
              <a:rPr lang="en-US" b="1" dirty="0"/>
              <a:t>	R. C. Cramer, Psy.D., BCBA-D/LBA, LPC-S	Baylea Wagener Cramer, Ph.D., LPC</a:t>
            </a:r>
          </a:p>
          <a:p>
            <a:pPr marL="0" indent="0">
              <a:buNone/>
            </a:pPr>
            <a:r>
              <a:rPr lang="en-US" b="1" dirty="0"/>
              <a:t>	Claudia Schmidt, Ph.D., LPC			Angelica Barrera, Ph.D., LPC-S</a:t>
            </a:r>
          </a:p>
          <a:p>
            <a:pPr marL="0" indent="0">
              <a:buNone/>
            </a:pPr>
            <a:r>
              <a:rPr lang="en-US" b="1" dirty="0"/>
              <a:t>	Monica Jimenez, M.S., LPC			Everett Bush, MS, LPA, BCBA/LBA	   </a:t>
            </a:r>
          </a:p>
          <a:p>
            <a:pPr marL="0" indent="0">
              <a:buNone/>
            </a:pPr>
            <a:r>
              <a:rPr lang="en-US" b="1" dirty="0"/>
              <a:t>	Mary Rangel Gomez, M.S., LPC		Cristian Tovar, M.S., LPC</a:t>
            </a:r>
          </a:p>
          <a:p>
            <a:endParaRPr lang="en-US" dirty="0"/>
          </a:p>
          <a:p>
            <a:pPr marL="0" indent="0" algn="ctr">
              <a:buNone/>
            </a:pPr>
            <a:r>
              <a:rPr lang="en-US" b="1" dirty="0"/>
              <a:t>4639 Corona Drive, Suite # 34, Corpus Christi, Texas 78411</a:t>
            </a:r>
          </a:p>
          <a:p>
            <a:pPr marL="0" indent="0" algn="ctr">
              <a:buNone/>
            </a:pPr>
            <a:r>
              <a:rPr lang="en-US" b="1" dirty="0"/>
              <a:t>Office (361) 442-4024       	Fax (361) 806-9491		</a:t>
            </a:r>
            <a:r>
              <a:rPr lang="en-US" b="1" dirty="0">
                <a:hlinkClick r:id="rId2"/>
              </a:rPr>
              <a:t>www.cb-pa.com</a:t>
            </a:r>
            <a:endParaRPr lang="en-US" b="1" dirty="0"/>
          </a:p>
          <a:p>
            <a:endParaRPr lang="en-US" b="1" dirty="0"/>
          </a:p>
          <a:p>
            <a:pPr marL="0" indent="0" algn="ctr">
              <a:buNone/>
            </a:pPr>
            <a:r>
              <a:rPr lang="en-US" dirty="0"/>
              <a:t>Behavioral, Cognitive-Behavioral, Family Systems, Solution-Focused, Plus More</a:t>
            </a:r>
          </a:p>
          <a:p>
            <a:endParaRPr lang="en-US" b="1" dirty="0"/>
          </a:p>
          <a:p>
            <a:pPr marL="0" indent="0">
              <a:buNone/>
            </a:pPr>
            <a:r>
              <a:rPr lang="en-US" sz="2900" dirty="0"/>
              <a:t>Individual Psychotherapy	Couples/Marital Counseling 	      Family Therapy	 	Group Counseling</a:t>
            </a:r>
          </a:p>
          <a:p>
            <a:pPr marL="0" indent="0">
              <a:buNone/>
            </a:pPr>
            <a:r>
              <a:rPr lang="en-US" sz="2900" dirty="0"/>
              <a:t>Comprehensive Psychological Assessment &amp; Evaluation	Clinical Supervision	          Program Development</a:t>
            </a:r>
          </a:p>
          <a:p>
            <a:pPr marL="0" indent="0">
              <a:buNone/>
            </a:pPr>
            <a:r>
              <a:rPr lang="en-US" sz="2900" dirty="0"/>
              <a:t>Program Consultation    Parent/</a:t>
            </a:r>
            <a:r>
              <a:rPr lang="en-US" sz="2900" dirty="0" err="1"/>
              <a:t>GrandParent</a:t>
            </a:r>
            <a:r>
              <a:rPr lang="en-US" sz="2900" dirty="0"/>
              <a:t> Support Groups     Practicum/Internship/Supervision Training Site</a:t>
            </a:r>
          </a:p>
          <a:p>
            <a:pPr marL="0" indent="0">
              <a:buNone/>
            </a:pPr>
            <a:endParaRPr lang="en-US" sz="2900" dirty="0"/>
          </a:p>
          <a:p>
            <a:pPr marL="0" indent="0">
              <a:buNone/>
            </a:pPr>
            <a:endParaRPr lang="en-US" dirty="0"/>
          </a:p>
        </p:txBody>
      </p:sp>
    </p:spTree>
    <p:extLst>
      <p:ext uri="{BB962C8B-B14F-4D97-AF65-F5344CB8AC3E}">
        <p14:creationId xmlns:p14="http://schemas.microsoft.com/office/powerpoint/2010/main" val="2907538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1EDF6-5404-A643-A35B-A5F83F6A923E}"/>
              </a:ext>
            </a:extLst>
          </p:cNvPr>
          <p:cNvSpPr>
            <a:spLocks noGrp="1"/>
          </p:cNvSpPr>
          <p:nvPr>
            <p:ph type="title"/>
          </p:nvPr>
        </p:nvSpPr>
        <p:spPr/>
        <p:txBody>
          <a:bodyPr/>
          <a:lstStyle/>
          <a:p>
            <a:r>
              <a:rPr lang="en-US" b="1" dirty="0"/>
              <a:t>Intermittent Explosive Disorder</a:t>
            </a:r>
            <a:br>
              <a:rPr lang="en-US" b="1" dirty="0"/>
            </a:br>
            <a:endParaRPr lang="en-US" b="1" dirty="0"/>
          </a:p>
        </p:txBody>
      </p:sp>
      <p:sp>
        <p:nvSpPr>
          <p:cNvPr id="3" name="Content Placeholder 2">
            <a:extLst>
              <a:ext uri="{FF2B5EF4-FFF2-40B4-BE49-F238E27FC236}">
                <a16:creationId xmlns:a16="http://schemas.microsoft.com/office/drawing/2014/main" id="{951C289B-A563-B623-59EC-B63567BF3EAC}"/>
              </a:ext>
            </a:extLst>
          </p:cNvPr>
          <p:cNvSpPr>
            <a:spLocks noGrp="1"/>
          </p:cNvSpPr>
          <p:nvPr>
            <p:ph idx="1"/>
          </p:nvPr>
        </p:nvSpPr>
        <p:spPr/>
        <p:txBody>
          <a:bodyPr>
            <a:normAutofit fontScale="92500" lnSpcReduction="10000"/>
          </a:bodyPr>
          <a:lstStyle/>
          <a:p>
            <a:pPr marL="514350" indent="-514350" algn="l">
              <a:buAutoNum type="alphaUcPeriod"/>
            </a:pPr>
            <a:r>
              <a:rPr lang="en-US" b="0" i="0" dirty="0">
                <a:solidFill>
                  <a:srgbClr val="000000"/>
                </a:solidFill>
                <a:effectLst/>
              </a:rPr>
              <a:t>Recurrent behavioral outburst representing a failure to control aggressive impulses as manifested by either of the following:</a:t>
            </a:r>
          </a:p>
          <a:p>
            <a:pPr marL="457200" lvl="1" indent="0">
              <a:buNone/>
            </a:pPr>
            <a:r>
              <a:rPr lang="en-US" b="0" i="0" dirty="0">
                <a:solidFill>
                  <a:srgbClr val="000000"/>
                </a:solidFill>
                <a:effectLst/>
              </a:rPr>
              <a:t>1. Verbal aggression (e.g., temper tantrums, tirades, verbal arguments or fights) or physical aggression toward property, animals, or other individuals, occurring twice weekly, on average, for a period of 3 months. The physical aggression does not result in damage or destruction of property and does not result in physical injury to animals or other individuals.</a:t>
            </a:r>
          </a:p>
          <a:p>
            <a:pPr marL="457200" lvl="1" indent="0">
              <a:buNone/>
            </a:pPr>
            <a:r>
              <a:rPr lang="en-US" b="0" i="0" dirty="0">
                <a:solidFill>
                  <a:srgbClr val="000000"/>
                </a:solidFill>
                <a:effectLst/>
              </a:rPr>
              <a:t>2. Three behavioral outbursts involving damage or destruction of property and/or physical assault involving physical injury against animals or other individuals occurring within a 12-month period.</a:t>
            </a:r>
          </a:p>
          <a:p>
            <a:pPr marL="0" indent="0">
              <a:buNone/>
            </a:pPr>
            <a:r>
              <a:rPr lang="en-US" b="0" i="0" dirty="0">
                <a:solidFill>
                  <a:srgbClr val="000000"/>
                </a:solidFill>
                <a:effectLst/>
              </a:rPr>
              <a:t>B. The magnitude of aggressiveness expressed during the recurrent outbursts is grossly out of proportion to the provocation or to any precipitating psychosocial stressors.</a:t>
            </a:r>
            <a:endParaRPr lang="en-US" dirty="0"/>
          </a:p>
        </p:txBody>
      </p:sp>
    </p:spTree>
    <p:extLst>
      <p:ext uri="{BB962C8B-B14F-4D97-AF65-F5344CB8AC3E}">
        <p14:creationId xmlns:p14="http://schemas.microsoft.com/office/powerpoint/2010/main" val="2734606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TM03457485[[fn=Mesh]]</Template>
  <TotalTime>44676</TotalTime>
  <Words>8153</Words>
  <Application>Microsoft Office PowerPoint</Application>
  <PresentationFormat>Widescreen</PresentationFormat>
  <Paragraphs>599</Paragraphs>
  <Slides>82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82</vt:i4>
      </vt:variant>
    </vt:vector>
  </HeadingPairs>
  <TitlesOfParts>
    <vt:vector size="88" baseType="lpstr">
      <vt:lpstr>Arial</vt:lpstr>
      <vt:lpstr>Calibri</vt:lpstr>
      <vt:lpstr>Calibri Light</vt:lpstr>
      <vt:lpstr>Proxima Nova</vt:lpstr>
      <vt:lpstr>Times New Roman</vt:lpstr>
      <vt:lpstr>Office Theme</vt:lpstr>
      <vt:lpstr>Treatment and Prevention of Conduct and Behavior-Related Disorders:  Behavioral Parent Training</vt:lpstr>
      <vt:lpstr>Introduction </vt:lpstr>
      <vt:lpstr>Outline</vt:lpstr>
      <vt:lpstr>Course Objectives</vt:lpstr>
      <vt:lpstr>Conduct and Behavior-Related Disorders</vt:lpstr>
      <vt:lpstr>Other Behavior-Related Disorders (that a true behaviorist would consider…)</vt:lpstr>
      <vt:lpstr>Oppositional Defiant Disorder </vt:lpstr>
      <vt:lpstr>Oppositional Defiant Disorder (Continued)</vt:lpstr>
      <vt:lpstr>Intermittent Explosive Disorder </vt:lpstr>
      <vt:lpstr>Intermittent Explosive Disorder (Continued)</vt:lpstr>
      <vt:lpstr>Pyromania</vt:lpstr>
      <vt:lpstr>Kleptomania </vt:lpstr>
      <vt:lpstr>Conduct Disorder *</vt:lpstr>
      <vt:lpstr>Conduct Disorder (Continued)</vt:lpstr>
      <vt:lpstr>Conduct Disorder (Continued)</vt:lpstr>
      <vt:lpstr>Conduct Disorder (Continued)</vt:lpstr>
      <vt:lpstr>Conduct Disorder (Continued)</vt:lpstr>
      <vt:lpstr>Onset </vt:lpstr>
      <vt:lpstr>Prevalence </vt:lpstr>
      <vt:lpstr>Causative Agents &amp; Risk Factors</vt:lpstr>
      <vt:lpstr>Causative Agents &amp; Risk Factors (Continued)</vt:lpstr>
      <vt:lpstr>Causative Agents &amp; Risk Factors (Continued)</vt:lpstr>
      <vt:lpstr>Causative Agents &amp; Risk Factors (Continued)</vt:lpstr>
      <vt:lpstr>Outlook &amp; Prognosis</vt:lpstr>
      <vt:lpstr>Outlook &amp; Prognosis (Continued)</vt:lpstr>
      <vt:lpstr>Treatment Options</vt:lpstr>
      <vt:lpstr>Prevention</vt:lpstr>
      <vt:lpstr>Parent Training</vt:lpstr>
      <vt:lpstr>Introduction</vt:lpstr>
      <vt:lpstr>Major Reference Material</vt:lpstr>
      <vt:lpstr>History</vt:lpstr>
      <vt:lpstr>History (Continued)</vt:lpstr>
      <vt:lpstr>History (Continued)</vt:lpstr>
      <vt:lpstr>History (Continued)</vt:lpstr>
      <vt:lpstr>Evidence-Based &amp; Empirically-Supported Programs</vt:lpstr>
      <vt:lpstr>Empirically-Supported Parent Training Programs</vt:lpstr>
      <vt:lpstr>Living With Children Program</vt:lpstr>
      <vt:lpstr>The Incredible Years—Basic Program</vt:lpstr>
      <vt:lpstr>Helping the Noncompliant Child Program</vt:lpstr>
      <vt:lpstr>Parent-Child Interaction Therapy (PCIT)</vt:lpstr>
      <vt:lpstr>Commonalities between Efficacious Programs</vt:lpstr>
      <vt:lpstr>Parent Training Alternatives</vt:lpstr>
      <vt:lpstr>Applied Behavior Analysis</vt:lpstr>
      <vt:lpstr>Antecedents</vt:lpstr>
      <vt:lpstr>Consequences </vt:lpstr>
      <vt:lpstr>Conditions Affecting Consequences</vt:lpstr>
      <vt:lpstr>Application of Behavioral Principles</vt:lpstr>
      <vt:lpstr>Behavioral Skills Training</vt:lpstr>
      <vt:lpstr>Behavioral Skills Training (Continued)</vt:lpstr>
      <vt:lpstr>Instruction</vt:lpstr>
      <vt:lpstr>Modeling </vt:lpstr>
      <vt:lpstr>Rehearsal </vt:lpstr>
      <vt:lpstr>Feedback </vt:lpstr>
      <vt:lpstr>Enhancing Parent Motivation </vt:lpstr>
      <vt:lpstr>Overcoming Barriers to Treatment Adherence</vt:lpstr>
      <vt:lpstr>Overcoming Barriers to Treatment Adherence     (Continued)</vt:lpstr>
      <vt:lpstr>Cultural Issues</vt:lpstr>
      <vt:lpstr>Beyond Noncompliance</vt:lpstr>
      <vt:lpstr>Developing a Framework</vt:lpstr>
      <vt:lpstr>Developing a Framework (Continued)</vt:lpstr>
      <vt:lpstr>Parent Training for Child Noncompliance</vt:lpstr>
      <vt:lpstr>Parent Training for Child Noncompliance (Continued)</vt:lpstr>
      <vt:lpstr>Parent Training for Child Noncompliance (Continued)</vt:lpstr>
      <vt:lpstr>Parent Training for Child Noncompliance (Continued)</vt:lpstr>
      <vt:lpstr>Parent Training for Picky Eating</vt:lpstr>
      <vt:lpstr>Parent Training for Picky Eating (Continued)</vt:lpstr>
      <vt:lpstr>Parent Training for Picky Eating (Continued)</vt:lpstr>
      <vt:lpstr>Parent Training for Picky Eating (Continued)</vt:lpstr>
      <vt:lpstr>Practitioner Characteristics</vt:lpstr>
      <vt:lpstr>Practitioner Characteristics (Continued) </vt:lpstr>
      <vt:lpstr>Setting, Practice &amp; Associated Factors</vt:lpstr>
      <vt:lpstr>Converting Research into Practice</vt:lpstr>
      <vt:lpstr>Comprehensive Assessment</vt:lpstr>
      <vt:lpstr>Operationally Define Behaviors</vt:lpstr>
      <vt:lpstr>Teach Parents to Monitor Target Behavior</vt:lpstr>
      <vt:lpstr>Identify and Develop the Intervention</vt:lpstr>
      <vt:lpstr>Train Parents</vt:lpstr>
      <vt:lpstr>Monitor Treatment Adherence and Progress</vt:lpstr>
      <vt:lpstr>Apply Data-Based Decision Making</vt:lpstr>
      <vt:lpstr>What’s Next?  Research &amp; Prevention</vt:lpstr>
      <vt:lpstr>The End</vt:lpstr>
      <vt:lpstr>Coastal Bend Psychological Associates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Parents of Children with Behavioral Problems</dc:title>
  <dc:creator>Baylea Wagener</dc:creator>
  <cp:lastModifiedBy>RC Cramer PsyD</cp:lastModifiedBy>
  <cp:revision>59</cp:revision>
  <cp:lastPrinted>2023-02-15T15:43:40Z</cp:lastPrinted>
  <dcterms:created xsi:type="dcterms:W3CDTF">2016-07-20T04:08:22Z</dcterms:created>
  <dcterms:modified xsi:type="dcterms:W3CDTF">2023-03-25T02:42:23Z</dcterms:modified>
</cp:coreProperties>
</file>