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58"/>
  </p:notesMasterIdLst>
  <p:handoutMasterIdLst>
    <p:handoutMasterId r:id="rId59"/>
  </p:handoutMasterIdLst>
  <p:sldIdLst>
    <p:sldId id="256" r:id="rId2"/>
    <p:sldId id="315" r:id="rId3"/>
    <p:sldId id="316" r:id="rId4"/>
    <p:sldId id="324" r:id="rId5"/>
    <p:sldId id="317" r:id="rId6"/>
    <p:sldId id="322" r:id="rId7"/>
    <p:sldId id="362" r:id="rId8"/>
    <p:sldId id="323" r:id="rId9"/>
    <p:sldId id="340" r:id="rId10"/>
    <p:sldId id="302" r:id="rId11"/>
    <p:sldId id="318" r:id="rId12"/>
    <p:sldId id="307" r:id="rId13"/>
    <p:sldId id="320" r:id="rId14"/>
    <p:sldId id="363" r:id="rId15"/>
    <p:sldId id="352" r:id="rId16"/>
    <p:sldId id="338" r:id="rId17"/>
    <p:sldId id="330" r:id="rId18"/>
    <p:sldId id="327" r:id="rId19"/>
    <p:sldId id="304" r:id="rId20"/>
    <p:sldId id="331" r:id="rId21"/>
    <p:sldId id="351" r:id="rId22"/>
    <p:sldId id="353" r:id="rId23"/>
    <p:sldId id="366" r:id="rId24"/>
    <p:sldId id="342" r:id="rId25"/>
    <p:sldId id="319" r:id="rId26"/>
    <p:sldId id="269" r:id="rId27"/>
    <p:sldId id="339" r:id="rId28"/>
    <p:sldId id="281" r:id="rId29"/>
    <p:sldId id="296" r:id="rId30"/>
    <p:sldId id="272" r:id="rId31"/>
    <p:sldId id="332" r:id="rId32"/>
    <p:sldId id="282" r:id="rId33"/>
    <p:sldId id="277" r:id="rId34"/>
    <p:sldId id="333" r:id="rId35"/>
    <p:sldId id="321" r:id="rId36"/>
    <p:sldId id="345" r:id="rId37"/>
    <p:sldId id="263" r:id="rId38"/>
    <p:sldId id="346" r:id="rId39"/>
    <p:sldId id="337" r:id="rId40"/>
    <p:sldId id="267" r:id="rId41"/>
    <p:sldId id="343" r:id="rId42"/>
    <p:sldId id="290" r:id="rId43"/>
    <p:sldId id="349" r:id="rId44"/>
    <p:sldId id="365" r:id="rId45"/>
    <p:sldId id="344" r:id="rId46"/>
    <p:sldId id="348" r:id="rId47"/>
    <p:sldId id="347" r:id="rId48"/>
    <p:sldId id="360" r:id="rId49"/>
    <p:sldId id="288" r:id="rId50"/>
    <p:sldId id="298" r:id="rId51"/>
    <p:sldId id="350" r:id="rId52"/>
    <p:sldId id="291" r:id="rId53"/>
    <p:sldId id="328" r:id="rId54"/>
    <p:sldId id="292" r:id="rId55"/>
    <p:sldId id="364" r:id="rId56"/>
    <p:sldId id="314" r:id="rId5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82000" autoAdjust="0"/>
  </p:normalViewPr>
  <p:slideViewPr>
    <p:cSldViewPr>
      <p:cViewPr varScale="1">
        <p:scale>
          <a:sx n="88" d="100"/>
          <a:sy n="88" d="100"/>
        </p:scale>
        <p:origin x="22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1586"/>
    </p:cViewPr>
  </p:sorterViewPr>
  <p:notesViewPr>
    <p:cSldViewPr>
      <p:cViewPr>
        <p:scale>
          <a:sx n="100" d="100"/>
          <a:sy n="100" d="100"/>
        </p:scale>
        <p:origin x="184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1" cy="464820"/>
          </a:xfrm>
          <a:prstGeom prst="rect">
            <a:avLst/>
          </a:prstGeom>
        </p:spPr>
        <p:txBody>
          <a:bodyPr vert="horz" lIns="92699" tIns="46349" rIns="92699" bIns="4634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1" cy="464820"/>
          </a:xfrm>
          <a:prstGeom prst="rect">
            <a:avLst/>
          </a:prstGeom>
        </p:spPr>
        <p:txBody>
          <a:bodyPr vert="horz" lIns="92699" tIns="46349" rIns="92699" bIns="46349" rtlCol="0"/>
          <a:lstStyle>
            <a:lvl1pPr algn="r">
              <a:defRPr sz="1200"/>
            </a:lvl1pPr>
          </a:lstStyle>
          <a:p>
            <a:fld id="{884CFE0F-6E96-4E06-B989-1FF0C48A934E}" type="datetimeFigureOut">
              <a:rPr lang="en-US" smtClean="0"/>
              <a:pPr/>
              <a:t>2/16/2023</a:t>
            </a:fld>
            <a:endParaRPr lang="en-US" dirty="0"/>
          </a:p>
        </p:txBody>
      </p:sp>
      <p:sp>
        <p:nvSpPr>
          <p:cNvPr id="4" name="Footer Placeholder 3"/>
          <p:cNvSpPr>
            <a:spLocks noGrp="1"/>
          </p:cNvSpPr>
          <p:nvPr>
            <p:ph type="ftr" sz="quarter" idx="2"/>
          </p:nvPr>
        </p:nvSpPr>
        <p:spPr>
          <a:xfrm>
            <a:off x="1" y="8829967"/>
            <a:ext cx="3037841" cy="464820"/>
          </a:xfrm>
          <a:prstGeom prst="rect">
            <a:avLst/>
          </a:prstGeom>
        </p:spPr>
        <p:txBody>
          <a:bodyPr vert="horz" lIns="92699" tIns="46349" rIns="92699" bIns="463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1" cy="464820"/>
          </a:xfrm>
          <a:prstGeom prst="rect">
            <a:avLst/>
          </a:prstGeom>
        </p:spPr>
        <p:txBody>
          <a:bodyPr vert="horz" lIns="92699" tIns="46349" rIns="92699" bIns="46349" rtlCol="0" anchor="b"/>
          <a:lstStyle>
            <a:lvl1pPr algn="r">
              <a:defRPr sz="1200"/>
            </a:lvl1pPr>
          </a:lstStyle>
          <a:p>
            <a:fld id="{079D3C80-0864-41D3-8E13-9839447DE876}" type="slidenum">
              <a:rPr lang="en-US" smtClean="0"/>
              <a:pPr/>
              <a:t>‹#›</a:t>
            </a:fld>
            <a:endParaRPr lang="en-US" dirty="0"/>
          </a:p>
        </p:txBody>
      </p:sp>
    </p:spTree>
    <p:extLst>
      <p:ext uri="{BB962C8B-B14F-4D97-AF65-F5344CB8AC3E}">
        <p14:creationId xmlns:p14="http://schemas.microsoft.com/office/powerpoint/2010/main" val="627783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1" cy="464820"/>
          </a:xfrm>
          <a:prstGeom prst="rect">
            <a:avLst/>
          </a:prstGeom>
        </p:spPr>
        <p:txBody>
          <a:bodyPr vert="horz" lIns="92699" tIns="46349" rIns="92699" bIns="46349" rtlCol="0"/>
          <a:lstStyle>
            <a:lvl1pPr algn="l">
              <a:defRPr sz="1200"/>
            </a:lvl1pPr>
          </a:lstStyle>
          <a:p>
            <a:endParaRPr lang="en-US" dirty="0"/>
          </a:p>
        </p:txBody>
      </p:sp>
      <p:sp>
        <p:nvSpPr>
          <p:cNvPr id="3" name="Date Placeholder 2"/>
          <p:cNvSpPr>
            <a:spLocks noGrp="1"/>
          </p:cNvSpPr>
          <p:nvPr>
            <p:ph type="dt" idx="1"/>
          </p:nvPr>
        </p:nvSpPr>
        <p:spPr>
          <a:xfrm>
            <a:off x="3970939" y="0"/>
            <a:ext cx="3037841" cy="464820"/>
          </a:xfrm>
          <a:prstGeom prst="rect">
            <a:avLst/>
          </a:prstGeom>
        </p:spPr>
        <p:txBody>
          <a:bodyPr vert="horz" lIns="92699" tIns="46349" rIns="92699" bIns="46349" rtlCol="0"/>
          <a:lstStyle>
            <a:lvl1pPr algn="r">
              <a:defRPr sz="1200"/>
            </a:lvl1pPr>
          </a:lstStyle>
          <a:p>
            <a:fld id="{78426EE2-8A46-40A8-B8E2-97F4F3CB76F6}" type="datetimeFigureOut">
              <a:rPr lang="en-US" smtClean="0"/>
              <a:pPr/>
              <a:t>2/16/2023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99" tIns="46349" rIns="92699" bIns="4634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699" tIns="46349" rIns="92699" bIns="463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1" cy="464820"/>
          </a:xfrm>
          <a:prstGeom prst="rect">
            <a:avLst/>
          </a:prstGeom>
        </p:spPr>
        <p:txBody>
          <a:bodyPr vert="horz" lIns="92699" tIns="46349" rIns="92699" bIns="4634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1" cy="464820"/>
          </a:xfrm>
          <a:prstGeom prst="rect">
            <a:avLst/>
          </a:prstGeom>
        </p:spPr>
        <p:txBody>
          <a:bodyPr vert="horz" lIns="92699" tIns="46349" rIns="92699" bIns="46349" rtlCol="0" anchor="b"/>
          <a:lstStyle>
            <a:lvl1pPr algn="r">
              <a:defRPr sz="1200"/>
            </a:lvl1pPr>
          </a:lstStyle>
          <a:p>
            <a:fld id="{9E3004BB-F850-495C-8BE0-7DA613901D53}" type="slidenum">
              <a:rPr lang="en-US" smtClean="0"/>
              <a:pPr/>
              <a:t>‹#›</a:t>
            </a:fld>
            <a:endParaRPr lang="en-US" dirty="0"/>
          </a:p>
        </p:txBody>
      </p:sp>
    </p:spTree>
    <p:extLst>
      <p:ext uri="{BB962C8B-B14F-4D97-AF65-F5344CB8AC3E}">
        <p14:creationId xmlns:p14="http://schemas.microsoft.com/office/powerpoint/2010/main" val="210015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pr.org/people/2101159/joseph-shapiro/archive?date=2-28-201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timer.onlineclock.net/bg/aquariu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MFP-HUB@ncmhid.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morning.</a:t>
            </a:r>
            <a:r>
              <a:rPr lang="en-US" baseline="0" dirty="0"/>
              <a:t>  My name is _____________________________ and today we are going to share some ways to help the people we serve work through any issues they may have related to traumatic experiences.</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1</a:t>
            </a:fld>
            <a:endParaRPr lang="en-US" dirty="0"/>
          </a:p>
        </p:txBody>
      </p:sp>
    </p:spTree>
    <p:extLst>
      <p:ext uri="{BB962C8B-B14F-4D97-AF65-F5344CB8AC3E}">
        <p14:creationId xmlns:p14="http://schemas.microsoft.com/office/powerpoint/2010/main" val="827572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decided to provide this educational opportunity about trauma, even though we have previously brought in expert speakers on the topic,  because exposure</a:t>
            </a:r>
            <a:r>
              <a:rPr lang="en-US" baseline="0" dirty="0"/>
              <a:t> to traumatic events is so very common, especially among</a:t>
            </a:r>
            <a:r>
              <a:rPr lang="en-US" dirty="0"/>
              <a:t> the people we assist</a:t>
            </a:r>
            <a:r>
              <a:rPr lang="en-US" baseline="0" dirty="0"/>
              <a:t>.  </a:t>
            </a:r>
          </a:p>
          <a:p>
            <a:endParaRPr lang="en-US" dirty="0"/>
          </a:p>
          <a:p>
            <a:r>
              <a:rPr lang="en-US" baseline="0" dirty="0"/>
              <a:t>One of the problems in trying to determine whether any person is responding to a traumatic event or not is that traumatic events in the person’s life are not always known or reported.  One way to circumvent this is to operate from a trauma-based perceptive – you start with the assumption that a person is more likely to have been exposed to trauma than not.  This slide has statistics from DSM 5 showing percentages for persons who meet criteria for diagnosis with post-traumatic stress disorder, acute stress disorder, and adjustment disorders following a traumatic event.  These are general statistics, not just percentages of persons with intellectual and developmental disabilities who end up being diagnosed with trauma-related disorders.  Given the events that have occurred since the book’s publication in 2013, it’s possible that the rate of lifetime exposure to traumatic events has increased.  It’s also very important to note that many people who are exposed to a traumatic event do not go on to develop a diagnosable psychiatric disorder.</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10</a:t>
            </a:fld>
            <a:endParaRPr lang="en-US" dirty="0"/>
          </a:p>
        </p:txBody>
      </p:sp>
    </p:spTree>
    <p:extLst>
      <p:ext uri="{BB962C8B-B14F-4D97-AF65-F5344CB8AC3E}">
        <p14:creationId xmlns:p14="http://schemas.microsoft.com/office/powerpoint/2010/main" val="3391186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We are going to reference post-traumatic stress</a:t>
            </a:r>
            <a:r>
              <a:rPr lang="en-US" i="0" baseline="0" dirty="0"/>
              <a:t> disorder (PTSD) today but this presentation is not solely about PTSD </a:t>
            </a:r>
            <a:r>
              <a:rPr lang="en-US" i="1" dirty="0"/>
              <a:t>(Read</a:t>
            </a:r>
            <a:r>
              <a:rPr lang="en-US" i="1" baseline="0" dirty="0"/>
              <a:t> slide).  </a:t>
            </a:r>
            <a:r>
              <a:rPr lang="en-US" i="0" baseline="0" dirty="0"/>
              <a:t>It should be noted that, i</a:t>
            </a:r>
            <a:r>
              <a:rPr lang="en-US" dirty="0"/>
              <a:t>n general, persons with pre-existing mental illness and</a:t>
            </a:r>
            <a:r>
              <a:rPr lang="en-US" baseline="0" dirty="0"/>
              <a:t> emotional disturbances are more likely to develop PTSD and other traumatic-event related mental health problems than persons who do not already have mental illness or emotional disturbances.  This is important because u</a:t>
            </a:r>
            <a:r>
              <a:rPr lang="en-US" dirty="0"/>
              <a:t>p to 50% of children with intellectual and developmental disorders have also been diagnosed with emotional disturbances and approximately one third of persons with intellectual and developmental disorders served by state developmental disorder agencies are considered to be dually diagnosed with IDD and mental illness.</a:t>
            </a:r>
          </a:p>
          <a:p>
            <a:pPr defTabSz="904026">
              <a:defRPr/>
            </a:pPr>
            <a:endParaRPr lang="en-US" dirty="0"/>
          </a:p>
          <a:p>
            <a:endParaRPr lang="en-US" i="1"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11</a:t>
            </a:fld>
            <a:endParaRPr lang="en-US" dirty="0"/>
          </a:p>
        </p:txBody>
      </p:sp>
    </p:spTree>
    <p:extLst>
      <p:ext uri="{BB962C8B-B14F-4D97-AF65-F5344CB8AC3E}">
        <p14:creationId xmlns:p14="http://schemas.microsoft.com/office/powerpoint/2010/main" val="640009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Even though</a:t>
            </a:r>
            <a:r>
              <a:rPr lang="en-US" baseline="0" dirty="0"/>
              <a:t> it is good practice to be trauma-informed, not all symptoms and behaviors stem from trauma.  It can be </a:t>
            </a:r>
            <a:r>
              <a:rPr lang="en-US" dirty="0"/>
              <a:t>hard to tell if a person’s reported</a:t>
            </a:r>
            <a:r>
              <a:rPr lang="en-US" baseline="0" dirty="0"/>
              <a:t> emotions and observed behaviors are related to traumatic events or not unless you have a good history for the person.  So please don’t be afraid to ask about a person’s trauma history but do be prepared to offer help if a trauma history is reported.  Probably the last thing you want to do is develop a rapport good enough for a person to trust you enough to reveal trauma and then not be prepared to assist them in dealing with the emotions related</a:t>
            </a:r>
            <a:r>
              <a:rPr lang="en-US" dirty="0"/>
              <a:t> </a:t>
            </a:r>
            <a:r>
              <a:rPr lang="en-US" baseline="0" dirty="0"/>
              <a:t> to it.</a:t>
            </a:r>
            <a:endParaRPr lang="en-US" dirty="0"/>
          </a:p>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12</a:t>
            </a:fld>
            <a:endParaRPr lang="en-US" dirty="0"/>
          </a:p>
        </p:txBody>
      </p:sp>
    </p:spTree>
    <p:extLst>
      <p:ext uri="{BB962C8B-B14F-4D97-AF65-F5344CB8AC3E}">
        <p14:creationId xmlns:p14="http://schemas.microsoft.com/office/powerpoint/2010/main" val="1862701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Sometimes it’s pretty obvious when a person is having a response to a traumatic event, especially if you know his or her history well.  But many times, we don’t have a complete picture of what has happened to the people we serve.  Or maybe we’re told they have a history of being abused or neglected, but don’t really have details about the trauma history.  </a:t>
            </a:r>
          </a:p>
        </p:txBody>
      </p:sp>
      <p:sp>
        <p:nvSpPr>
          <p:cNvPr id="4" name="Slide Number Placeholder 3"/>
          <p:cNvSpPr>
            <a:spLocks noGrp="1"/>
          </p:cNvSpPr>
          <p:nvPr>
            <p:ph type="sldNum" sz="quarter" idx="10"/>
          </p:nvPr>
        </p:nvSpPr>
        <p:spPr/>
        <p:txBody>
          <a:bodyPr/>
          <a:lstStyle/>
          <a:p>
            <a:fld id="{9E3004BB-F850-495C-8BE0-7DA613901D53}" type="slidenum">
              <a:rPr lang="en-US" smtClean="0"/>
              <a:pPr/>
              <a:t>13</a:t>
            </a:fld>
            <a:endParaRPr lang="en-US" dirty="0"/>
          </a:p>
        </p:txBody>
      </p:sp>
    </p:spTree>
    <p:extLst>
      <p:ext uri="{BB962C8B-B14F-4D97-AF65-F5344CB8AC3E}">
        <p14:creationId xmlns:p14="http://schemas.microsoft.com/office/powerpoint/2010/main" val="3035385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Australian</a:t>
            </a:r>
            <a:r>
              <a:rPr lang="en-US" baseline="0" dirty="0"/>
              <a:t> </a:t>
            </a:r>
            <a:r>
              <a:rPr lang="en-US" dirty="0"/>
              <a:t>video from 2012 does a good job of articulating some of the difficulties women</a:t>
            </a:r>
            <a:r>
              <a:rPr lang="en-US" baseline="0" dirty="0"/>
              <a:t> with disabilities encounter when abused.  These same barriers apply to males with disabilities who are being victimized.</a:t>
            </a:r>
          </a:p>
          <a:p>
            <a:endParaRPr lang="en-US" baseline="0" dirty="0"/>
          </a:p>
          <a:p>
            <a:pPr defTabSz="904026">
              <a:defRPr/>
            </a:pPr>
            <a:r>
              <a:rPr lang="en-US" dirty="0"/>
              <a:t>The United States Department of Justice reports that as many as one out of three girls and one out of five boys, will be sexually abused by the time they’re 18; this rate is even higher among children with disabilities. According to one study, children with disabilities are three times more likely to be abused than their peers without disabilities, while children with intellectual and mental health disabilities have nearly five times the risk of being sexually abused.  In the general population about 33% of women and 25% of men will experience sexual abuse in their lifetimes; among</a:t>
            </a:r>
            <a:r>
              <a:rPr lang="en-US" baseline="0" dirty="0"/>
              <a:t> people with developmental disabilities, the rates are thought to be about 83% of women and 32% of men.</a:t>
            </a:r>
            <a:endParaRPr lang="en-US" dirty="0"/>
          </a:p>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14</a:t>
            </a:fld>
            <a:endParaRPr lang="en-US" dirty="0"/>
          </a:p>
        </p:txBody>
      </p:sp>
    </p:spTree>
    <p:extLst>
      <p:ext uri="{BB962C8B-B14F-4D97-AF65-F5344CB8AC3E}">
        <p14:creationId xmlns:p14="http://schemas.microsoft.com/office/powerpoint/2010/main" val="3237545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a:t>
            </a:r>
            <a:r>
              <a:rPr lang="en-US" baseline="0" dirty="0"/>
              <a:t> Public Radio produced a very compelling series on sexual abuse and people with intellectual and developmental disabilities in 2018.  The link to access this 8-part series is on this slide and in the handouts.  I strongly encourage you to listen to all the segments if you have not already done so.  I must caution you that some of the material is disturbing, but the segments are very good in that they share what some of people we serve and their families go through.   The audio clip we are sharing today is titled, “In Their Own Words:  People With Intellectual Disabilities Talk About Rape” and it originally aired on National Public Radio on January 20, 2018.  It is just under 8 minutes long. </a:t>
            </a:r>
            <a:r>
              <a:rPr lang="en-US" dirty="0">
                <a:hlinkClick r:id="rId3"/>
              </a:rPr>
              <a:t>Joseph Shapiro : NPR</a:t>
            </a:r>
            <a:r>
              <a:rPr lang="en-US" dirty="0"/>
              <a:t> </a:t>
            </a:r>
          </a:p>
        </p:txBody>
      </p:sp>
      <p:sp>
        <p:nvSpPr>
          <p:cNvPr id="4" name="Slide Number Placeholder 3"/>
          <p:cNvSpPr>
            <a:spLocks noGrp="1"/>
          </p:cNvSpPr>
          <p:nvPr>
            <p:ph type="sldNum" sz="quarter" idx="10"/>
          </p:nvPr>
        </p:nvSpPr>
        <p:spPr/>
        <p:txBody>
          <a:bodyPr/>
          <a:lstStyle/>
          <a:p>
            <a:fld id="{9E3004BB-F850-495C-8BE0-7DA613901D53}" type="slidenum">
              <a:rPr lang="en-US" smtClean="0"/>
              <a:pPr/>
              <a:t>15</a:t>
            </a:fld>
            <a:endParaRPr lang="en-US" dirty="0"/>
          </a:p>
        </p:txBody>
      </p:sp>
    </p:spTree>
    <p:extLst>
      <p:ext uri="{BB962C8B-B14F-4D97-AF65-F5344CB8AC3E}">
        <p14:creationId xmlns:p14="http://schemas.microsoft.com/office/powerpoint/2010/main" val="3218110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NPR</a:t>
            </a:r>
            <a:r>
              <a:rPr lang="en-US" baseline="0" dirty="0"/>
              <a:t> series touches on how the </a:t>
            </a:r>
            <a:r>
              <a:rPr lang="en-US" dirty="0"/>
              <a:t>way we meet the needs</a:t>
            </a:r>
            <a:r>
              <a:rPr lang="en-US" baseline="0" dirty="0"/>
              <a:t> of people with intellectual and developmental disabilities sometimes inadvertently lends itself to creating situations where it is easier for people to be abused.  </a:t>
            </a:r>
            <a:r>
              <a:rPr lang="en-US" sz="1200" dirty="0"/>
              <a:t>People with disabilities are often isolated and dependent on a small circle of friends or caregivers for critical support, including assistance with basic physical needs.   Unfortunately, their caregivers are often their abusers, which poses a difficult decision for the victim who is required to choose between the potential for continuing abuse and having an uncertain future.  Research cited in 2007 showed the following statistics about abuse perpetrators:  30%</a:t>
            </a:r>
            <a:r>
              <a:rPr lang="en-US" sz="1200" baseline="0" dirty="0"/>
              <a:t> were family members, 30% were service providers, and 30% were friends and acquaintances of the abused.</a:t>
            </a:r>
            <a:endParaRPr lang="en-US" sz="1200" dirty="0"/>
          </a:p>
          <a:p>
            <a:pPr defTabSz="904026">
              <a:defRPr/>
            </a:pPr>
            <a:endParaRPr lang="en-US" dirty="0"/>
          </a:p>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16</a:t>
            </a:fld>
            <a:endParaRPr lang="en-US" dirty="0"/>
          </a:p>
        </p:txBody>
      </p:sp>
    </p:spTree>
    <p:extLst>
      <p:ext uri="{BB962C8B-B14F-4D97-AF65-F5344CB8AC3E}">
        <p14:creationId xmlns:p14="http://schemas.microsoft.com/office/powerpoint/2010/main" val="2717759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who victimize</a:t>
            </a:r>
            <a:r>
              <a:rPr lang="en-US" baseline="0" dirty="0"/>
              <a:t> others frequently target those who are less likely or able to stand up to them.  It is also easier for a person to victimize someone they may not value as a person or someone they do not see as an equal or as fully human.</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17</a:t>
            </a:fld>
            <a:endParaRPr lang="en-US" dirty="0"/>
          </a:p>
        </p:txBody>
      </p:sp>
    </p:spTree>
    <p:extLst>
      <p:ext uri="{BB962C8B-B14F-4D97-AF65-F5344CB8AC3E}">
        <p14:creationId xmlns:p14="http://schemas.microsoft.com/office/powerpoint/2010/main" val="2044457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a:t>
            </a:r>
            <a:r>
              <a:rPr lang="en-US" baseline="0" dirty="0"/>
              <a:t> abuse covers a wide variety of behaviors and it is not really possible to share statistics on all its various forms, so I am just sharing statistics on intimate partner violence and reported child abuse to give you an idea of the extent of the problem.  </a:t>
            </a:r>
            <a:r>
              <a:rPr lang="en-US" dirty="0"/>
              <a:t>The statistics on physical abuse related to domestic violence</a:t>
            </a:r>
            <a:r>
              <a:rPr lang="en-US" baseline="0" dirty="0"/>
              <a:t> are from the National Council Against Domestic Violence.  The statistics on child physical abuse are from the American Society for Positive Care of Children and reflect data from 2019.</a:t>
            </a:r>
          </a:p>
          <a:p>
            <a:endParaRPr lang="en-US" baseline="0" dirty="0"/>
          </a:p>
          <a:p>
            <a:pPr defTabSz="904026">
              <a:defRPr/>
            </a:pPr>
            <a:r>
              <a:rPr lang="en-US" dirty="0"/>
              <a:t>Children with disabilities, in particular, have a higher risk of being abused or neglected. According to the United States Department of Health and Human Services, 11 percent of all child abuse victims in 2009 had a physical, cognitive and/or behavioral disability and children with disabilities are almost two times more likely to be physically or sexually abuse or neglected than children without disabilities.  In addition, abuse is typically more severe, is more likely to occur multiple times and is more likely to be repeated for a longer period of time. (American SPCC 2021)</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18</a:t>
            </a:fld>
            <a:endParaRPr lang="en-US" dirty="0"/>
          </a:p>
        </p:txBody>
      </p:sp>
    </p:spTree>
    <p:extLst>
      <p:ext uri="{BB962C8B-B14F-4D97-AF65-F5344CB8AC3E}">
        <p14:creationId xmlns:p14="http://schemas.microsoft.com/office/powerpoint/2010/main" val="3155330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am going to use the term “non-contact abuse” to refer to the types of abuse and victimization that can occur without a person being physically touched.  This can encompass such things as verbal abuse, bullying and cyberbullying, and exposure to items and/or situations that may be distressing to a person, among others.   Remember that people with intellectual and developmental disabilities are at high risk of bullying because they are frequently perceived as “different.” It’s also important to remember that the </a:t>
            </a:r>
            <a:r>
              <a:rPr lang="en-US" dirty="0"/>
              <a:t>range of potentially traumatizing</a:t>
            </a:r>
            <a:r>
              <a:rPr lang="en-US" baseline="0" dirty="0"/>
              <a:t> events for a person with intellectual and developmental disabilities appears to be greater for persons with a lower developmental age.  Experiences that might be perceived as traumatic can include such things as residential placement, experiencing expected developmental milestones like signs of puberty, and even adult consensual sexual experiences.  These life experiences, while not meeting criteria for a diagnosis of post-traumatic stress disorder and not necessarily being forms of abuse, may still result in the individual experiencing symptoms like those of PTSD. </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19</a:t>
            </a:fld>
            <a:endParaRPr lang="en-US" dirty="0"/>
          </a:p>
        </p:txBody>
      </p:sp>
    </p:spTree>
    <p:extLst>
      <p:ext uri="{BB962C8B-B14F-4D97-AF65-F5344CB8AC3E}">
        <p14:creationId xmlns:p14="http://schemas.microsoft.com/office/powerpoint/2010/main" val="2035162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t>
            </a:r>
            <a:r>
              <a:rPr lang="en-US" baseline="0" dirty="0"/>
              <a:t> Support Team services are funded by a federal Money Follows the Person grant which is allocated to the teams through the Texas Department of Health and Human Services.  The content shared today does not necessarily represent the views of the federal or Texas State governments.  The eight Transition Support Teams in Texas funded by this grant are charged with providing educational opportunities, technical assistance, and peer review/case consultation services to the local intellectual and developmental disabilities authorities, IDD Home and Community-Based services providers, and Texas Home Living service providers in their respective catchment areas.</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2</a:t>
            </a:fld>
            <a:endParaRPr lang="en-US" dirty="0"/>
          </a:p>
        </p:txBody>
      </p:sp>
    </p:spTree>
    <p:extLst>
      <p:ext uri="{BB962C8B-B14F-4D97-AF65-F5344CB8AC3E}">
        <p14:creationId xmlns:p14="http://schemas.microsoft.com/office/powerpoint/2010/main" val="2966314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26">
              <a:defRPr/>
            </a:pPr>
            <a:r>
              <a:rPr lang="en-US" dirty="0"/>
              <a:t>People with disabilities are also more likely to experience several less common forms of victimization</a:t>
            </a:r>
            <a:r>
              <a:rPr lang="en-US" baseline="0" dirty="0"/>
              <a:t> or abuse. </a:t>
            </a:r>
            <a:r>
              <a:rPr lang="en-US" dirty="0"/>
              <a:t> For example, it is not unheard of for someone</a:t>
            </a:r>
            <a:r>
              <a:rPr lang="en-US" baseline="0" dirty="0"/>
              <a:t> abusing a person with disabilities to manipulate the person’s </a:t>
            </a:r>
            <a:r>
              <a:rPr lang="en-US" dirty="0"/>
              <a:t>medications or to withhold access to assistive equipment and technology, including communications devices, in order to control behavior. In other cases, a person’s personal care assistant might refuse to provide essential assistance.</a:t>
            </a:r>
          </a:p>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20</a:t>
            </a:fld>
            <a:endParaRPr lang="en-US" dirty="0"/>
          </a:p>
        </p:txBody>
      </p:sp>
    </p:spTree>
    <p:extLst>
      <p:ext uri="{BB962C8B-B14F-4D97-AF65-F5344CB8AC3E}">
        <p14:creationId xmlns:p14="http://schemas.microsoft.com/office/powerpoint/2010/main" val="1777443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a reminder that if you suspect that a child</a:t>
            </a:r>
            <a:r>
              <a:rPr lang="en-US" baseline="0" dirty="0"/>
              <a:t> or an adult with a disability is being abused, neglected, or exploited, you must contact the Texas Department of Family and Protective Services to report it.  They will determine if the report falls within their jurisdiction and will investigate if it does.  </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21</a:t>
            </a:fld>
            <a:endParaRPr lang="en-US" dirty="0"/>
          </a:p>
        </p:txBody>
      </p:sp>
    </p:spTree>
    <p:extLst>
      <p:ext uri="{BB962C8B-B14F-4D97-AF65-F5344CB8AC3E}">
        <p14:creationId xmlns:p14="http://schemas.microsoft.com/office/powerpoint/2010/main" val="762588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about halfway through</a:t>
            </a:r>
            <a:r>
              <a:rPr lang="en-US" baseline="0" dirty="0"/>
              <a:t> and have been sharing a lot of potentially trauma-inducing material, so it is time for another self-care break.  First we are going share another relaxation exercise from the handouts with you, then we’ll pause the presentation for five minutes.  We will be here monitoring the chat and questions if you need to communicate with us during this time.</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22</a:t>
            </a:fld>
            <a:endParaRPr lang="en-US" dirty="0"/>
          </a:p>
        </p:txBody>
      </p:sp>
    </p:spTree>
    <p:extLst>
      <p:ext uri="{BB962C8B-B14F-4D97-AF65-F5344CB8AC3E}">
        <p14:creationId xmlns:p14="http://schemas.microsoft.com/office/powerpoint/2010/main" val="710587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Aquarium Timer: Online Timer with Fish Tank Backgrounds (onlineclock.net)</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23</a:t>
            </a:fld>
            <a:endParaRPr lang="en-US" dirty="0"/>
          </a:p>
        </p:txBody>
      </p:sp>
    </p:spTree>
    <p:extLst>
      <p:ext uri="{BB962C8B-B14F-4D97-AF65-F5344CB8AC3E}">
        <p14:creationId xmlns:p14="http://schemas.microsoft.com/office/powerpoint/2010/main" val="3997070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Here’s a quick question for you, “How</a:t>
            </a:r>
            <a:r>
              <a:rPr lang="en-US" baseline="0" dirty="0"/>
              <a:t> many of you have encountered a person with IDD who has been victimized in some way.”  Please select your answer and we’ll post the results for you after the answers are received.  </a:t>
            </a:r>
            <a:r>
              <a:rPr lang="en-US" i="1" baseline="0" dirty="0"/>
              <a:t>(Discuss poll results).</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24</a:t>
            </a:fld>
            <a:endParaRPr lang="en-US" dirty="0"/>
          </a:p>
        </p:txBody>
      </p:sp>
    </p:spTree>
    <p:extLst>
      <p:ext uri="{BB962C8B-B14F-4D97-AF65-F5344CB8AC3E}">
        <p14:creationId xmlns:p14="http://schemas.microsoft.com/office/powerpoint/2010/main" val="2005552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information comes from the Sidran Institute’s Post-Traumatic Stress Disorder Fact Sheet.  It’s providing information on which types of traumatic events are more likely to result in PTSD symptoms among people exposed to them.</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25</a:t>
            </a:fld>
            <a:endParaRPr lang="en-US" dirty="0"/>
          </a:p>
        </p:txBody>
      </p:sp>
    </p:spTree>
    <p:extLst>
      <p:ext uri="{BB962C8B-B14F-4D97-AF65-F5344CB8AC3E}">
        <p14:creationId xmlns:p14="http://schemas.microsoft.com/office/powerpoint/2010/main" val="1546566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t>
            </a:r>
            <a:r>
              <a:rPr lang="en-US" baseline="0" dirty="0"/>
              <a:t>e things that can result in diagnosable mental illness don’t always start out as a bad thing.  The problem arises when the symptoms that lead to a person being diagnosed with a mental illness cause distress or otherwise interfere with a person’s activities of daily living.</a:t>
            </a:r>
          </a:p>
          <a:p>
            <a:endParaRPr lang="en-US" baseline="0" dirty="0"/>
          </a:p>
          <a:p>
            <a:pPr defTabSz="904026">
              <a:defRPr/>
            </a:pPr>
            <a:r>
              <a:rPr lang="en-US" dirty="0"/>
              <a:t>Traumatic</a:t>
            </a:r>
            <a:r>
              <a:rPr lang="en-US" baseline="0" dirty="0"/>
              <a:t>-event related disorders usually have symptoms that can be classified in the following categories:  Intrusion symptoms, Avoidance symptoms, Changes in Cognition and Mood.  This slide discusses Intrusion Symptoms as defined in DSM-V.  With some people, you may notice regression – forgetting of previously learned skills, re-appearance of behaviors shown at a younger age, etc.</a:t>
            </a:r>
            <a:endParaRPr lang="en-US" dirty="0"/>
          </a:p>
          <a:p>
            <a:pPr defTabSz="904026">
              <a:defRPr/>
            </a:pPr>
            <a:endParaRPr lang="en-US" dirty="0"/>
          </a:p>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26</a:t>
            </a:fld>
            <a:endParaRPr lang="en-US" dirty="0"/>
          </a:p>
        </p:txBody>
      </p:sp>
    </p:spTree>
    <p:extLst>
      <p:ext uri="{BB962C8B-B14F-4D97-AF65-F5344CB8AC3E}">
        <p14:creationId xmlns:p14="http://schemas.microsoft.com/office/powerpoint/2010/main" val="3675923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some of the factors thought to contribute factors to a person’s developing PTSD or</a:t>
            </a:r>
            <a:r>
              <a:rPr lang="en-US" baseline="0" dirty="0"/>
              <a:t> a related disorder following exposure to a traumatic event.  They are correlated to development of an illness, it is not a causal relationship.  Research shows that people who experience these are more likely to develop trauma-related mental health issues following exposure to traumatic events.</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27</a:t>
            </a:fld>
            <a:endParaRPr lang="en-US" dirty="0"/>
          </a:p>
        </p:txBody>
      </p:sp>
    </p:spTree>
    <p:extLst>
      <p:ext uri="{BB962C8B-B14F-4D97-AF65-F5344CB8AC3E}">
        <p14:creationId xmlns:p14="http://schemas.microsoft.com/office/powerpoint/2010/main" val="2550651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are protective factors which assist in reducing the intensity of symptoms or probability that a person will develop ongoing problems after exposure to a traumatic event.  Notice that many of these are not things that may be readily accessible to the people we serve.</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28</a:t>
            </a:fld>
            <a:endParaRPr lang="en-US" dirty="0"/>
          </a:p>
        </p:txBody>
      </p:sp>
    </p:spTree>
    <p:extLst>
      <p:ext uri="{BB962C8B-B14F-4D97-AF65-F5344CB8AC3E}">
        <p14:creationId xmlns:p14="http://schemas.microsoft.com/office/powerpoint/2010/main" val="4035457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can include things like</a:t>
            </a:r>
            <a:r>
              <a:rPr lang="en-US" baseline="0" dirty="0"/>
              <a:t> nightmares, flashbacks, strong memories, a person’s acting as though the past is occurring in the present.</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29</a:t>
            </a:fld>
            <a:endParaRPr lang="en-US" dirty="0"/>
          </a:p>
        </p:txBody>
      </p:sp>
    </p:spTree>
    <p:extLst>
      <p:ext uri="{BB962C8B-B14F-4D97-AF65-F5344CB8AC3E}">
        <p14:creationId xmlns:p14="http://schemas.microsoft.com/office/powerpoint/2010/main" val="1051103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15000"/>
            </a:pPr>
            <a:r>
              <a:rPr lang="en-US" dirty="0"/>
              <a:t>We are/are not recording today’s presentation.  </a:t>
            </a:r>
          </a:p>
          <a:p>
            <a:pPr>
              <a:buSzPct val="115000"/>
            </a:pPr>
            <a:endParaRPr lang="en-US" dirty="0"/>
          </a:p>
          <a:p>
            <a:pPr>
              <a:buSzPct val="115000"/>
            </a:pPr>
            <a:r>
              <a:rPr lang="en-US" dirty="0"/>
              <a:t>You have entered as an attendee in listen-only mode.   If you are using a phone for audio, please refrain from using your “hold” function.  You may have really cool hold music but it will distract from the presentation.  Please use your “mute” function instead.  Please don’t unmute yourself unless you have something you wish to share with the entire webinar audience.  If you have a question you want to ask, you may either use the question box or chat functions, or you may unmute yourself to ask a question.   You may also use the “raise your hand” function to get our attention and we will unmute you at that point.  </a:t>
            </a:r>
          </a:p>
          <a:p>
            <a:pPr>
              <a:buSzPct val="115000"/>
            </a:pPr>
            <a:endParaRPr lang="en-US" dirty="0"/>
          </a:p>
          <a:p>
            <a:pPr>
              <a:buSzPct val="115000"/>
            </a:pPr>
            <a:r>
              <a:rPr lang="en-US" dirty="0"/>
              <a:t>We like to see you, so feel free to use your webcam.  If you start seeing that you have audio problems, or the presentation seems to freeze, you may have to turn off your webcam to get more available bandwidth.  Please note that sometimes VPN connections interfere with your ability to view the webinar without it “freezing.”  If you continue to have problems, try joining without using a VPN.</a:t>
            </a:r>
          </a:p>
          <a:p>
            <a:pPr>
              <a:buSzPct val="115000"/>
            </a:pPr>
            <a:endParaRPr lang="en-US" dirty="0"/>
          </a:p>
          <a:p>
            <a:pPr>
              <a:buSzPct val="115000"/>
            </a:pPr>
            <a:r>
              <a:rPr lang="en-US" dirty="0"/>
              <a:t>If you are still having problems, email us at </a:t>
            </a:r>
            <a:r>
              <a:rPr lang="en-US" dirty="0">
                <a:hlinkClick r:id="rId3"/>
              </a:rPr>
              <a:t>MFP-HUB@ncmhid.org</a:t>
            </a:r>
            <a:r>
              <a:rPr lang="en-US" dirty="0"/>
              <a:t> and one of the team will try our best to assist you!</a:t>
            </a:r>
          </a:p>
          <a:p>
            <a:endParaRPr lang="en-US" b="1"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3</a:t>
            </a:fld>
            <a:endParaRPr lang="en-US" dirty="0"/>
          </a:p>
        </p:txBody>
      </p:sp>
    </p:spTree>
    <p:extLst>
      <p:ext uri="{BB962C8B-B14F-4D97-AF65-F5344CB8AC3E}">
        <p14:creationId xmlns:p14="http://schemas.microsoft.com/office/powerpoint/2010/main" val="4259087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Avoidance</a:t>
            </a:r>
            <a:r>
              <a:rPr lang="en-US" baseline="0" dirty="0"/>
              <a:t> symptoms can also include a person’s displaying aggression toward someone who may remind them of a person who abused them, refusal to participate in activities that remind them in some way of the traumatic event, and various “escape” behaviors.</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30</a:t>
            </a:fld>
            <a:endParaRPr lang="en-US" dirty="0"/>
          </a:p>
        </p:txBody>
      </p:sp>
    </p:spTree>
    <p:extLst>
      <p:ext uri="{BB962C8B-B14F-4D97-AF65-F5344CB8AC3E}">
        <p14:creationId xmlns:p14="http://schemas.microsoft.com/office/powerpoint/2010/main" val="18465947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04026">
              <a:defRPr/>
            </a:pPr>
            <a:r>
              <a:rPr lang="en-US" dirty="0"/>
              <a:t>Perpetrators frequently convince their victims that the</a:t>
            </a:r>
            <a:r>
              <a:rPr lang="en-US" baseline="0" dirty="0"/>
              <a:t> victim is responsible for what happened.  Also, a person exposed to a traumatic event that wasn’t directed at them, like the death of a loved one, may mistakenly assume responsibility for the other person’s death, thinking that they somehow could have prevented it.  These things contribute to feelings of guilt and shame.</a:t>
            </a:r>
            <a:endParaRPr lang="en-US" dirty="0"/>
          </a:p>
          <a:p>
            <a:endParaRPr lang="en-US" dirty="0"/>
          </a:p>
          <a:p>
            <a:pPr defTabSz="904026">
              <a:defRPr/>
            </a:pPr>
            <a:r>
              <a:rPr lang="en-US" dirty="0"/>
              <a:t>It</a:t>
            </a:r>
            <a:r>
              <a:rPr lang="en-US" baseline="0" dirty="0"/>
              <a:t> appears that there is increased likelihood of disorganized or agitated behavior in individuals with greater levels of intellectual and developmental impairment.  So one might notice that a person with a lower level of functioning may be having “aggressive behavior” they didn’t have before the traumatic event happened whereas a person with a higher level of functioning may express their reaction to trauma in ways more in line with diagnostic criteria for persons their chronological age.</a:t>
            </a:r>
          </a:p>
          <a:p>
            <a:pPr defTabSz="904026">
              <a:defRPr/>
            </a:pPr>
            <a:endParaRPr lang="en-US" baseline="0" dirty="0"/>
          </a:p>
          <a:p>
            <a:pPr defTabSz="904026">
              <a:defRPr/>
            </a:pPr>
            <a:r>
              <a:rPr lang="en-US" baseline="0" dirty="0"/>
              <a:t>Other changes in cognition and mood may include the i</a:t>
            </a:r>
            <a:r>
              <a:rPr lang="en-US" dirty="0"/>
              <a:t>nability to remember an important aspect of the traumatic event(s), a persistent inability to experience positive emotions, persistent and exaggerated negative beliefs or expectations about oneself, others, or the world,</a:t>
            </a:r>
            <a:r>
              <a:rPr lang="en-US" baseline="0" dirty="0"/>
              <a:t> s</a:t>
            </a:r>
            <a:r>
              <a:rPr lang="en-US" dirty="0"/>
              <a:t>ocially withdrawn behavior, persistent, distorted cognitions about the cause or consequences of the traumatic event(s) that lead the individual to blame himself/herself or others, having a persistent negative emotional state, markedly diminished interest or participation in significant activities, and having feelings of detachment or estrangement from others.  People with IDD</a:t>
            </a:r>
            <a:r>
              <a:rPr lang="en-US" baseline="0" dirty="0"/>
              <a:t> may express their emotions and thinking difficulties in ways that a person younger than their chronological age might.</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31</a:t>
            </a:fld>
            <a:endParaRPr lang="en-US" dirty="0"/>
          </a:p>
        </p:txBody>
      </p:sp>
    </p:spTree>
    <p:extLst>
      <p:ext uri="{BB962C8B-B14F-4D97-AF65-F5344CB8AC3E}">
        <p14:creationId xmlns:p14="http://schemas.microsoft.com/office/powerpoint/2010/main" val="3609243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026">
              <a:defRPr/>
            </a:pPr>
            <a:r>
              <a:rPr lang="en-US" dirty="0"/>
              <a:t>These are some of the symptoms most likely to be misinterpreted as “behavioral problems” rather than signs of a potential mental illness or trauma reaction.   You may see hyperarousal as irritable behavior and angry outbursts with little or no provocation, reckless or self-destructive behavior, hypervigilance, the person’s having an exaggerated startle response, problems with concentration, and sleep disturbances.</a:t>
            </a:r>
          </a:p>
        </p:txBody>
      </p:sp>
      <p:sp>
        <p:nvSpPr>
          <p:cNvPr id="4" name="Slide Number Placeholder 3"/>
          <p:cNvSpPr>
            <a:spLocks noGrp="1"/>
          </p:cNvSpPr>
          <p:nvPr>
            <p:ph type="sldNum" sz="quarter" idx="10"/>
          </p:nvPr>
        </p:nvSpPr>
        <p:spPr/>
        <p:txBody>
          <a:bodyPr/>
          <a:lstStyle/>
          <a:p>
            <a:fld id="{9E3004BB-F850-495C-8BE0-7DA613901D53}" type="slidenum">
              <a:rPr lang="en-US" smtClean="0"/>
              <a:pPr/>
              <a:t>32</a:t>
            </a:fld>
            <a:endParaRPr lang="en-US" dirty="0"/>
          </a:p>
        </p:txBody>
      </p:sp>
    </p:spTree>
    <p:extLst>
      <p:ext uri="{BB962C8B-B14F-4D97-AF65-F5344CB8AC3E}">
        <p14:creationId xmlns:p14="http://schemas.microsoft.com/office/powerpoint/2010/main" val="687222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Here is some general</a:t>
            </a:r>
            <a:r>
              <a:rPr lang="en-US" baseline="0" dirty="0"/>
              <a:t> information about recovery from traumatic event-induced disorders. </a:t>
            </a:r>
            <a:r>
              <a:rPr lang="en-US" dirty="0"/>
              <a:t>In approximately 50% of PTSD cases, recovery occurs within 3 months.  Other people have persisting symptoms for longer than a year after the trauma.  Some individual’s symptoms may come and go,</a:t>
            </a:r>
            <a:r>
              <a:rPr lang="en-US" baseline="0" dirty="0"/>
              <a:t> and symptom </a:t>
            </a:r>
            <a:r>
              <a:rPr lang="en-US" dirty="0"/>
              <a:t>reactivation may occur in response to reminders of the original trauma, life stressors, or new traumatic events.  Note that recovery is an ongoing process.  It is not a complete elimination of stress memories and symptoms</a:t>
            </a:r>
          </a:p>
          <a:p>
            <a:pPr algn="l"/>
            <a:endParaRPr lang="en-US" dirty="0"/>
          </a:p>
          <a:p>
            <a:pPr algn="l"/>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33</a:t>
            </a:fld>
            <a:endParaRPr lang="en-US" dirty="0"/>
          </a:p>
        </p:txBody>
      </p:sp>
    </p:spTree>
    <p:extLst>
      <p:ext uri="{BB962C8B-B14F-4D97-AF65-F5344CB8AC3E}">
        <p14:creationId xmlns:p14="http://schemas.microsoft.com/office/powerpoint/2010/main" val="3199045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It’s important</a:t>
            </a:r>
            <a:r>
              <a:rPr lang="en-US" baseline="0" dirty="0"/>
              <a:t> to tell the person who’s been victimized or experienced some other form of trauma that feeling afraid is normal.  Their feelings of fear, guilt, and shame may cause the person who’s been victimized to not report the trauma.  Other barriers to reporting include issues like limited communication skills, a person’s inability to remember the trauma, and people’s concern that talking about it may have negative effects.  </a:t>
            </a:r>
          </a:p>
          <a:p>
            <a:endParaRPr lang="en-US" baseline="0" dirty="0"/>
          </a:p>
          <a:p>
            <a:r>
              <a:rPr lang="en-US" baseline="0" dirty="0"/>
              <a:t>A key to helping anyone recover from trauma is to help them develop or nurture some type of healing relationship with others.  Helping the person develop a sense of safety is essential.  This includes helping them feel safe with regard to their own thoughts and behaviors, with regard to the behaviors of those around them, and with the ability to set, understand, and follow interpersonal boundaries.  If they are able and willing to do so, telling their story either in words, pictures, or using other modalities can help once the person is able to feel safe doing so.  A therapist can help with this process.  </a:t>
            </a:r>
          </a:p>
          <a:p>
            <a:endParaRPr lang="en-US" baseline="0" dirty="0"/>
          </a:p>
          <a:p>
            <a:r>
              <a:rPr lang="en-US" baseline="0" dirty="0"/>
              <a:t>Trauma can cause people to become disconnected from their own thoughts and feelings, people around them, and their communities.  Strengthening existing connections and/or helping the person become more connected with themselves and their environment aids in the recovery process.  And commonality refers to the practice of letting the trauma survivor know that they are not alone in their experience.  Knowing that other people have experienced traumatic events similar to those they have experienced, and that those people are able to heal from it, can be very beneficial in aiding a person’s recovery.</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34</a:t>
            </a:fld>
            <a:endParaRPr lang="en-US" dirty="0"/>
          </a:p>
        </p:txBody>
      </p:sp>
    </p:spTree>
    <p:extLst>
      <p:ext uri="{BB962C8B-B14F-4D97-AF65-F5344CB8AC3E}">
        <p14:creationId xmlns:p14="http://schemas.microsoft.com/office/powerpoint/2010/main" val="2444219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wait for the person who has</a:t>
            </a:r>
            <a:r>
              <a:rPr lang="en-US" baseline="0" dirty="0"/>
              <a:t> been traumatized to show interest before suggesting an intervention.  Remember that trauma is the experience of being forced to do what others want – you don’t want to end up adding in more trauma when you are trying to help the person.  If the person is resistant to getting help, providing information a little at a time is crucial.  This helps to not overwhelm the person.  Engage the person in mutual exploration – ask him/her to be curious.   Validate the person’s feelings and triggers and use the triggers as an opportunity for the person to practice skills.</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35</a:t>
            </a:fld>
            <a:endParaRPr lang="en-US" dirty="0"/>
          </a:p>
        </p:txBody>
      </p:sp>
    </p:spTree>
    <p:extLst>
      <p:ext uri="{BB962C8B-B14F-4D97-AF65-F5344CB8AC3E}">
        <p14:creationId xmlns:p14="http://schemas.microsoft.com/office/powerpoint/2010/main" val="4141351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the National</a:t>
            </a:r>
            <a:r>
              <a:rPr lang="en-US" baseline="0" dirty="0"/>
              <a:t> Institute of Mental Health’s view on why talk therapies can assist people who are having symptoms related to exposure to traumatic events.   </a:t>
            </a:r>
            <a:r>
              <a:rPr lang="en-US" dirty="0"/>
              <a:t>Talk therapies teach people helpful ways to react to frightening events that trigger their symptoms. Based on this general goal, different types of therapy may teach about trauma and its effects, teach people how to use relaxation and anger control skills, provide tips for better sleep, diet, and exercise habits, and help people identify and deal with guilt, shame, and other feelings about the traumatic event.  The focus is on changing how people react to their symptoms.  For example, therapy may help people safely re-visit places and people that are reminders of the trauma.</a:t>
            </a:r>
          </a:p>
          <a:p>
            <a:pPr defTabSz="914266">
              <a:defRPr/>
            </a:pP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36</a:t>
            </a:fld>
            <a:endParaRPr lang="en-US" dirty="0"/>
          </a:p>
        </p:txBody>
      </p:sp>
    </p:spTree>
    <p:extLst>
      <p:ext uri="{BB962C8B-B14F-4D97-AF65-F5344CB8AC3E}">
        <p14:creationId xmlns:p14="http://schemas.microsoft.com/office/powerpoint/2010/main" val="4281856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number of treatment interventions</a:t>
            </a:r>
            <a:r>
              <a:rPr lang="en-US" baseline="0" dirty="0"/>
              <a:t> are thought to help with symptoms caused by exposure to traumatic events.  Here are a just a few of them.  It’s important that any therapist or doctor who you and the individual in need of assistance may choose be properly trained in both the techniques he or she uses but also that the therapist or doctor have experience working with persons who have intellectual and developmental disabilities.</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37</a:t>
            </a:fld>
            <a:endParaRPr lang="en-US" dirty="0"/>
          </a:p>
        </p:txBody>
      </p:sp>
    </p:spTree>
    <p:extLst>
      <p:ext uri="{BB962C8B-B14F-4D97-AF65-F5344CB8AC3E}">
        <p14:creationId xmlns:p14="http://schemas.microsoft.com/office/powerpoint/2010/main" val="94175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more treatment interventions</a:t>
            </a:r>
            <a:r>
              <a:rPr lang="en-US" baseline="0" dirty="0"/>
              <a:t> found to be useful that are best provided by someone trained in their use.</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38</a:t>
            </a:fld>
            <a:endParaRPr lang="en-US" dirty="0"/>
          </a:p>
        </p:txBody>
      </p:sp>
    </p:spTree>
    <p:extLst>
      <p:ext uri="{BB962C8B-B14F-4D97-AF65-F5344CB8AC3E}">
        <p14:creationId xmlns:p14="http://schemas.microsoft.com/office/powerpoint/2010/main" val="549920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The next few slides</a:t>
            </a:r>
            <a:r>
              <a:rPr lang="en-US" baseline="0" dirty="0"/>
              <a:t> show a </a:t>
            </a:r>
            <a:r>
              <a:rPr lang="en-US" dirty="0"/>
              <a:t>few more treatment interventions and modalities that have been found useful</a:t>
            </a:r>
            <a:r>
              <a:rPr lang="en-US" baseline="0" dirty="0"/>
              <a:t> in helping individuals with intellectual and developmental disabilities better cope with exposure to traumatic events.  Teaching someone how to communicate their thoughts, feelings and needs, and teaching them to regulate their emotions are very useful.  Educating them about symptoms and how to manage them is very helpful.  And any intervention that helps people to calm and center themselves helps to disrupt unwanted trauma-response.</a:t>
            </a:r>
            <a:endParaRPr lang="en-US" dirty="0"/>
          </a:p>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39</a:t>
            </a:fld>
            <a:endParaRPr lang="en-US" dirty="0"/>
          </a:p>
        </p:txBody>
      </p:sp>
    </p:spTree>
    <p:extLst>
      <p:ext uri="{BB962C8B-B14F-4D97-AF65-F5344CB8AC3E}">
        <p14:creationId xmlns:p14="http://schemas.microsoft.com/office/powerpoint/2010/main" val="178192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a:t>
            </a:r>
            <a:r>
              <a:rPr lang="en-US" baseline="0" dirty="0"/>
              <a:t> to share information about the prevalence of exposure to traumatic events, and provide a brief overview of how people who have been exposed to trauma may react as a result.  We will also share some examples of evidence-based practices which have been found to be effective in the treatment of trauma symptoms.</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4</a:t>
            </a:fld>
            <a:endParaRPr lang="en-US" dirty="0"/>
          </a:p>
        </p:txBody>
      </p:sp>
    </p:spTree>
    <p:extLst>
      <p:ext uri="{BB962C8B-B14F-4D97-AF65-F5344CB8AC3E}">
        <p14:creationId xmlns:p14="http://schemas.microsoft.com/office/powerpoint/2010/main" val="494678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are some things we can do as caregivers</a:t>
            </a:r>
            <a:r>
              <a:rPr lang="en-US" baseline="0" dirty="0"/>
              <a:t> or service providers to help a person who has been exposed to trauma.  Remember to respect the person’s wishes – unless there is imminent risk to self or others, do not force a person to do anything he or she is not ready or willing to do.  Recovery takes time.</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40</a:t>
            </a:fld>
            <a:endParaRPr lang="en-US" dirty="0"/>
          </a:p>
        </p:txBody>
      </p:sp>
    </p:spTree>
    <p:extLst>
      <p:ext uri="{BB962C8B-B14F-4D97-AF65-F5344CB8AC3E}">
        <p14:creationId xmlns:p14="http://schemas.microsoft.com/office/powerpoint/2010/main" val="3196003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question for</a:t>
            </a:r>
            <a:r>
              <a:rPr lang="en-US" baseline="0" dirty="0"/>
              <a:t> you.  </a:t>
            </a:r>
            <a:r>
              <a:rPr lang="en-US" dirty="0"/>
              <a:t>Because</a:t>
            </a:r>
            <a:r>
              <a:rPr lang="en-US" baseline="0" dirty="0"/>
              <a:t> this is asking for a narrative answer, we’ll try using a shared Google doc for this one.  Here is the link to the document:  https://docs.google.com/document/d/168MPixCmeI5uYQXakVlc8Qcyav1INekPBk8LFN3_r74/edit?usp=sharing </a:t>
            </a:r>
            <a:r>
              <a:rPr lang="en-US" i="1" baseline="0" dirty="0"/>
              <a:t>(put link in chat).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41</a:t>
            </a:fld>
            <a:endParaRPr lang="en-US" dirty="0"/>
          </a:p>
        </p:txBody>
      </p:sp>
    </p:spTree>
    <p:extLst>
      <p:ext uri="{BB962C8B-B14F-4D97-AF65-F5344CB8AC3E}">
        <p14:creationId xmlns:p14="http://schemas.microsoft.com/office/powerpoint/2010/main" val="291111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should be promoting</a:t>
            </a:r>
            <a:r>
              <a:rPr lang="en-US" baseline="0" dirty="0"/>
              <a:t> a safe environment for everyone we serve, but safety encompasses more than just environmental safety, like making sure the water doesn’t get too hot in a group home or checking that a handrail is securely fastened.  Safety also pertains to whether or not the person feels safe in their environment and in their relationships with others.  What makes a person feel safe is going to vary from person to person.  </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42</a:t>
            </a:fld>
            <a:endParaRPr lang="en-US" dirty="0"/>
          </a:p>
        </p:txBody>
      </p:sp>
    </p:spTree>
    <p:extLst>
      <p:ext uri="{BB962C8B-B14F-4D97-AF65-F5344CB8AC3E}">
        <p14:creationId xmlns:p14="http://schemas.microsoft.com/office/powerpoint/2010/main" val="33756671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can learn to be</a:t>
            </a:r>
            <a:r>
              <a:rPr lang="en-US" baseline="0" dirty="0"/>
              <a:t> safer in their environments through skills training and practice.  The next slide contains a video that shares an example of how this can be done.</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43</a:t>
            </a:fld>
            <a:endParaRPr lang="en-US" dirty="0"/>
          </a:p>
        </p:txBody>
      </p:sp>
    </p:spTree>
    <p:extLst>
      <p:ext uri="{BB962C8B-B14F-4D97-AF65-F5344CB8AC3E}">
        <p14:creationId xmlns:p14="http://schemas.microsoft.com/office/powerpoint/2010/main" val="519559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a:t>
            </a:r>
            <a:r>
              <a:rPr lang="en-US" baseline="0" dirty="0"/>
              <a:t> from PBS NewsHour discusses a self-defense class especially designed for people with IDD.  The segment aired March 14, 2018. </a:t>
            </a:r>
          </a:p>
          <a:p>
            <a:r>
              <a:rPr lang="en-US" baseline="0" dirty="0"/>
              <a:t>https://www.youtube.com/watch?v=9-uzqyPSkHY   </a:t>
            </a:r>
            <a:r>
              <a:rPr lang="en-US" i="1" baseline="0" dirty="0"/>
              <a:t>(Facilitate discussion of video).</a:t>
            </a:r>
            <a:endParaRPr lang="en-US" i="1"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44</a:t>
            </a:fld>
            <a:endParaRPr lang="en-US" dirty="0"/>
          </a:p>
        </p:txBody>
      </p:sp>
    </p:spTree>
    <p:extLst>
      <p:ext uri="{BB962C8B-B14F-4D97-AF65-F5344CB8AC3E}">
        <p14:creationId xmlns:p14="http://schemas.microsoft.com/office/powerpoint/2010/main" val="6343065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safety, now let’s discuss connectedness.</a:t>
            </a:r>
            <a:r>
              <a:rPr lang="en-US" baseline="0" dirty="0"/>
              <a:t>  </a:t>
            </a:r>
            <a:r>
              <a:rPr lang="en-US" dirty="0"/>
              <a:t>I am going to pull up</a:t>
            </a:r>
            <a:r>
              <a:rPr lang="en-US" baseline="0" dirty="0"/>
              <a:t> a second shared Google document so that you may share your answers in real time.  The link to the document is:  https://docs.google.com/document/d/1wA5cxsOiTE2y1FnNQR77N64tMBctV0dUSbRLY8jLob0/edit?usp=sharing </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45</a:t>
            </a:fld>
            <a:endParaRPr lang="en-US" dirty="0"/>
          </a:p>
        </p:txBody>
      </p:sp>
    </p:spTree>
    <p:extLst>
      <p:ext uri="{BB962C8B-B14F-4D97-AF65-F5344CB8AC3E}">
        <p14:creationId xmlns:p14="http://schemas.microsoft.com/office/powerpoint/2010/main" val="1583440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Connectedness</a:t>
            </a:r>
            <a:r>
              <a:rPr lang="en-US" baseline="0" dirty="0"/>
              <a:t> to one’s own body and feelings can be promoted through the use of things like therapy, yoga, meditation, biofeedback, and mindfulness.  The ideas on this slide refer to ways to promote connectedness with others.</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46</a:t>
            </a:fld>
            <a:endParaRPr lang="en-US" dirty="0"/>
          </a:p>
        </p:txBody>
      </p:sp>
    </p:spTree>
    <p:extLst>
      <p:ext uri="{BB962C8B-B14F-4D97-AF65-F5344CB8AC3E}">
        <p14:creationId xmlns:p14="http://schemas.microsoft.com/office/powerpoint/2010/main" val="33867513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people who have been traumatized to remind themselves that most people can recover from PTSD and other traumatic event-related disorders even though it may take a long time.  Encourage them to be patient with themselves.  Also,</a:t>
            </a:r>
            <a:r>
              <a:rPr lang="en-US" baseline="0" dirty="0"/>
              <a:t> as a caregiver, friend, or service provider, be patient with them.  Understand that it may take a very long time for a person to feel better and that their recovery from trauma will have its ups and downs.   And remember that the person’s receptive language skills may be much better than their expressive language skills.  The person may understand what you say to them, even if they cannot respond or express their understanding verbally.</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47</a:t>
            </a:fld>
            <a:endParaRPr lang="en-US" dirty="0"/>
          </a:p>
        </p:txBody>
      </p:sp>
    </p:spTree>
    <p:extLst>
      <p:ext uri="{BB962C8B-B14F-4D97-AF65-F5344CB8AC3E}">
        <p14:creationId xmlns:p14="http://schemas.microsoft.com/office/powerpoint/2010/main" val="105847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workbooks and worksheets available to help you</a:t>
            </a:r>
            <a:r>
              <a:rPr lang="en-US" baseline="0" dirty="0"/>
              <a:t> help people who have been traumatized transition from seeing themselves as victims to seeing themselves as survivors.  I am going to try and share one of Dr. Karyn Harvey’s downloadable workbooks with you now so you</a:t>
            </a:r>
            <a:r>
              <a:rPr lang="en-US" dirty="0"/>
              <a:t> can see what it looks like</a:t>
            </a:r>
            <a:r>
              <a:rPr lang="en-US" baseline="0" dirty="0"/>
              <a:t>.  This workbook is called, “My Book about Healing.”   I’ve included a list of all her current workbooks available for free download from her website in the references and resources section.  </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48</a:t>
            </a:fld>
            <a:endParaRPr lang="en-US" dirty="0"/>
          </a:p>
        </p:txBody>
      </p:sp>
    </p:spTree>
    <p:extLst>
      <p:ext uri="{BB962C8B-B14F-4D97-AF65-F5344CB8AC3E}">
        <p14:creationId xmlns:p14="http://schemas.microsoft.com/office/powerpoint/2010/main" val="16445322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49</a:t>
            </a:fld>
            <a:endParaRPr lang="en-US" dirty="0"/>
          </a:p>
        </p:txBody>
      </p:sp>
    </p:spTree>
    <p:extLst>
      <p:ext uri="{BB962C8B-B14F-4D97-AF65-F5344CB8AC3E}">
        <p14:creationId xmlns:p14="http://schemas.microsoft.com/office/powerpoint/2010/main" val="1228531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want to warn you that some of the statistics and material we will be sharing about</a:t>
            </a:r>
            <a:r>
              <a:rPr lang="en-US" baseline="0" dirty="0"/>
              <a:t> trauma may be distressing to you.  If you find that you need to speak with someone about your reactions to the content, email us at MFP-HUB@ncmhid.org, including your name and contact number, so we can contact you.  Be sure and put something in the subject line that lets us know you need to speak with someone about this webinar’s content.</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5</a:t>
            </a:fld>
            <a:endParaRPr lang="en-US" dirty="0"/>
          </a:p>
        </p:txBody>
      </p:sp>
    </p:spTree>
    <p:extLst>
      <p:ext uri="{BB962C8B-B14F-4D97-AF65-F5344CB8AC3E}">
        <p14:creationId xmlns:p14="http://schemas.microsoft.com/office/powerpoint/2010/main" val="23883082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50</a:t>
            </a:fld>
            <a:endParaRPr lang="en-US" dirty="0"/>
          </a:p>
        </p:txBody>
      </p:sp>
    </p:spTree>
    <p:extLst>
      <p:ext uri="{BB962C8B-B14F-4D97-AF65-F5344CB8AC3E}">
        <p14:creationId xmlns:p14="http://schemas.microsoft.com/office/powerpoint/2010/main" val="1446286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51</a:t>
            </a:fld>
            <a:endParaRPr lang="en-US" dirty="0"/>
          </a:p>
        </p:txBody>
      </p:sp>
    </p:spTree>
    <p:extLst>
      <p:ext uri="{BB962C8B-B14F-4D97-AF65-F5344CB8AC3E}">
        <p14:creationId xmlns:p14="http://schemas.microsoft.com/office/powerpoint/2010/main" val="334152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52</a:t>
            </a:fld>
            <a:endParaRPr lang="en-US" dirty="0"/>
          </a:p>
        </p:txBody>
      </p:sp>
    </p:spTree>
    <p:extLst>
      <p:ext uri="{BB962C8B-B14F-4D97-AF65-F5344CB8AC3E}">
        <p14:creationId xmlns:p14="http://schemas.microsoft.com/office/powerpoint/2010/main" val="29586497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53</a:t>
            </a:fld>
            <a:endParaRPr lang="en-US" dirty="0"/>
          </a:p>
        </p:txBody>
      </p:sp>
    </p:spTree>
    <p:extLst>
      <p:ext uri="{BB962C8B-B14F-4D97-AF65-F5344CB8AC3E}">
        <p14:creationId xmlns:p14="http://schemas.microsoft.com/office/powerpoint/2010/main" val="31917710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54</a:t>
            </a:fld>
            <a:endParaRPr lang="en-US" dirty="0"/>
          </a:p>
        </p:txBody>
      </p:sp>
    </p:spTree>
    <p:extLst>
      <p:ext uri="{BB962C8B-B14F-4D97-AF65-F5344CB8AC3E}">
        <p14:creationId xmlns:p14="http://schemas.microsoft.com/office/powerpoint/2010/main" val="37247726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55</a:t>
            </a:fld>
            <a:endParaRPr lang="en-US" dirty="0"/>
          </a:p>
        </p:txBody>
      </p:sp>
    </p:spTree>
    <p:extLst>
      <p:ext uri="{BB962C8B-B14F-4D97-AF65-F5344CB8AC3E}">
        <p14:creationId xmlns:p14="http://schemas.microsoft.com/office/powerpoint/2010/main" val="20548493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26">
              <a:defRPr/>
            </a:pPr>
            <a:r>
              <a:rPr lang="en-US" dirty="0"/>
              <a:t>Thank you for</a:t>
            </a:r>
            <a:r>
              <a:rPr lang="en-US" baseline="0" dirty="0"/>
              <a:t> attending the training today.  At this time, if you raise your hand, we will unmute you for questions.  We will also answer questions you have entered in the chat or question and answer box.  </a:t>
            </a:r>
          </a:p>
          <a:p>
            <a:pPr defTabSz="904026">
              <a:defRPr/>
            </a:pPr>
            <a:endParaRPr lang="en-US" baseline="0" dirty="0"/>
          </a:p>
          <a:p>
            <a:pPr defTabSz="904026">
              <a:defRPr/>
            </a:pPr>
            <a:r>
              <a:rPr lang="en-US" baseline="0" dirty="0"/>
              <a:t>If you have joined using the email under which you registered, please complete the course evaluation that will appear as you leave the webinar.  If you are watching on someone else’s login or using your phone, please email us at MFP-HUB@ncmhid.org so we can email you an attendance roster and evaluation form to complete and return.  Your feedback is very important to us!</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56</a:t>
            </a:fld>
            <a:endParaRPr lang="en-US" dirty="0"/>
          </a:p>
        </p:txBody>
      </p:sp>
    </p:spTree>
    <p:extLst>
      <p:ext uri="{BB962C8B-B14F-4D97-AF65-F5344CB8AC3E}">
        <p14:creationId xmlns:p14="http://schemas.microsoft.com/office/powerpoint/2010/main" val="3986035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always better to approach a difficult topic in a more relaxed state.  So let’s all take a moment to stretch and take some cleansing breaths before we get into the subject matter.  We have included some materials</a:t>
            </a:r>
            <a:r>
              <a:rPr lang="en-US" baseline="0" dirty="0"/>
              <a:t> on relaxation techniques in the handouts section today.  Feel free to download and use them.</a:t>
            </a:r>
            <a:endParaRPr lang="en-US"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6</a:t>
            </a:fld>
            <a:endParaRPr lang="en-US" dirty="0"/>
          </a:p>
        </p:txBody>
      </p:sp>
    </p:spTree>
    <p:extLst>
      <p:ext uri="{BB962C8B-B14F-4D97-AF65-F5344CB8AC3E}">
        <p14:creationId xmlns:p14="http://schemas.microsoft.com/office/powerpoint/2010/main" val="255414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that we are better prepared to address this topic, we are going to </a:t>
            </a:r>
            <a:r>
              <a:rPr lang="en-US" dirty="0"/>
              <a:t>start by sharing</a:t>
            </a:r>
            <a:r>
              <a:rPr lang="en-US" baseline="0" dirty="0"/>
              <a:t> this video from the Board Resource Center.  (</a:t>
            </a:r>
            <a:r>
              <a:rPr lang="en-US" i="1" baseline="0" dirty="0"/>
              <a:t>Show video).  </a:t>
            </a:r>
            <a:r>
              <a:rPr lang="en-US" i="0" baseline="0" dirty="0"/>
              <a:t> The video calls abuse of people a “silent epidemic” and I agree.  </a:t>
            </a:r>
            <a:r>
              <a:rPr lang="en-US" baseline="0" dirty="0"/>
              <a:t>People with developmental disabilities are 4 to 10 times more likely to be abused than their peers without disabilities.  In addition, they tend to be abused more frequently, are abused for longer periods of time, are less likely to access the justice system, are more likely to be abused by a caregiver or someone they know and are more likely to remain in abusive situations. </a:t>
            </a:r>
          </a:p>
          <a:p>
            <a:endParaRPr lang="en-US" dirty="0"/>
          </a:p>
          <a:p>
            <a:r>
              <a:rPr lang="en-US" dirty="0"/>
              <a:t>The majority of abusers are family members, relatives, caregivers, neighbors, classmates, educators or staff members assigned to support the person with disabilities.  I am not accusing everyone who cares for person with a disability of being an abuser; the majority of service providers and caregivers do not abuse those in their care.  It is just very important to know that abuse does happen and in what context it frequently does.  And abuse is traumatizing.</a:t>
            </a:r>
            <a:endParaRPr lang="en-US" baseline="0" dirty="0"/>
          </a:p>
        </p:txBody>
      </p:sp>
      <p:sp>
        <p:nvSpPr>
          <p:cNvPr id="4" name="Slide Number Placeholder 3"/>
          <p:cNvSpPr>
            <a:spLocks noGrp="1"/>
          </p:cNvSpPr>
          <p:nvPr>
            <p:ph type="sldNum" sz="quarter" idx="10"/>
          </p:nvPr>
        </p:nvSpPr>
        <p:spPr/>
        <p:txBody>
          <a:bodyPr/>
          <a:lstStyle/>
          <a:p>
            <a:fld id="{9E3004BB-F850-495C-8BE0-7DA613901D53}" type="slidenum">
              <a:rPr lang="en-US" smtClean="0"/>
              <a:pPr/>
              <a:t>7</a:t>
            </a:fld>
            <a:endParaRPr lang="en-US" dirty="0"/>
          </a:p>
        </p:txBody>
      </p:sp>
    </p:spTree>
    <p:extLst>
      <p:ext uri="{BB962C8B-B14F-4D97-AF65-F5344CB8AC3E}">
        <p14:creationId xmlns:p14="http://schemas.microsoft.com/office/powerpoint/2010/main" val="2831441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what does it mean to be traumatized?  Here’s </a:t>
            </a:r>
            <a:r>
              <a:rPr lang="en-US" dirty="0"/>
              <a:t>psychologist</a:t>
            </a:r>
            <a:r>
              <a:rPr lang="en-US" baseline="0" dirty="0"/>
              <a:t> Robert Grant’s explanation (</a:t>
            </a:r>
            <a:r>
              <a:rPr lang="en-US" i="1" baseline="0" dirty="0"/>
              <a:t>read top part of slide).</a:t>
            </a:r>
            <a:r>
              <a:rPr lang="en-US" i="0" baseline="0" dirty="0"/>
              <a:t>  I’m going to use that as a working definition for today’s presentation because it covers multiple dimensions of traumatization.  Our working definition for the word “abuse” comes from a group called Disability Justice </a:t>
            </a:r>
            <a:r>
              <a:rPr lang="en-US" i="1" baseline="0" dirty="0"/>
              <a:t>(read bottom part of slide).  </a:t>
            </a:r>
            <a:r>
              <a:rPr lang="en-US" i="0" baseline="0" dirty="0"/>
              <a:t>Please note that a</a:t>
            </a:r>
            <a:r>
              <a:rPr lang="en-US" dirty="0"/>
              <a:t>buse can take many forms, ranging from overt physical and/or sexual assaults to bullying and emotional abuse that are more difficult to prove but can still whittle away at a person’s dignity and sense of worth.   Traumatizing events vary from person to person – what one person finds distressing, another may not. </a:t>
            </a:r>
          </a:p>
        </p:txBody>
      </p:sp>
      <p:sp>
        <p:nvSpPr>
          <p:cNvPr id="4" name="Slide Number Placeholder 3"/>
          <p:cNvSpPr>
            <a:spLocks noGrp="1"/>
          </p:cNvSpPr>
          <p:nvPr>
            <p:ph type="sldNum" sz="quarter" idx="10"/>
          </p:nvPr>
        </p:nvSpPr>
        <p:spPr/>
        <p:txBody>
          <a:bodyPr/>
          <a:lstStyle/>
          <a:p>
            <a:fld id="{9E3004BB-F850-495C-8BE0-7DA613901D53}" type="slidenum">
              <a:rPr lang="en-US" smtClean="0"/>
              <a:pPr/>
              <a:t>8</a:t>
            </a:fld>
            <a:endParaRPr lang="en-US" dirty="0"/>
          </a:p>
        </p:txBody>
      </p:sp>
    </p:spTree>
    <p:extLst>
      <p:ext uri="{BB962C8B-B14F-4D97-AF65-F5344CB8AC3E}">
        <p14:creationId xmlns:p14="http://schemas.microsoft.com/office/powerpoint/2010/main" val="407331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Exposure to traumatic events can change how we interact with our worlds.  This quote from Judith Herman pretty much sums it up.</a:t>
            </a:r>
          </a:p>
        </p:txBody>
      </p:sp>
      <p:sp>
        <p:nvSpPr>
          <p:cNvPr id="4" name="Slide Number Placeholder 3"/>
          <p:cNvSpPr>
            <a:spLocks noGrp="1"/>
          </p:cNvSpPr>
          <p:nvPr>
            <p:ph type="sldNum" sz="quarter" idx="10"/>
          </p:nvPr>
        </p:nvSpPr>
        <p:spPr/>
        <p:txBody>
          <a:bodyPr/>
          <a:lstStyle/>
          <a:p>
            <a:fld id="{9E3004BB-F850-495C-8BE0-7DA613901D53}" type="slidenum">
              <a:rPr lang="en-US" smtClean="0"/>
              <a:pPr/>
              <a:t>9</a:t>
            </a:fld>
            <a:endParaRPr lang="en-US" dirty="0"/>
          </a:p>
        </p:txBody>
      </p:sp>
    </p:spTree>
    <p:extLst>
      <p:ext uri="{BB962C8B-B14F-4D97-AF65-F5344CB8AC3E}">
        <p14:creationId xmlns:p14="http://schemas.microsoft.com/office/powerpoint/2010/main" val="171681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127B17-6672-4B6D-A6D8-19B6E7775161}" type="datetimeFigureOut">
              <a:rPr lang="en-US" smtClean="0"/>
              <a:pPr/>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CAF713-4AE4-492E-B387-E58D20673EAD}"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0381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27B17-6672-4B6D-A6D8-19B6E7775161}" type="datetimeFigureOut">
              <a:rPr lang="en-US" smtClean="0"/>
              <a:pPr/>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CAF713-4AE4-492E-B387-E58D20673EAD}" type="slidenum">
              <a:rPr lang="en-US" smtClean="0"/>
              <a:pPr/>
              <a:t>‹#›</a:t>
            </a:fld>
            <a:endParaRPr lang="en-US" dirty="0"/>
          </a:p>
        </p:txBody>
      </p:sp>
    </p:spTree>
    <p:extLst>
      <p:ext uri="{BB962C8B-B14F-4D97-AF65-F5344CB8AC3E}">
        <p14:creationId xmlns:p14="http://schemas.microsoft.com/office/powerpoint/2010/main" val="3746108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27B17-6672-4B6D-A6D8-19B6E7775161}" type="datetimeFigureOut">
              <a:rPr lang="en-US" smtClean="0"/>
              <a:pPr/>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CAF713-4AE4-492E-B387-E58D20673EAD}" type="slidenum">
              <a:rPr lang="en-US" smtClean="0"/>
              <a:pPr/>
              <a:t>‹#›</a:t>
            </a:fld>
            <a:endParaRPr lang="en-US" dirty="0"/>
          </a:p>
        </p:txBody>
      </p:sp>
    </p:spTree>
    <p:extLst>
      <p:ext uri="{BB962C8B-B14F-4D97-AF65-F5344CB8AC3E}">
        <p14:creationId xmlns:p14="http://schemas.microsoft.com/office/powerpoint/2010/main" val="2313661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127B17-6672-4B6D-A6D8-19B6E7775161}" type="datetimeFigureOut">
              <a:rPr lang="en-US" smtClean="0"/>
              <a:pPr/>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CAF713-4AE4-492E-B387-E58D20673EAD}" type="slidenum">
              <a:rPr lang="en-US" smtClean="0"/>
              <a:pPr/>
              <a:t>‹#›</a:t>
            </a:fld>
            <a:endParaRPr lang="en-US" dirty="0"/>
          </a:p>
        </p:txBody>
      </p:sp>
    </p:spTree>
    <p:extLst>
      <p:ext uri="{BB962C8B-B14F-4D97-AF65-F5344CB8AC3E}">
        <p14:creationId xmlns:p14="http://schemas.microsoft.com/office/powerpoint/2010/main" val="12534100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127B17-6672-4B6D-A6D8-19B6E7775161}" type="datetimeFigureOut">
              <a:rPr lang="en-US" smtClean="0"/>
              <a:pPr/>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CAF713-4AE4-492E-B387-E58D20673EAD}"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80639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127B17-6672-4B6D-A6D8-19B6E7775161}" type="datetimeFigureOut">
              <a:rPr lang="en-US" smtClean="0"/>
              <a:pPr/>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CAF713-4AE4-492E-B387-E58D20673EAD}" type="slidenum">
              <a:rPr lang="en-US" smtClean="0"/>
              <a:pPr/>
              <a:t>‹#›</a:t>
            </a:fld>
            <a:endParaRPr lang="en-US" dirty="0"/>
          </a:p>
        </p:txBody>
      </p:sp>
    </p:spTree>
    <p:extLst>
      <p:ext uri="{BB962C8B-B14F-4D97-AF65-F5344CB8AC3E}">
        <p14:creationId xmlns:p14="http://schemas.microsoft.com/office/powerpoint/2010/main" val="8995128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127B17-6672-4B6D-A6D8-19B6E7775161}" type="datetimeFigureOut">
              <a:rPr lang="en-US" smtClean="0"/>
              <a:pPr/>
              <a:t>2/16/2023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CAF713-4AE4-492E-B387-E58D20673EAD}" type="slidenum">
              <a:rPr lang="en-US" smtClean="0"/>
              <a:pPr/>
              <a:t>‹#›</a:t>
            </a:fld>
            <a:endParaRPr lang="en-US" dirty="0"/>
          </a:p>
        </p:txBody>
      </p:sp>
    </p:spTree>
    <p:extLst>
      <p:ext uri="{BB962C8B-B14F-4D97-AF65-F5344CB8AC3E}">
        <p14:creationId xmlns:p14="http://schemas.microsoft.com/office/powerpoint/2010/main" val="1284932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127B17-6672-4B6D-A6D8-19B6E7775161}" type="datetimeFigureOut">
              <a:rPr lang="en-US" smtClean="0"/>
              <a:pPr/>
              <a:t>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CAF713-4AE4-492E-B387-E58D20673EAD}" type="slidenum">
              <a:rPr lang="en-US" smtClean="0"/>
              <a:pPr/>
              <a:t>‹#›</a:t>
            </a:fld>
            <a:endParaRPr lang="en-US" dirty="0"/>
          </a:p>
        </p:txBody>
      </p:sp>
    </p:spTree>
    <p:extLst>
      <p:ext uri="{BB962C8B-B14F-4D97-AF65-F5344CB8AC3E}">
        <p14:creationId xmlns:p14="http://schemas.microsoft.com/office/powerpoint/2010/main" val="3393221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A127B17-6672-4B6D-A6D8-19B6E7775161}" type="datetimeFigureOut">
              <a:rPr lang="en-US" smtClean="0"/>
              <a:pPr/>
              <a:t>2/16/2023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3CAF713-4AE4-492E-B387-E58D20673EAD}" type="slidenum">
              <a:rPr lang="en-US" smtClean="0"/>
              <a:pPr/>
              <a:t>‹#›</a:t>
            </a:fld>
            <a:endParaRPr lang="en-US" dirty="0"/>
          </a:p>
        </p:txBody>
      </p:sp>
    </p:spTree>
    <p:extLst>
      <p:ext uri="{BB962C8B-B14F-4D97-AF65-F5344CB8AC3E}">
        <p14:creationId xmlns:p14="http://schemas.microsoft.com/office/powerpoint/2010/main" val="9741797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A127B17-6672-4B6D-A6D8-19B6E7775161}" type="datetimeFigureOut">
              <a:rPr lang="en-US" smtClean="0"/>
              <a:pPr/>
              <a:t>2/16/2023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CAF713-4AE4-492E-B387-E58D20673EAD}" type="slidenum">
              <a:rPr lang="en-US" smtClean="0"/>
              <a:pPr/>
              <a:t>‹#›</a:t>
            </a:fld>
            <a:endParaRPr lang="en-US" dirty="0"/>
          </a:p>
        </p:txBody>
      </p:sp>
    </p:spTree>
    <p:extLst>
      <p:ext uri="{BB962C8B-B14F-4D97-AF65-F5344CB8AC3E}">
        <p14:creationId xmlns:p14="http://schemas.microsoft.com/office/powerpoint/2010/main" val="1849141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A127B17-6672-4B6D-A6D8-19B6E7775161}" type="datetimeFigureOut">
              <a:rPr lang="en-US" smtClean="0"/>
              <a:pPr/>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CAF713-4AE4-492E-B387-E58D20673EAD}" type="slidenum">
              <a:rPr lang="en-US" smtClean="0"/>
              <a:pPr/>
              <a:t>‹#›</a:t>
            </a:fld>
            <a:endParaRPr lang="en-US" dirty="0"/>
          </a:p>
        </p:txBody>
      </p:sp>
    </p:spTree>
    <p:extLst>
      <p:ext uri="{BB962C8B-B14F-4D97-AF65-F5344CB8AC3E}">
        <p14:creationId xmlns:p14="http://schemas.microsoft.com/office/powerpoint/2010/main" val="32910262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A127B17-6672-4B6D-A6D8-19B6E7775161}" type="datetimeFigureOut">
              <a:rPr lang="en-US" smtClean="0"/>
              <a:pPr/>
              <a:t>2/16/2023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3CAF713-4AE4-492E-B387-E58D20673EAD}"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185408"/>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FP-HUB@ncmhid.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EovgP4YXjL8"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npr.org/series/575502633/abused-and-betrayed" TargetMode="External"/><Relationship Id="rId5" Type="http://schemas.openxmlformats.org/officeDocument/2006/relationships/image" Target="../media/image6.jp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xabusehotline.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timer.onlineclock.net/bg/aquariu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MFP-HUB@ncmhid.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ideo" Target="https://www.youtube.com/embed/9-uzqyPSkHY" TargetMode="Externa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psych.org/" TargetMode="External"/><Relationship Id="rId7" Type="http://schemas.openxmlformats.org/officeDocument/2006/relationships/hyperlink" Target="https://www.youtube.com/watch?v=yhLsATwO0o4"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dhhr.wv.gov/bhhf/Documents/2013%20IBHC%20Presentations/Day%203%20Workshops/Healing%20the%20Trauma.pdf" TargetMode="External"/><Relationship Id="rId5" Type="http://schemas.openxmlformats.org/officeDocument/2006/relationships/hyperlink" Target="https://americanspcc.org/child-abuse-statistics/" TargetMode="External"/><Relationship Id="rId4" Type="http://schemas.openxmlformats.org/officeDocument/2006/relationships/hyperlink" Target="http://www.apa.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MFP-HUB@ncmhid.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healthquality.va.gov/Post_Traumatic_Stress_Disorder_PTSD.asp"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disabilityjustice.org/justice-denied/abuse-and-exploitation/"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karynharvey.org/about.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icisf.org/" TargetMode="External"/><Relationship Id="rId7" Type="http://schemas.openxmlformats.org/officeDocument/2006/relationships/hyperlink" Target="http://www.thenadd.or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militaryonesource.com/" TargetMode="External"/><Relationship Id="rId5" Type="http://schemas.openxmlformats.org/officeDocument/2006/relationships/hyperlink" Target="http://www.mentalhealthamerica.net/" TargetMode="External"/><Relationship Id="rId4" Type="http://schemas.openxmlformats.org/officeDocument/2006/relationships/hyperlink" Target="http://www.istss.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nami.org/" TargetMode="External"/><Relationship Id="rId7" Type="http://schemas.openxmlformats.org/officeDocument/2006/relationships/hyperlink" Target="https://www.npr.org/2018/01/08/570224090/the-sexual-assault-epidemic-no-one-talks-about%20accessed%204/8/2021"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nimh.nih.gov/" TargetMode="External"/><Relationship Id="rId5" Type="http://schemas.openxmlformats.org/officeDocument/2006/relationships/hyperlink" Target="https://ncadv.org/STATISTICS#:~:text=On%20average%2C%20nearly%2020%20people,10%20million%20women%20and%20men.&amp;text=1%20in%203%20women%20and,violence%20by%20an%20intimate%20partner" TargetMode="External"/><Relationship Id="rId4" Type="http://schemas.openxmlformats.org/officeDocument/2006/relationships/hyperlink" Target="http://www.ncptsd.va.gov/"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n_Ce-FczgWY" TargetMode="External"/><Relationship Id="rId7" Type="http://schemas.openxmlformats.org/officeDocument/2006/relationships/hyperlink" Target="http://www.samsha.gov/"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s://www.sidran.org/wp-content/uploads/2018/11/Post-Traumatic-Stress-Disorder-Fact-Sheet-.pdf%20accessed%204/9/2021" TargetMode="External"/><Relationship Id="rId5" Type="http://schemas.openxmlformats.org/officeDocument/2006/relationships/hyperlink" Target="https://www.savethechildren.org/us/charity-stories/easy-at-home-relaxation-activities-to-help-calm-kids" TargetMode="External"/><Relationship Id="rId4" Type="http://schemas.openxmlformats.org/officeDocument/2006/relationships/hyperlink" Target="https://www.youtube.com/watch?v=9-uzqyPSkHY&amp;t=15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dds.ca.go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www.youtube.com/watch?v=EovgP4YXjL8"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MFP-HUB@ncmhid.org"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yhLsATwO0o4"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1828800"/>
            <a:ext cx="7067758" cy="2209800"/>
          </a:xfrm>
        </p:spPr>
        <p:txBody>
          <a:bodyPr>
            <a:normAutofit/>
          </a:bodyPr>
          <a:lstStyle/>
          <a:p>
            <a:r>
              <a:rPr lang="en-US" sz="6000" dirty="0"/>
              <a:t>Trauma: Ways to Respond to Its Effects</a:t>
            </a:r>
          </a:p>
        </p:txBody>
      </p:sp>
      <p:sp>
        <p:nvSpPr>
          <p:cNvPr id="3" name="Subtitle 2"/>
          <p:cNvSpPr>
            <a:spLocks noGrp="1"/>
          </p:cNvSpPr>
          <p:nvPr>
            <p:ph type="subTitle" idx="1"/>
          </p:nvPr>
        </p:nvSpPr>
        <p:spPr>
          <a:xfrm>
            <a:off x="1009442" y="4777380"/>
            <a:ext cx="7296358" cy="1318620"/>
          </a:xfrm>
        </p:spPr>
        <p:txBody>
          <a:bodyPr>
            <a:normAutofit fontScale="47500" lnSpcReduction="20000"/>
          </a:bodyPr>
          <a:lstStyle/>
          <a:p>
            <a:r>
              <a:rPr lang="en-US" sz="2900" dirty="0"/>
              <a:t>Transition Support Team</a:t>
            </a:r>
          </a:p>
          <a:p>
            <a:r>
              <a:rPr lang="en-US" sz="2900" dirty="0"/>
              <a:t>Nueces Center for Mental Health and Intellectual Disabilities</a:t>
            </a:r>
          </a:p>
          <a:p>
            <a:r>
              <a:rPr lang="en-US" sz="2900" dirty="0">
                <a:hlinkClick r:id="rId3"/>
              </a:rPr>
              <a:t>MFP-HUB@ncmhid.org</a:t>
            </a:r>
            <a:endParaRPr lang="en-US" sz="2900" dirty="0"/>
          </a:p>
          <a:p>
            <a:r>
              <a:rPr lang="en-US" sz="2900" dirty="0"/>
              <a:t>361-886-1437</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7037" y="6407327"/>
            <a:ext cx="1154564" cy="427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Exposure to traumatic events is common</a:t>
            </a:r>
          </a:p>
        </p:txBody>
      </p:sp>
      <p:sp>
        <p:nvSpPr>
          <p:cNvPr id="3" name="Content Placeholder 2"/>
          <p:cNvSpPr>
            <a:spLocks noGrp="1"/>
          </p:cNvSpPr>
          <p:nvPr>
            <p:ph idx="1"/>
          </p:nvPr>
        </p:nvSpPr>
        <p:spPr/>
        <p:txBody>
          <a:bodyPr>
            <a:normAutofit/>
          </a:bodyPr>
          <a:lstStyle/>
          <a:p>
            <a:r>
              <a:rPr lang="en-US" dirty="0"/>
              <a:t>Lifetime exposure to traumatic events ranges from 50%-90% of the adult population</a:t>
            </a:r>
          </a:p>
          <a:p>
            <a:r>
              <a:rPr lang="en-US" dirty="0"/>
              <a:t>12-month prevalence of PTSD in U.S. adults is typically about 3.5%</a:t>
            </a:r>
          </a:p>
          <a:p>
            <a:r>
              <a:rPr lang="en-US" dirty="0"/>
              <a:t>Acute stress disorder rates vary dependent on the type of trauma experienced, anywhere from 6-12% for industrial accidents to 20-50% for interpersonal traumatic events including assault, rape, and witnessing a mass shooting</a:t>
            </a:r>
          </a:p>
          <a:p>
            <a:r>
              <a:rPr lang="en-US" dirty="0"/>
              <a:t>People are diagnosed with Adjustment Disorders at a rate of 5-20% in outpatient settings and up to 50% in hospital settings</a:t>
            </a:r>
          </a:p>
          <a:p>
            <a:pPr lvl="8"/>
            <a:r>
              <a:rPr lang="en-US" dirty="0"/>
              <a:t>DSM V (2013)</a:t>
            </a:r>
          </a:p>
        </p:txBody>
      </p:sp>
    </p:spTree>
    <p:extLst>
      <p:ext uri="{BB962C8B-B14F-4D97-AF65-F5344CB8AC3E}">
        <p14:creationId xmlns:p14="http://schemas.microsoft.com/office/powerpoint/2010/main" val="2290901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PTSD</a:t>
            </a:r>
          </a:p>
        </p:txBody>
      </p:sp>
      <p:sp>
        <p:nvSpPr>
          <p:cNvPr id="3" name="Content Placeholder 2"/>
          <p:cNvSpPr>
            <a:spLocks noGrp="1"/>
          </p:cNvSpPr>
          <p:nvPr>
            <p:ph idx="1"/>
          </p:nvPr>
        </p:nvSpPr>
        <p:spPr/>
        <p:txBody>
          <a:bodyPr/>
          <a:lstStyle/>
          <a:p>
            <a:r>
              <a:rPr lang="en-US" dirty="0"/>
              <a:t>PTSD is thought to affect more than twice as many women (10%) as men (4%)</a:t>
            </a:r>
          </a:p>
          <a:p>
            <a:r>
              <a:rPr lang="en-US" dirty="0"/>
              <a:t>Around 20% of people who experience a traumatic event will develop PTSD symptoms </a:t>
            </a:r>
          </a:p>
          <a:p>
            <a:r>
              <a:rPr lang="en-US" dirty="0"/>
              <a:t>1 in 13 people in the US will develop PTSD symptoms at some point in their lives</a:t>
            </a:r>
          </a:p>
          <a:p>
            <a:r>
              <a:rPr lang="en-US" dirty="0"/>
              <a:t>70% of US adults experience at least one traumatic event in their lifetime</a:t>
            </a:r>
          </a:p>
          <a:p>
            <a:endParaRPr lang="en-US" dirty="0"/>
          </a:p>
          <a:p>
            <a:endParaRPr lang="en-US" dirty="0"/>
          </a:p>
        </p:txBody>
      </p:sp>
    </p:spTree>
    <p:extLst>
      <p:ext uri="{BB962C8B-B14F-4D97-AF65-F5344CB8AC3E}">
        <p14:creationId xmlns:p14="http://schemas.microsoft.com/office/powerpoint/2010/main" val="17114459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trauma-related or not?</a:t>
            </a:r>
          </a:p>
        </p:txBody>
      </p:sp>
      <p:sp>
        <p:nvSpPr>
          <p:cNvPr id="3" name="Content Placeholder 2"/>
          <p:cNvSpPr>
            <a:spLocks noGrp="1"/>
          </p:cNvSpPr>
          <p:nvPr>
            <p:ph idx="1"/>
          </p:nvPr>
        </p:nvSpPr>
        <p:spPr/>
        <p:txBody>
          <a:bodyPr/>
          <a:lstStyle/>
          <a:p>
            <a:r>
              <a:rPr lang="en-US" dirty="0"/>
              <a:t>Flashbacks may be mistaken for hallucinations</a:t>
            </a:r>
          </a:p>
          <a:p>
            <a:r>
              <a:rPr lang="en-US" dirty="0"/>
              <a:t>Emotional numbing may be mistaken for depression, negative symptoms of psychosis, or lack of motivation</a:t>
            </a:r>
          </a:p>
          <a:p>
            <a:r>
              <a:rPr lang="en-US" dirty="0"/>
              <a:t>Symptoms of extreme stress reaction may be mistaken for behavioral problems</a:t>
            </a:r>
          </a:p>
          <a:p>
            <a:r>
              <a:rPr lang="en-US" dirty="0"/>
              <a:t>Inappropriate sexual behaviors that really reflect poor social skills and inadequate sexual knowledge may be mistaken for signs of sexual abuse</a:t>
            </a:r>
          </a:p>
        </p:txBody>
      </p:sp>
    </p:spTree>
    <p:extLst>
      <p:ext uri="{BB962C8B-B14F-4D97-AF65-F5344CB8AC3E}">
        <p14:creationId xmlns:p14="http://schemas.microsoft.com/office/powerpoint/2010/main" val="13974331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When might it be a trauma response instead of something else?</a:t>
            </a:r>
          </a:p>
        </p:txBody>
      </p:sp>
      <p:sp>
        <p:nvSpPr>
          <p:cNvPr id="4" name="Content Placeholder 3"/>
          <p:cNvSpPr>
            <a:spLocks noGrp="1"/>
          </p:cNvSpPr>
          <p:nvPr>
            <p:ph idx="1"/>
          </p:nvPr>
        </p:nvSpPr>
        <p:spPr/>
        <p:txBody>
          <a:bodyPr/>
          <a:lstStyle/>
          <a:p>
            <a:r>
              <a:rPr lang="en-US" dirty="0"/>
              <a:t>If behavioral supports and medications are ineffective, what you are seeing may be a trauma response, even if you don’t think the person has any history of trauma.</a:t>
            </a:r>
          </a:p>
          <a:p>
            <a:r>
              <a:rPr lang="en-US" dirty="0"/>
              <a:t>You’ve thoroughly ruled out and/or treated any physical problems and other psychological problems.</a:t>
            </a:r>
          </a:p>
          <a:p>
            <a:r>
              <a:rPr lang="en-US" dirty="0"/>
              <a:t>You’ve provided treatment that is appropriate for a person who has experienced trauma and gotten a favorable response.</a:t>
            </a:r>
          </a:p>
        </p:txBody>
      </p:sp>
    </p:spTree>
    <p:extLst>
      <p:ext uri="{BB962C8B-B14F-4D97-AF65-F5344CB8AC3E}">
        <p14:creationId xmlns:p14="http://schemas.microsoft.com/office/powerpoint/2010/main" val="1930414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Violence against women with disabilities</a:t>
            </a:r>
          </a:p>
        </p:txBody>
      </p:sp>
      <p:pic>
        <p:nvPicPr>
          <p:cNvPr id="11" name="EovgP4YXjL8"/>
          <p:cNvPicPr>
            <a:picLocks noGrp="1" noRot="1" noChangeAspect="1"/>
          </p:cNvPicPr>
          <p:nvPr>
            <p:ph idx="1"/>
            <a:videoFile r:link="rId1"/>
          </p:nvPr>
        </p:nvPicPr>
        <p:blipFill>
          <a:blip r:embed="rId4"/>
          <a:stretch>
            <a:fillRect/>
          </a:stretch>
        </p:blipFill>
        <p:spPr>
          <a:xfrm>
            <a:off x="900642" y="1904047"/>
            <a:ext cx="7466118" cy="4199692"/>
          </a:xfrm>
          <a:prstGeom prst="rect">
            <a:avLst/>
          </a:prstGeom>
        </p:spPr>
      </p:pic>
    </p:spTree>
    <p:extLst>
      <p:ext uri="{BB962C8B-B14F-4D97-AF65-F5344CB8AC3E}">
        <p14:creationId xmlns:p14="http://schemas.microsoft.com/office/powerpoint/2010/main" val="20963051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3962400"/>
            <a:ext cx="7585234" cy="1935480"/>
          </a:xfrm>
        </p:spPr>
        <p:txBody>
          <a:bodyPr/>
          <a:lstStyle/>
          <a:p>
            <a:r>
              <a:rPr lang="en-US" dirty="0"/>
              <a:t>NPR series: “Abused and Betrayed” </a:t>
            </a:r>
          </a:p>
        </p:txBody>
      </p:sp>
      <p:pic>
        <p:nvPicPr>
          <p:cNvPr id="8" name="Picture Placeholder 7" descr="HD wallpaper: body of water, sea, lightning, clouds, storm ..."/>
          <p:cNvPicPr>
            <a:picLocks noGrp="1" noChangeAspect="1"/>
          </p:cNvPicPr>
          <p:nvPr>
            <p:ph type="pic" idx="1"/>
          </p:nvPr>
        </p:nvPicPr>
        <p:blipFill>
          <a:blip r:embed="rId5">
            <a:extLst>
              <a:ext uri="{28A0092B-C50C-407E-A947-70E740481C1C}">
                <a14:useLocalDpi xmlns:a14="http://schemas.microsoft.com/office/drawing/2010/main" val="0"/>
              </a:ext>
            </a:extLst>
          </a:blip>
          <a:srcRect t="7000" b="7000"/>
          <a:stretch>
            <a:fillRect/>
          </a:stretch>
        </p:blipFill>
        <p:spPr/>
      </p:pic>
      <p:sp>
        <p:nvSpPr>
          <p:cNvPr id="7" name="Text Placeholder 6"/>
          <p:cNvSpPr>
            <a:spLocks noGrp="1"/>
          </p:cNvSpPr>
          <p:nvPr>
            <p:ph type="body" sz="half" idx="2"/>
          </p:nvPr>
        </p:nvSpPr>
        <p:spPr/>
        <p:txBody>
          <a:bodyPr/>
          <a:lstStyle/>
          <a:p>
            <a:r>
              <a:rPr lang="en-US" dirty="0">
                <a:hlinkClick r:id="rId6"/>
              </a:rPr>
              <a:t>https://www.npr.org/series/575502633/abused-and-betrayed</a:t>
            </a:r>
            <a:r>
              <a:rPr lang="en-US" dirty="0"/>
              <a:t> </a:t>
            </a:r>
          </a:p>
        </p:txBody>
      </p:sp>
      <p:pic>
        <p:nvPicPr>
          <p:cNvPr id="2" name="20180118_atc_in_their_words_adults_with_intellectual_disabilities_tell_their_sexual_assault_stori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03394" y="5899404"/>
            <a:ext cx="609600" cy="609600"/>
          </a:xfrm>
          <a:prstGeom prst="rect">
            <a:avLst/>
          </a:prstGeom>
        </p:spPr>
      </p:pic>
    </p:spTree>
    <p:extLst>
      <p:ext uri="{BB962C8B-B14F-4D97-AF65-F5344CB8AC3E}">
        <p14:creationId xmlns:p14="http://schemas.microsoft.com/office/powerpoint/2010/main" val="3342561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28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makes people with disabilities attractive to abusers? </a:t>
            </a:r>
          </a:p>
        </p:txBody>
      </p:sp>
      <p:sp>
        <p:nvSpPr>
          <p:cNvPr id="3" name="Content Placeholder 2"/>
          <p:cNvSpPr>
            <a:spLocks noGrp="1"/>
          </p:cNvSpPr>
          <p:nvPr>
            <p:ph idx="1"/>
          </p:nvPr>
        </p:nvSpPr>
        <p:spPr/>
        <p:txBody>
          <a:bodyPr>
            <a:normAutofit/>
          </a:bodyPr>
          <a:lstStyle/>
          <a:p>
            <a:pPr marL="63500" indent="0">
              <a:buNone/>
              <a:tabLst>
                <a:tab pos="685800" algn="l"/>
              </a:tabLst>
            </a:pPr>
            <a:r>
              <a:rPr lang="en-US" dirty="0"/>
              <a:t>Many people with disabilities live in segregated environments, such as group homes, where abuse can occur and be hidden more easily. </a:t>
            </a:r>
          </a:p>
          <a:p>
            <a:pPr marL="63500" indent="0">
              <a:buNone/>
              <a:tabLst>
                <a:tab pos="685800" algn="l"/>
              </a:tabLst>
            </a:pPr>
            <a:r>
              <a:rPr lang="en-US" dirty="0"/>
              <a:t>People who are abused in group settings may have limited access to police, advocates, medical or social services representatives, or others who can intervene and help.</a:t>
            </a:r>
          </a:p>
          <a:p>
            <a:pPr marL="63500" indent="0">
              <a:buNone/>
              <a:tabLst>
                <a:tab pos="685800" algn="l"/>
              </a:tabLst>
            </a:pPr>
            <a:r>
              <a:rPr lang="en-US" dirty="0"/>
              <a:t>People with limited communication abilities and/or cognitive disabilities may find it difficult to report abuse effectively.</a:t>
            </a:r>
          </a:p>
          <a:p>
            <a:pPr marL="63500" indent="0">
              <a:buNone/>
              <a:tabLst>
                <a:tab pos="685800" algn="l"/>
              </a:tabLst>
            </a:pPr>
            <a:r>
              <a:rPr lang="en-US" dirty="0"/>
              <a:t>Many people with disabilities are afraid that they will not be believed when they do report abuse.</a:t>
            </a:r>
          </a:p>
          <a:p>
            <a:pPr marL="63500" indent="0">
              <a:buNone/>
              <a:tabLst>
                <a:tab pos="685800" algn="l"/>
              </a:tabLst>
            </a:pPr>
            <a:r>
              <a:rPr lang="en-US" dirty="0"/>
              <a:t>Many people with disabilities have low self-esteem and, in some cases, a belief that the abuse is somehow deserved.</a:t>
            </a:r>
          </a:p>
          <a:p>
            <a:endParaRPr lang="en-US" dirty="0"/>
          </a:p>
        </p:txBody>
      </p:sp>
    </p:spTree>
    <p:extLst>
      <p:ext uri="{BB962C8B-B14F-4D97-AF65-F5344CB8AC3E}">
        <p14:creationId xmlns:p14="http://schemas.microsoft.com/office/powerpoint/2010/main" val="3658478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seen as “less than”</a:t>
            </a:r>
          </a:p>
        </p:txBody>
      </p:sp>
      <p:sp>
        <p:nvSpPr>
          <p:cNvPr id="3" name="Content Placeholder 2"/>
          <p:cNvSpPr>
            <a:spLocks noGrp="1"/>
          </p:cNvSpPr>
          <p:nvPr>
            <p:ph sz="half" idx="1"/>
          </p:nvPr>
        </p:nvSpPr>
        <p:spPr/>
        <p:txBody>
          <a:bodyPr/>
          <a:lstStyle/>
          <a:p>
            <a:r>
              <a:rPr lang="en-US" dirty="0"/>
              <a:t>Predators may perceive a person with disabilities as weak, vulnerable or less likely to report abuse, making them easy targets.</a:t>
            </a:r>
          </a:p>
          <a:p>
            <a:r>
              <a:rPr lang="en-US" dirty="0"/>
              <a:t>It is easier for a person to abuse or exploit someone else if he or she inherently believes that people with disabilities are less human, less valuable and/or don’t contribute to society.</a:t>
            </a:r>
          </a:p>
          <a:p>
            <a:endParaRPr lang="en-US" dirty="0"/>
          </a:p>
          <a:p>
            <a:endParaRPr lang="en-US" dirty="0"/>
          </a:p>
        </p:txBody>
      </p:sp>
      <p:pic>
        <p:nvPicPr>
          <p:cNvPr id="6" name="Content Placeholder 5" descr="HD wallpaper: lonely, girl, lake, sepia, alone, dock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64710" y="2438400"/>
            <a:ext cx="3702050" cy="2469389"/>
          </a:xfrm>
        </p:spPr>
      </p:pic>
    </p:spTree>
    <p:extLst>
      <p:ext uri="{BB962C8B-B14F-4D97-AF65-F5344CB8AC3E}">
        <p14:creationId xmlns:p14="http://schemas.microsoft.com/office/powerpoint/2010/main" val="6777386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abuse</a:t>
            </a:r>
          </a:p>
        </p:txBody>
      </p:sp>
      <p:sp>
        <p:nvSpPr>
          <p:cNvPr id="3" name="Text Placeholder 2"/>
          <p:cNvSpPr>
            <a:spLocks noGrp="1"/>
          </p:cNvSpPr>
          <p:nvPr>
            <p:ph idx="1"/>
          </p:nvPr>
        </p:nvSpPr>
        <p:spPr/>
        <p:txBody>
          <a:bodyPr/>
          <a:lstStyle/>
          <a:p>
            <a:r>
              <a:rPr lang="en-US" dirty="0"/>
              <a:t>Nearly 20 people per minute are physically abused by an intimate partner in the United States.  This equates to more than 10 million women and men.</a:t>
            </a:r>
          </a:p>
          <a:p>
            <a:r>
              <a:rPr lang="en-US" dirty="0"/>
              <a:t>Child abuse reports from 2019 involved 7.9 million children, of which 17.5%  (115, 100 children) were reports of physical abuse.</a:t>
            </a:r>
          </a:p>
          <a:p>
            <a:r>
              <a:rPr lang="en-US" dirty="0"/>
              <a:t>Physical abuse is thought to be more widespread amongst people with intellectual and developmental disabilities than sexual abuse.</a:t>
            </a:r>
          </a:p>
          <a:p>
            <a:endParaRPr lang="en-US" dirty="0"/>
          </a:p>
        </p:txBody>
      </p:sp>
    </p:spTree>
    <p:extLst>
      <p:ext uri="{BB962C8B-B14F-4D97-AF65-F5344CB8AC3E}">
        <p14:creationId xmlns:p14="http://schemas.microsoft.com/office/powerpoint/2010/main" val="16440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Non-contact abuse</a:t>
            </a:r>
          </a:p>
        </p:txBody>
      </p:sp>
      <p:sp>
        <p:nvSpPr>
          <p:cNvPr id="3" name="Content Placeholder 2"/>
          <p:cNvSpPr>
            <a:spLocks noGrp="1"/>
          </p:cNvSpPr>
          <p:nvPr>
            <p:ph idx="1"/>
          </p:nvPr>
        </p:nvSpPr>
        <p:spPr>
          <a:xfrm>
            <a:off x="685800" y="2514600"/>
            <a:ext cx="7543801" cy="3506894"/>
          </a:xfrm>
        </p:spPr>
        <p:txBody>
          <a:bodyPr>
            <a:normAutofit fontScale="92500" lnSpcReduction="20000"/>
          </a:bodyPr>
          <a:lstStyle/>
          <a:p>
            <a:pPr marL="0" indent="0">
              <a:buNone/>
            </a:pPr>
            <a:r>
              <a:rPr lang="en-US" sz="3900" dirty="0"/>
              <a:t>Non-contact abuse can be persisting and damaging as well – this can include events like serious teasing, bullying, and exposure to pornography</a:t>
            </a:r>
          </a:p>
          <a:p>
            <a:endParaRPr lang="en-US" dirty="0"/>
          </a:p>
          <a:p>
            <a:pPr>
              <a:buNone/>
            </a:pPr>
            <a:endParaRPr lang="en-US" dirty="0"/>
          </a:p>
          <a:p>
            <a:endParaRPr lang="en-US" dirty="0"/>
          </a:p>
          <a:p>
            <a:endParaRPr lang="en-US" dirty="0"/>
          </a:p>
          <a:p>
            <a:pPr lvl="8"/>
            <a:r>
              <a:rPr lang="en-US" dirty="0"/>
              <a:t>Esralew </a:t>
            </a:r>
          </a:p>
        </p:txBody>
      </p:sp>
    </p:spTree>
    <p:extLst>
      <p:ext uri="{BB962C8B-B14F-4D97-AF65-F5344CB8AC3E}">
        <p14:creationId xmlns:p14="http://schemas.microsoft.com/office/powerpoint/2010/main" val="1713115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normAutofit fontScale="90000"/>
          </a:bodyPr>
          <a:lstStyle/>
          <a:p>
            <a:r>
              <a:rPr lang="en-US" sz="2200" dirty="0"/>
              <a:t> </a:t>
            </a:r>
            <a:br>
              <a:rPr lang="en-US" sz="2200" dirty="0"/>
            </a:br>
            <a:r>
              <a:rPr lang="en-US" sz="2200" dirty="0"/>
              <a:t>“This document was developed under grant CFDA 93.791 from the U.S. Department of Health and Human Services, Centers for Medicare &amp; Medicaid Services.  However, these contents do not necessarily represent the policy of the U.S. Department of Health and Human Services, and you should not assume endorsement by the Federal Government.”</a:t>
            </a:r>
            <a:endParaRPr lang="en-US" dirty="0"/>
          </a:p>
        </p:txBody>
      </p:sp>
      <p:pic>
        <p:nvPicPr>
          <p:cNvPr id="21" name="Content Placeholder 2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2325" y="1939345"/>
            <a:ext cx="7543800" cy="3836561"/>
          </a:xfrm>
        </p:spPr>
      </p:pic>
    </p:spTree>
    <p:extLst>
      <p:ext uri="{BB962C8B-B14F-4D97-AF65-F5344CB8AC3E}">
        <p14:creationId xmlns:p14="http://schemas.microsoft.com/office/powerpoint/2010/main" val="24227139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forms of victimization</a:t>
            </a:r>
          </a:p>
        </p:txBody>
      </p:sp>
      <p:sp>
        <p:nvSpPr>
          <p:cNvPr id="3" name="Content Placeholder 2"/>
          <p:cNvSpPr>
            <a:spLocks noGrp="1"/>
          </p:cNvSpPr>
          <p:nvPr>
            <p:ph idx="1"/>
          </p:nvPr>
        </p:nvSpPr>
        <p:spPr/>
        <p:txBody>
          <a:bodyPr/>
          <a:lstStyle/>
          <a:p>
            <a:r>
              <a:rPr lang="en-US" dirty="0"/>
              <a:t>Manipulation of medication</a:t>
            </a:r>
          </a:p>
          <a:p>
            <a:r>
              <a:rPr lang="en-US" dirty="0"/>
              <a:t>Withholding access to assistive equipment and technology, including communication devices as a means of controlling behavior</a:t>
            </a:r>
          </a:p>
          <a:p>
            <a:r>
              <a:rPr lang="en-US" dirty="0"/>
              <a:t>A personal care assistant’s refusal to provide essential assistance</a:t>
            </a:r>
          </a:p>
          <a:p>
            <a:r>
              <a:rPr lang="en-US" dirty="0"/>
              <a:t>Restriction of movement</a:t>
            </a:r>
          </a:p>
          <a:p>
            <a:r>
              <a:rPr lang="en-US" dirty="0"/>
              <a:t>Restriction of choices/access to community</a:t>
            </a:r>
          </a:p>
        </p:txBody>
      </p:sp>
    </p:spTree>
    <p:extLst>
      <p:ext uri="{BB962C8B-B14F-4D97-AF65-F5344CB8AC3E}">
        <p14:creationId xmlns:p14="http://schemas.microsoft.com/office/powerpoint/2010/main" val="2073430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DFPS if you suspect abuse, neglect, or exploitation</a:t>
            </a:r>
          </a:p>
        </p:txBody>
      </p:sp>
      <p:sp>
        <p:nvSpPr>
          <p:cNvPr id="3" name="Content Placeholder 2"/>
          <p:cNvSpPr>
            <a:spLocks noGrp="1"/>
          </p:cNvSpPr>
          <p:nvPr>
            <p:ph idx="1"/>
          </p:nvPr>
        </p:nvSpPr>
        <p:spPr/>
        <p:txBody>
          <a:bodyPr/>
          <a:lstStyle/>
          <a:p>
            <a:endParaRPr lang="en-US" sz="3200" dirty="0"/>
          </a:p>
          <a:p>
            <a:endParaRPr lang="en-US" sz="3200" dirty="0"/>
          </a:p>
          <a:p>
            <a:r>
              <a:rPr lang="en-US" sz="3200" dirty="0"/>
              <a:t>Phone Hotline:  1-800-252-5400</a:t>
            </a:r>
          </a:p>
          <a:p>
            <a:r>
              <a:rPr lang="en-US" sz="3200" dirty="0"/>
              <a:t>Online Reporting:  </a:t>
            </a:r>
            <a:r>
              <a:rPr lang="en-US" sz="3200" dirty="0">
                <a:hlinkClick r:id="rId3"/>
              </a:rPr>
              <a:t>www.txabusehotline.org</a:t>
            </a:r>
            <a:endParaRPr lang="en-US" sz="3200" dirty="0"/>
          </a:p>
          <a:p>
            <a:endParaRPr lang="en-US" dirty="0"/>
          </a:p>
        </p:txBody>
      </p:sp>
    </p:spTree>
    <p:extLst>
      <p:ext uri="{BB962C8B-B14F-4D97-AF65-F5344CB8AC3E}">
        <p14:creationId xmlns:p14="http://schemas.microsoft.com/office/powerpoint/2010/main" val="93171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Self-Care Break</a:t>
            </a:r>
          </a:p>
        </p:txBody>
      </p:sp>
      <p:pic>
        <p:nvPicPr>
          <p:cNvPr id="7" name="Content Placeholder 6" descr="blue sky, white beach, white sand, sea, sandy beach, air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8838" y="1846263"/>
            <a:ext cx="6030773" cy="4022725"/>
          </a:xfrm>
        </p:spPr>
      </p:pic>
    </p:spTree>
    <p:extLst>
      <p:ext uri="{BB962C8B-B14F-4D97-AF65-F5344CB8AC3E}">
        <p14:creationId xmlns:p14="http://schemas.microsoft.com/office/powerpoint/2010/main" val="893002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 Timer</a:t>
            </a:r>
          </a:p>
        </p:txBody>
      </p:sp>
      <p:pic>
        <p:nvPicPr>
          <p:cNvPr id="4" name="Content Placeholder 3" descr="&lt;strong&gt;Aquarium&lt;/strong&gt; récifal — Wikipédi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874044"/>
            <a:ext cx="7513922" cy="4221956"/>
          </a:xfrm>
        </p:spPr>
      </p:pic>
      <p:sp>
        <p:nvSpPr>
          <p:cNvPr id="5" name="TextBox 4"/>
          <p:cNvSpPr txBox="1"/>
          <p:nvPr/>
        </p:nvSpPr>
        <p:spPr>
          <a:xfrm>
            <a:off x="3657600" y="4876800"/>
            <a:ext cx="4267200" cy="646331"/>
          </a:xfrm>
          <a:prstGeom prst="rect">
            <a:avLst/>
          </a:prstGeom>
          <a:noFill/>
        </p:spPr>
        <p:txBody>
          <a:bodyPr wrap="square" rtlCol="0">
            <a:spAutoFit/>
          </a:bodyPr>
          <a:lstStyle/>
          <a:p>
            <a:r>
              <a:rPr lang="en-US" dirty="0">
                <a:hlinkClick r:id="rId4"/>
              </a:rPr>
              <a:t>Aquarium Timer: Online Timer with Fish Tank Backgrounds (onlineclock.net)</a:t>
            </a:r>
            <a:endParaRPr lang="en-US" dirty="0"/>
          </a:p>
        </p:txBody>
      </p:sp>
    </p:spTree>
    <p:extLst>
      <p:ext uri="{BB962C8B-B14F-4D97-AF65-F5344CB8AC3E}">
        <p14:creationId xmlns:p14="http://schemas.microsoft.com/office/powerpoint/2010/main" val="16875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Poll:  How Many Of You Have Encountered a Person with IDD Who Has Been Victimized? </a:t>
            </a:r>
          </a:p>
        </p:txBody>
      </p:sp>
      <p:pic>
        <p:nvPicPr>
          <p:cNvPr id="10" name="Picture Placeholder 9" descr="Epitome: Faith When Grief is An Ocean of No Hope"/>
          <p:cNvPicPr>
            <a:picLocks noGrp="1" noChangeAspect="1"/>
          </p:cNvPicPr>
          <p:nvPr>
            <p:ph type="pic" idx="1"/>
          </p:nvPr>
        </p:nvPicPr>
        <p:blipFill>
          <a:blip r:embed="rId3">
            <a:extLst>
              <a:ext uri="{28A0092B-C50C-407E-A947-70E740481C1C}">
                <a14:useLocalDpi xmlns:a14="http://schemas.microsoft.com/office/drawing/2010/main" val="0"/>
              </a:ext>
            </a:extLst>
          </a:blip>
          <a:srcRect t="7000" b="7000"/>
          <a:stretch>
            <a:fillRect/>
          </a:stretch>
        </p:blipFill>
        <p:spPr/>
      </p:pic>
    </p:spTree>
    <p:extLst>
      <p:ext uri="{BB962C8B-B14F-4D97-AF65-F5344CB8AC3E}">
        <p14:creationId xmlns:p14="http://schemas.microsoft.com/office/powerpoint/2010/main" val="2856238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endParaRPr lang="en-US" sz="4400" dirty="0"/>
          </a:p>
          <a:p>
            <a:pPr marL="0" indent="0">
              <a:buNone/>
            </a:pPr>
            <a:endParaRPr lang="en-US" sz="4400" dirty="0"/>
          </a:p>
          <a:p>
            <a:pPr marL="0" indent="0">
              <a:buNone/>
            </a:pPr>
            <a:r>
              <a:rPr lang="en-US" sz="4400" dirty="0">
                <a:latin typeface="+mj-lt"/>
              </a:rPr>
              <a:t>Types of trauma and the percentage of people who experience them likely to develop PTSD symptoms</a:t>
            </a:r>
          </a:p>
          <a:p>
            <a:endParaRPr lang="en-US" sz="5400" dirty="0"/>
          </a:p>
        </p:txBody>
      </p:sp>
      <p:sp>
        <p:nvSpPr>
          <p:cNvPr id="4" name="Content Placeholder 3"/>
          <p:cNvSpPr>
            <a:spLocks noGrp="1"/>
          </p:cNvSpPr>
          <p:nvPr>
            <p:ph type="body" sz="half" idx="2"/>
          </p:nvPr>
        </p:nvSpPr>
        <p:spPr>
          <a:xfrm>
            <a:off x="342900" y="1447798"/>
            <a:ext cx="2400300" cy="4857405"/>
          </a:xfrm>
        </p:spPr>
        <p:txBody>
          <a:bodyPr>
            <a:normAutofit/>
          </a:bodyPr>
          <a:lstStyle/>
          <a:p>
            <a:r>
              <a:rPr lang="en-US" dirty="0"/>
              <a:t>14.3% Unexpected death of a loved one</a:t>
            </a:r>
          </a:p>
          <a:p>
            <a:r>
              <a:rPr lang="en-US" dirty="0"/>
              <a:t>10.4% Parents of children with a life-threatening illness</a:t>
            </a:r>
          </a:p>
          <a:p>
            <a:r>
              <a:rPr lang="en-US" dirty="0"/>
              <a:t>7.3% Witnesses of violence</a:t>
            </a:r>
          </a:p>
          <a:p>
            <a:r>
              <a:rPr lang="en-US" dirty="0"/>
              <a:t>3.8% Natural disaster victims</a:t>
            </a:r>
          </a:p>
          <a:p>
            <a:r>
              <a:rPr lang="en-US" dirty="0"/>
              <a:t>49% Sexual assault</a:t>
            </a:r>
          </a:p>
          <a:p>
            <a:r>
              <a:rPr lang="en-US" dirty="0"/>
              <a:t>32% Severe physical assault</a:t>
            </a:r>
          </a:p>
          <a:p>
            <a:r>
              <a:rPr lang="en-US" dirty="0"/>
              <a:t>16.8% Serious accidents</a:t>
            </a:r>
          </a:p>
          <a:p>
            <a:r>
              <a:rPr lang="en-US" dirty="0"/>
              <a:t>15.4 % Shooting and Stabbing victims</a:t>
            </a:r>
          </a:p>
          <a:p>
            <a:endParaRPr lang="en-US" dirty="0"/>
          </a:p>
          <a:p>
            <a:endParaRPr lang="en-US" dirty="0"/>
          </a:p>
        </p:txBody>
      </p:sp>
      <p:pic>
        <p:nvPicPr>
          <p:cNvPr id="5" name="Picture 4" descr="Decorative Line Black PNG Clipart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361" y="228600"/>
            <a:ext cx="4400639" cy="1219199"/>
          </a:xfrm>
          <a:prstGeom prst="rect">
            <a:avLst/>
          </a:prstGeom>
        </p:spPr>
      </p:pic>
      <p:pic>
        <p:nvPicPr>
          <p:cNvPr id="6" name="Picture 5" descr="Free photo Wave Surf Motion Sea Ocean Wind Water Splash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50" y="435863"/>
            <a:ext cx="2514600" cy="1011935"/>
          </a:xfrm>
          <a:prstGeom prst="rect">
            <a:avLst/>
          </a:prstGeom>
        </p:spPr>
      </p:pic>
    </p:spTree>
    <p:extLst>
      <p:ext uri="{BB962C8B-B14F-4D97-AF65-F5344CB8AC3E}">
        <p14:creationId xmlns:p14="http://schemas.microsoft.com/office/powerpoint/2010/main" val="1366626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PTSD and Acute Stress Disorders: survival mechanism?</a:t>
            </a:r>
          </a:p>
        </p:txBody>
      </p:sp>
      <p:sp>
        <p:nvSpPr>
          <p:cNvPr id="3" name="Content Placeholder 2"/>
          <p:cNvSpPr>
            <a:spLocks noGrp="1"/>
          </p:cNvSpPr>
          <p:nvPr>
            <p:ph idx="1"/>
          </p:nvPr>
        </p:nvSpPr>
        <p:spPr/>
        <p:txBody>
          <a:bodyPr>
            <a:normAutofit/>
          </a:bodyPr>
          <a:lstStyle/>
          <a:p>
            <a:pPr marL="0" indent="0">
              <a:buNone/>
            </a:pPr>
            <a:r>
              <a:rPr lang="en-US" dirty="0"/>
              <a:t>PTSD and Acute Stress Disorder symptoms are the brain’s way of trying to protect the individual from a dangerous event</a:t>
            </a:r>
          </a:p>
          <a:p>
            <a:pPr lvl="1"/>
            <a:endParaRPr lang="en-US" dirty="0"/>
          </a:p>
          <a:p>
            <a:pPr lvl="1"/>
            <a:endParaRPr lang="en-US" dirty="0"/>
          </a:p>
          <a:p>
            <a:pPr lvl="1"/>
            <a:r>
              <a:rPr lang="en-US" dirty="0"/>
              <a:t>Memories and images of the traumatic event discourage an individual from re-exposing himself/herself to a traumatic event</a:t>
            </a:r>
          </a:p>
          <a:p>
            <a:pPr lvl="1"/>
            <a:r>
              <a:rPr lang="en-US" dirty="0"/>
              <a:t>Individuals with PTSD frequently try to avoid any stimuli, emotions, or conditions that remind them of trauma</a:t>
            </a:r>
          </a:p>
          <a:p>
            <a:pPr lvl="1"/>
            <a:r>
              <a:rPr lang="en-US" dirty="0"/>
              <a:t>The brain causes one’s physiological system to remain in an aroused state, to “be on the lookout” for danger</a:t>
            </a:r>
          </a:p>
          <a:p>
            <a:pPr lvl="1"/>
            <a:endParaRPr lang="en-US" dirty="0"/>
          </a:p>
        </p:txBody>
      </p:sp>
      <p:sp>
        <p:nvSpPr>
          <p:cNvPr id="4" name="Text Placeholder 3"/>
          <p:cNvSpPr>
            <a:spLocks noGrp="1"/>
          </p:cNvSpPr>
          <p:nvPr>
            <p:ph type="body" sz="half" idx="2"/>
          </p:nvPr>
        </p:nvSpPr>
        <p:spPr/>
        <p:txBody>
          <a:bodyPr/>
          <a:lstStyle/>
          <a:p>
            <a:r>
              <a:rPr lang="en-US" sz="2000" dirty="0"/>
              <a:t>Severe and/or repeated, prolonged exposure to traumatic events can lead to structural changes in a person’s brain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PTSD contributing factors </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Greater level of personal involvement in a traumatic event</a:t>
            </a:r>
          </a:p>
          <a:p>
            <a:r>
              <a:rPr lang="en-US" dirty="0">
                <a:solidFill>
                  <a:schemeClr val="tx1"/>
                </a:solidFill>
              </a:rPr>
              <a:t>Other Life stressors </a:t>
            </a:r>
          </a:p>
          <a:p>
            <a:r>
              <a:rPr lang="en-US" dirty="0">
                <a:solidFill>
                  <a:schemeClr val="tx1"/>
                </a:solidFill>
              </a:rPr>
              <a:t>Higher than average level of anxiety</a:t>
            </a:r>
          </a:p>
          <a:p>
            <a:r>
              <a:rPr lang="en-US" dirty="0">
                <a:solidFill>
                  <a:schemeClr val="tx1"/>
                </a:solidFill>
              </a:rPr>
              <a:t>History of severe traumatic events/Reminders of overwhelming childhood trauma</a:t>
            </a:r>
          </a:p>
          <a:p>
            <a:r>
              <a:rPr lang="en-US" dirty="0">
                <a:solidFill>
                  <a:schemeClr val="tx1"/>
                </a:solidFill>
              </a:rPr>
              <a:t>Strong feelings of personal responsibility for what happened</a:t>
            </a:r>
          </a:p>
          <a:p>
            <a:r>
              <a:rPr lang="en-US" dirty="0">
                <a:solidFill>
                  <a:schemeClr val="tx1"/>
                </a:solidFill>
              </a:rPr>
              <a:t>Intense feelings of guilt</a:t>
            </a:r>
          </a:p>
          <a:p>
            <a:r>
              <a:rPr lang="en-US" dirty="0">
                <a:solidFill>
                  <a:schemeClr val="tx1"/>
                </a:solidFill>
              </a:rPr>
              <a:t>More exposure to recent horrific events</a:t>
            </a:r>
          </a:p>
          <a:p>
            <a:r>
              <a:rPr lang="en-US" dirty="0">
                <a:solidFill>
                  <a:schemeClr val="tx1"/>
                </a:solidFill>
              </a:rPr>
              <a:t>Feeling as if one was “outside” his or her body or “in a movie” during the traumatic experience.</a:t>
            </a:r>
          </a:p>
          <a:p>
            <a:endParaRPr lang="en-US" dirty="0"/>
          </a:p>
        </p:txBody>
      </p:sp>
    </p:spTree>
    <p:extLst>
      <p:ext uri="{BB962C8B-B14F-4D97-AF65-F5344CB8AC3E}">
        <p14:creationId xmlns:p14="http://schemas.microsoft.com/office/powerpoint/2010/main" val="28925539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PTSD resilience factors</a:t>
            </a:r>
          </a:p>
        </p:txBody>
      </p:sp>
      <p:sp>
        <p:nvSpPr>
          <p:cNvPr id="3" name="Content Placeholder 2"/>
          <p:cNvSpPr>
            <a:spLocks noGrp="1"/>
          </p:cNvSpPr>
          <p:nvPr>
            <p:ph idx="1"/>
          </p:nvPr>
        </p:nvSpPr>
        <p:spPr/>
        <p:txBody>
          <a:bodyPr>
            <a:normAutofit/>
          </a:bodyPr>
          <a:lstStyle/>
          <a:p>
            <a:pPr marL="0" indent="0">
              <a:buNone/>
            </a:pPr>
            <a:r>
              <a:rPr lang="en-US" b="1" dirty="0"/>
              <a:t>Resilience factors</a:t>
            </a:r>
            <a:r>
              <a:rPr lang="en-US" dirty="0"/>
              <a:t> that may reduce the risk of PTSD include:</a:t>
            </a:r>
          </a:p>
          <a:p>
            <a:r>
              <a:rPr lang="en-US" dirty="0"/>
              <a:t>Seeking out support from other people, such as friends and family</a:t>
            </a:r>
          </a:p>
          <a:p>
            <a:r>
              <a:rPr lang="en-US" dirty="0"/>
              <a:t>Finding a support group after a traumatic event</a:t>
            </a:r>
          </a:p>
          <a:p>
            <a:r>
              <a:rPr lang="en-US" dirty="0"/>
              <a:t>Feeling good about one’s own actions in the face of danger</a:t>
            </a:r>
          </a:p>
          <a:p>
            <a:r>
              <a:rPr lang="en-US" dirty="0"/>
              <a:t>Having a coping strategy, or a way of getting through the bad event and learning from it</a:t>
            </a:r>
          </a:p>
          <a:p>
            <a:r>
              <a:rPr lang="en-US" dirty="0"/>
              <a:t>Being able to act and respond effectively despite feeling fear.</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05000"/>
            <a:ext cx="7543800" cy="1938992"/>
          </a:xfrm>
          <a:prstGeom prst="rect">
            <a:avLst/>
          </a:prstGeom>
        </p:spPr>
        <p:txBody>
          <a:bodyPr wrap="square">
            <a:spAutoFit/>
          </a:bodyPr>
          <a:lstStyle/>
          <a:p>
            <a:pPr>
              <a:buNone/>
            </a:pPr>
            <a:r>
              <a:rPr lang="en-US" sz="2400" b="1" dirty="0"/>
              <a:t>Re-experiencing/Intrusion  symptoms</a:t>
            </a:r>
            <a:r>
              <a:rPr lang="en-US" sz="2400" dirty="0"/>
              <a:t> may cause problems in a person’s everyday routine. They can start from the person’s own thoughts and feelings. Words, objects, or situations that are reminders of the event can also trigger re-experiencing.</a:t>
            </a:r>
          </a:p>
        </p:txBody>
      </p:sp>
      <p:pic>
        <p:nvPicPr>
          <p:cNvPr id="3" name="Picture 2" descr="Decorative Line Black PNG Clipart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75724"/>
            <a:ext cx="6934199" cy="924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  </a:t>
            </a:r>
          </a:p>
        </p:txBody>
      </p:sp>
      <p:sp>
        <p:nvSpPr>
          <p:cNvPr id="3" name="Content Placeholder 2"/>
          <p:cNvSpPr>
            <a:spLocks noGrp="1"/>
          </p:cNvSpPr>
          <p:nvPr>
            <p:ph idx="1"/>
          </p:nvPr>
        </p:nvSpPr>
        <p:spPr/>
        <p:txBody>
          <a:bodyPr>
            <a:normAutofit/>
          </a:bodyPr>
          <a:lstStyle/>
          <a:p>
            <a:pPr>
              <a:buSzPct val="115000"/>
              <a:buFont typeface="Arial" panose="020B0604020202020204" pitchFamily="34" charset="0"/>
              <a:buChar char="•"/>
            </a:pPr>
            <a:r>
              <a:rPr lang="en-US" dirty="0"/>
              <a:t> This session may be recorded for future use.</a:t>
            </a:r>
          </a:p>
          <a:p>
            <a:pPr>
              <a:buSzPct val="115000"/>
              <a:buFont typeface="Arial" panose="020B0604020202020204" pitchFamily="34" charset="0"/>
              <a:buChar char="•"/>
            </a:pPr>
            <a:r>
              <a:rPr lang="en-US" dirty="0"/>
              <a:t> Please don’t put us on hold.</a:t>
            </a:r>
          </a:p>
          <a:p>
            <a:pPr>
              <a:buSzPct val="115000"/>
              <a:buFont typeface="Arial" panose="020B0604020202020204" pitchFamily="34" charset="0"/>
              <a:buChar char="•"/>
            </a:pPr>
            <a:r>
              <a:rPr lang="en-US" dirty="0"/>
              <a:t> You have entered as an attendee in listen-only mode.  Please don’t unmute yourself unless you have something you wish to share with the </a:t>
            </a:r>
            <a:r>
              <a:rPr lang="en-US" u="sng" dirty="0"/>
              <a:t>entire</a:t>
            </a:r>
            <a:r>
              <a:rPr lang="en-US" dirty="0"/>
              <a:t> webinar audience.</a:t>
            </a:r>
          </a:p>
          <a:p>
            <a:pPr>
              <a:buSzPct val="115000"/>
              <a:buFont typeface="Arial" panose="020B0604020202020204" pitchFamily="34" charset="0"/>
              <a:buChar char="•"/>
            </a:pPr>
            <a:r>
              <a:rPr lang="en-US" dirty="0"/>
              <a:t> Feel free to use your webcam.  </a:t>
            </a:r>
          </a:p>
          <a:p>
            <a:pPr>
              <a:buSzPct val="115000"/>
              <a:buFont typeface="Arial" panose="020B0604020202020204" pitchFamily="34" charset="0"/>
              <a:buChar char="•"/>
            </a:pPr>
            <a:r>
              <a:rPr lang="en-US" dirty="0"/>
              <a:t> Bandwidth issues and VPN.</a:t>
            </a:r>
          </a:p>
          <a:p>
            <a:pPr>
              <a:buSzPct val="115000"/>
              <a:buFont typeface="Arial" panose="020B0604020202020204" pitchFamily="34" charset="0"/>
              <a:buChar char="•"/>
            </a:pPr>
            <a:r>
              <a:rPr lang="en-US" dirty="0"/>
              <a:t> If you are still having problems, email us at </a:t>
            </a:r>
            <a:r>
              <a:rPr lang="en-US" dirty="0">
                <a:hlinkClick r:id="rId3"/>
              </a:rPr>
              <a:t>MFP-HUB@ncmhid.org</a:t>
            </a:r>
            <a:r>
              <a:rPr lang="en-US" dirty="0"/>
              <a:t> and one of the team will try our best to assist you!</a:t>
            </a:r>
          </a:p>
          <a:p>
            <a:endParaRPr lang="en-US" dirty="0"/>
          </a:p>
          <a:p>
            <a:pPr marL="0" indent="0">
              <a:buNone/>
            </a:pPr>
            <a:endParaRPr lang="en-US" dirty="0"/>
          </a:p>
        </p:txBody>
      </p:sp>
      <p:pic>
        <p:nvPicPr>
          <p:cNvPr id="4" name="Picture 3" descr="File:20140418 broom2.jp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77048"/>
            <a:ext cx="1235710" cy="1647613"/>
          </a:xfrm>
          <a:prstGeom prst="rect">
            <a:avLst/>
          </a:prstGeom>
        </p:spPr>
      </p:pic>
    </p:spTree>
    <p:extLst>
      <p:ext uri="{BB962C8B-B14F-4D97-AF65-F5344CB8AC3E}">
        <p14:creationId xmlns:p14="http://schemas.microsoft.com/office/powerpoint/2010/main" val="14957390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286000"/>
            <a:ext cx="6629400" cy="3416320"/>
          </a:xfrm>
          <a:prstGeom prst="rect">
            <a:avLst/>
          </a:prstGeom>
        </p:spPr>
        <p:txBody>
          <a:bodyPr wrap="square">
            <a:spAutoFit/>
          </a:bodyPr>
          <a:lstStyle/>
          <a:p>
            <a:r>
              <a:rPr lang="en-US" sz="2400" dirty="0"/>
              <a:t>Anything that reminds a person of the traumatic event can trigger </a:t>
            </a:r>
            <a:r>
              <a:rPr lang="en-US" sz="2400" b="1" dirty="0"/>
              <a:t>avoidance symptoms</a:t>
            </a:r>
            <a:r>
              <a:rPr lang="en-US" sz="2400" dirty="0"/>
              <a:t>. These symptoms may cause a person to change his or her personal routine. For example, after a bad car accident, a person who usually drives may avoid being in a car or driving near the scene of the accident.  A person with limited verbal skills may physically resist going near items or places which remind them of something traumatic.</a:t>
            </a:r>
          </a:p>
        </p:txBody>
      </p:sp>
      <p:pic>
        <p:nvPicPr>
          <p:cNvPr id="3" name="Picture 2" descr="Decorative Line Black PNG Clipart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75724"/>
            <a:ext cx="6934199" cy="924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lvl="1"/>
            <a:r>
              <a:rPr lang="en-US" sz="2400" b="1" dirty="0"/>
              <a:t>Changes in cognition and mood </a:t>
            </a:r>
            <a:r>
              <a:rPr lang="en-US" sz="2400" dirty="0"/>
              <a:t>may include a persistent inability to experience positive emotions, persistent and exaggerated negative beliefs about oneself, others, or the world, social withdrawal, feelings of detachment or estrangement, markedly diminished interest in activities, new or unusual gaps in memory, persistent negative emotional state, chronic arousal and/or agitation.</a:t>
            </a:r>
          </a:p>
          <a:p>
            <a:pPr lvl="1"/>
            <a:r>
              <a:rPr lang="en-US" sz="2400" dirty="0"/>
              <a:t>A person with intellectual and/or developmental disabilities may express these mood and thinking difficulties more like a younger person would. </a:t>
            </a:r>
          </a:p>
        </p:txBody>
      </p:sp>
      <p:pic>
        <p:nvPicPr>
          <p:cNvPr id="5" name="Picture 4" descr="Decorative Line Black PNG Clipart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09600"/>
            <a:ext cx="6934199" cy="924475"/>
          </a:xfrm>
          <a:prstGeom prst="rect">
            <a:avLst/>
          </a:prstGeom>
        </p:spPr>
      </p:pic>
    </p:spTree>
    <p:extLst>
      <p:ext uri="{BB962C8B-B14F-4D97-AF65-F5344CB8AC3E}">
        <p14:creationId xmlns:p14="http://schemas.microsoft.com/office/powerpoint/2010/main" val="26451866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00"/>
            <a:ext cx="7543800" cy="2308324"/>
          </a:xfrm>
          <a:prstGeom prst="rect">
            <a:avLst/>
          </a:prstGeom>
        </p:spPr>
        <p:txBody>
          <a:bodyPr wrap="square">
            <a:spAutoFit/>
          </a:bodyPr>
          <a:lstStyle/>
          <a:p>
            <a:r>
              <a:rPr lang="en-US" sz="2400" b="1" dirty="0"/>
              <a:t>Hyperarousal symptoms </a:t>
            </a:r>
            <a:r>
              <a:rPr lang="en-US" sz="2400" dirty="0"/>
              <a:t>are usually constant, instead of necessarily being triggered by things that remind one of the traumatic event. They can make the person feel stressed and angry. These symptoms may make it hard to do daily tasks, such as sleeping, eating, working, or concentrating.</a:t>
            </a:r>
          </a:p>
        </p:txBody>
      </p:sp>
      <p:pic>
        <p:nvPicPr>
          <p:cNvPr id="3" name="Picture 2" descr="Decorative Line Black PNG Clipart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675724"/>
            <a:ext cx="6934199" cy="924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a:t>
            </a:r>
          </a:p>
        </p:txBody>
      </p:sp>
      <p:sp>
        <p:nvSpPr>
          <p:cNvPr id="3" name="Content Placeholder 2"/>
          <p:cNvSpPr>
            <a:spLocks noGrp="1"/>
          </p:cNvSpPr>
          <p:nvPr>
            <p:ph type="body" idx="1"/>
          </p:nvPr>
        </p:nvSpPr>
        <p:spPr/>
        <p:txBody>
          <a:bodyPr>
            <a:normAutofit/>
          </a:bodyPr>
          <a:lstStyle/>
          <a:p>
            <a:endParaRPr lang="en-US" dirty="0"/>
          </a:p>
        </p:txBody>
      </p:sp>
      <p:pic>
        <p:nvPicPr>
          <p:cNvPr id="4" name="Picture 3" descr="Ocean Sea Blue - Free photo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 y="4453128"/>
            <a:ext cx="7543800" cy="11337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recovery</a:t>
            </a:r>
          </a:p>
        </p:txBody>
      </p:sp>
      <p:sp>
        <p:nvSpPr>
          <p:cNvPr id="3" name="Content Placeholder 2"/>
          <p:cNvSpPr>
            <a:spLocks noGrp="1"/>
          </p:cNvSpPr>
          <p:nvPr>
            <p:ph idx="1"/>
          </p:nvPr>
        </p:nvSpPr>
        <p:spPr/>
        <p:txBody>
          <a:bodyPr>
            <a:normAutofit fontScale="77500" lnSpcReduction="20000"/>
          </a:bodyPr>
          <a:lstStyle/>
          <a:p>
            <a:pPr marL="0" indent="0">
              <a:buNone/>
            </a:pPr>
            <a:r>
              <a:rPr lang="en-US" sz="2700" dirty="0"/>
              <a:t>Safety</a:t>
            </a:r>
          </a:p>
          <a:p>
            <a:pPr marL="457200">
              <a:lnSpc>
                <a:spcPct val="120000"/>
              </a:lnSpc>
              <a:spcBef>
                <a:spcPts val="0"/>
              </a:spcBef>
              <a:spcAft>
                <a:spcPts val="0"/>
              </a:spcAft>
              <a:buSzPct val="50000"/>
              <a:buFont typeface="Courier New" panose="02070309020205020404" pitchFamily="49" charset="0"/>
              <a:buChar char="o"/>
            </a:pPr>
            <a:r>
              <a:rPr lang="en-US" dirty="0"/>
              <a:t>Being safe with oneself</a:t>
            </a:r>
          </a:p>
          <a:p>
            <a:pPr marL="457200">
              <a:lnSpc>
                <a:spcPct val="120000"/>
              </a:lnSpc>
              <a:spcBef>
                <a:spcPts val="0"/>
              </a:spcBef>
              <a:spcAft>
                <a:spcPts val="0"/>
              </a:spcAft>
              <a:buSzPct val="50000"/>
              <a:buFont typeface="Courier New" panose="02070309020205020404" pitchFamily="49" charset="0"/>
              <a:buChar char="o"/>
            </a:pPr>
            <a:r>
              <a:rPr lang="en-US" dirty="0"/>
              <a:t>Physical safety</a:t>
            </a:r>
          </a:p>
          <a:p>
            <a:pPr marL="457200">
              <a:lnSpc>
                <a:spcPct val="120000"/>
              </a:lnSpc>
              <a:spcBef>
                <a:spcPts val="0"/>
              </a:spcBef>
              <a:spcAft>
                <a:spcPts val="0"/>
              </a:spcAft>
              <a:buSzPct val="50000"/>
              <a:buFont typeface="Courier New" panose="02070309020205020404" pitchFamily="49" charset="0"/>
              <a:buChar char="o"/>
            </a:pPr>
            <a:r>
              <a:rPr lang="en-US" dirty="0"/>
              <a:t>Feeling safe with others</a:t>
            </a:r>
          </a:p>
          <a:p>
            <a:pPr marL="0" indent="0">
              <a:buNone/>
            </a:pPr>
            <a:r>
              <a:rPr lang="en-US" sz="2700" dirty="0"/>
              <a:t>Remembrance and Mourning</a:t>
            </a:r>
          </a:p>
          <a:p>
            <a:pPr marL="457200">
              <a:lnSpc>
                <a:spcPct val="120000"/>
              </a:lnSpc>
              <a:spcBef>
                <a:spcPts val="0"/>
              </a:spcBef>
              <a:spcAft>
                <a:spcPts val="0"/>
              </a:spcAft>
              <a:buSzPct val="50000"/>
              <a:buFont typeface="Courier New" panose="02070309020205020404" pitchFamily="49" charset="0"/>
              <a:buChar char="o"/>
            </a:pPr>
            <a:r>
              <a:rPr lang="en-US" dirty="0"/>
              <a:t>Reconstructing the story</a:t>
            </a:r>
          </a:p>
          <a:p>
            <a:pPr marL="457200">
              <a:lnSpc>
                <a:spcPct val="120000"/>
              </a:lnSpc>
              <a:spcBef>
                <a:spcPts val="0"/>
              </a:spcBef>
              <a:spcAft>
                <a:spcPts val="0"/>
              </a:spcAft>
              <a:buSzPct val="50000"/>
              <a:buFont typeface="Courier New" panose="02070309020205020404" pitchFamily="49" charset="0"/>
              <a:buChar char="o"/>
            </a:pPr>
            <a:r>
              <a:rPr lang="en-US" dirty="0"/>
              <a:t>Transforming traumatic memory</a:t>
            </a:r>
          </a:p>
          <a:p>
            <a:pPr marL="0" indent="0">
              <a:buNone/>
            </a:pPr>
            <a:r>
              <a:rPr lang="en-US" sz="2700" dirty="0"/>
              <a:t>Reconnection</a:t>
            </a:r>
          </a:p>
          <a:p>
            <a:pPr marL="457200">
              <a:lnSpc>
                <a:spcPct val="120000"/>
              </a:lnSpc>
              <a:spcBef>
                <a:spcPts val="0"/>
              </a:spcBef>
              <a:spcAft>
                <a:spcPts val="0"/>
              </a:spcAft>
              <a:buSzPct val="50000"/>
              <a:buFont typeface="Courier New" panose="02070309020205020404" pitchFamily="49" charset="0"/>
              <a:buChar char="o"/>
            </a:pPr>
            <a:r>
              <a:rPr lang="en-US" dirty="0"/>
              <a:t>Learning to fight</a:t>
            </a:r>
          </a:p>
          <a:p>
            <a:pPr marL="457200">
              <a:lnSpc>
                <a:spcPct val="120000"/>
              </a:lnSpc>
              <a:spcBef>
                <a:spcPts val="0"/>
              </a:spcBef>
              <a:spcAft>
                <a:spcPts val="0"/>
              </a:spcAft>
              <a:buSzPct val="50000"/>
              <a:buFont typeface="Courier New" panose="02070309020205020404" pitchFamily="49" charset="0"/>
              <a:buChar char="o"/>
            </a:pPr>
            <a:r>
              <a:rPr lang="en-US" dirty="0"/>
              <a:t>Reconciling with oneself</a:t>
            </a:r>
          </a:p>
          <a:p>
            <a:pPr marL="457200">
              <a:lnSpc>
                <a:spcPct val="120000"/>
              </a:lnSpc>
              <a:spcBef>
                <a:spcPts val="0"/>
              </a:spcBef>
              <a:spcAft>
                <a:spcPts val="0"/>
              </a:spcAft>
              <a:buSzPct val="50000"/>
              <a:buFont typeface="Courier New" panose="02070309020205020404" pitchFamily="49" charset="0"/>
              <a:buChar char="o"/>
            </a:pPr>
            <a:r>
              <a:rPr lang="en-US" dirty="0"/>
              <a:t>Reconnecting with others</a:t>
            </a:r>
          </a:p>
          <a:p>
            <a:pPr marL="457200">
              <a:lnSpc>
                <a:spcPct val="120000"/>
              </a:lnSpc>
              <a:spcBef>
                <a:spcPts val="0"/>
              </a:spcBef>
              <a:spcAft>
                <a:spcPts val="0"/>
              </a:spcAft>
              <a:buSzPct val="50000"/>
              <a:buFont typeface="Courier New" panose="02070309020205020404" pitchFamily="49" charset="0"/>
              <a:buChar char="o"/>
            </a:pPr>
            <a:r>
              <a:rPr lang="en-US" dirty="0"/>
              <a:t>Finding a survivor mission</a:t>
            </a:r>
          </a:p>
          <a:p>
            <a:pPr marL="457200">
              <a:lnSpc>
                <a:spcPct val="120000"/>
              </a:lnSpc>
              <a:spcBef>
                <a:spcPts val="0"/>
              </a:spcBef>
              <a:spcAft>
                <a:spcPts val="0"/>
              </a:spcAft>
              <a:buSzPct val="50000"/>
              <a:buFont typeface="Courier New" panose="02070309020205020404" pitchFamily="49" charset="0"/>
              <a:buChar char="o"/>
            </a:pPr>
            <a:r>
              <a:rPr lang="en-US" dirty="0"/>
              <a:t>Resolving the trauma</a:t>
            </a:r>
          </a:p>
          <a:p>
            <a:pPr marL="0" indent="0">
              <a:buNone/>
            </a:pPr>
            <a:r>
              <a:rPr lang="en-US" sz="2700" dirty="0"/>
              <a:t>Commonality</a:t>
            </a:r>
          </a:p>
        </p:txBody>
      </p:sp>
    </p:spTree>
    <p:extLst>
      <p:ext uri="{BB962C8B-B14F-4D97-AF65-F5344CB8AC3E}">
        <p14:creationId xmlns:p14="http://schemas.microsoft.com/office/powerpoint/2010/main" val="1973781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A traumatic event is not over when it is over</a:t>
            </a:r>
          </a:p>
          <a:p>
            <a:r>
              <a:rPr lang="en-US" dirty="0"/>
              <a:t>Don’t try to force the issue of therapy or getting help with the person who has experienced trauma.</a:t>
            </a:r>
          </a:p>
          <a:p>
            <a:r>
              <a:rPr lang="en-US" dirty="0"/>
              <a:t>Trauma is about having control taken from you.</a:t>
            </a:r>
          </a:p>
          <a:p>
            <a:r>
              <a:rPr lang="en-US" dirty="0"/>
              <a:t>Recovery is about getting the control back.</a:t>
            </a:r>
          </a:p>
          <a:p>
            <a:endParaRPr lang="en-US" dirty="0"/>
          </a:p>
          <a:p>
            <a:endParaRPr lang="en-US" dirty="0"/>
          </a:p>
          <a:p>
            <a:endParaRPr lang="en-US" dirty="0"/>
          </a:p>
          <a:p>
            <a:pPr lvl="8"/>
            <a:r>
              <a:rPr lang="en-US" dirty="0"/>
              <a:t>Fisher (2021)</a:t>
            </a:r>
          </a:p>
        </p:txBody>
      </p:sp>
      <p:pic>
        <p:nvPicPr>
          <p:cNvPr id="4" name="Picture 3" descr="Free Images : sea, water, nature, outdoor, ocean, sk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8" y="286603"/>
            <a:ext cx="7543801" cy="1450757"/>
          </a:xfrm>
          <a:prstGeom prst="rect">
            <a:avLst/>
          </a:prstGeom>
        </p:spPr>
      </p:pic>
    </p:spTree>
    <p:extLst>
      <p:ext uri="{BB962C8B-B14F-4D97-AF65-F5344CB8AC3E}">
        <p14:creationId xmlns:p14="http://schemas.microsoft.com/office/powerpoint/2010/main" val="27730193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Talk Therapies Help</a:t>
            </a:r>
          </a:p>
        </p:txBody>
      </p:sp>
      <p:sp>
        <p:nvSpPr>
          <p:cNvPr id="3" name="Content Placeholder 2"/>
          <p:cNvSpPr>
            <a:spLocks noGrp="1"/>
          </p:cNvSpPr>
          <p:nvPr>
            <p:ph sz="half" idx="1"/>
          </p:nvPr>
        </p:nvSpPr>
        <p:spPr/>
        <p:txBody>
          <a:bodyPr>
            <a:normAutofit fontScale="92500" lnSpcReduction="10000"/>
          </a:bodyPr>
          <a:lstStyle/>
          <a:p>
            <a:r>
              <a:rPr lang="en-US" dirty="0"/>
              <a:t>Teach about trauma and its effects.</a:t>
            </a:r>
          </a:p>
          <a:p>
            <a:endParaRPr lang="en-US" dirty="0"/>
          </a:p>
          <a:p>
            <a:r>
              <a:rPr lang="en-US" dirty="0"/>
              <a:t>Use relaxation and anger control skills.</a:t>
            </a:r>
          </a:p>
          <a:p>
            <a:endParaRPr lang="en-US" dirty="0"/>
          </a:p>
          <a:p>
            <a:r>
              <a:rPr lang="en-US" dirty="0"/>
              <a:t>Provide tips for better sleep, diet, and exercise habits.</a:t>
            </a:r>
          </a:p>
          <a:p>
            <a:endParaRPr lang="en-US" dirty="0"/>
          </a:p>
          <a:p>
            <a:r>
              <a:rPr lang="en-US" dirty="0"/>
              <a:t>Help people identify and deal with guilt, shame, and other feelings about the event.</a:t>
            </a:r>
          </a:p>
          <a:p>
            <a:endParaRPr lang="en-US" dirty="0"/>
          </a:p>
        </p:txBody>
      </p:sp>
      <p:pic>
        <p:nvPicPr>
          <p:cNvPr id="6" name="Content Placeholder 5" descr="Free Images : beach, landscape, sea, coast, water, nature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64075" y="1845734"/>
            <a:ext cx="3702050" cy="3793065"/>
          </a:xfrm>
        </p:spPr>
      </p:pic>
    </p:spTree>
    <p:extLst>
      <p:ext uri="{BB962C8B-B14F-4D97-AF65-F5344CB8AC3E}">
        <p14:creationId xmlns:p14="http://schemas.microsoft.com/office/powerpoint/2010/main" val="3140840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Modalities</a:t>
            </a:r>
          </a:p>
        </p:txBody>
      </p:sp>
      <p:sp>
        <p:nvSpPr>
          <p:cNvPr id="3" name="Content Placeholder 2"/>
          <p:cNvSpPr>
            <a:spLocks noGrp="1"/>
          </p:cNvSpPr>
          <p:nvPr>
            <p:ph idx="1"/>
          </p:nvPr>
        </p:nvSpPr>
        <p:spPr/>
        <p:txBody>
          <a:bodyPr>
            <a:normAutofit fontScale="92500" lnSpcReduction="10000"/>
          </a:bodyPr>
          <a:lstStyle/>
          <a:p>
            <a:r>
              <a:rPr lang="en-US" dirty="0"/>
              <a:t>Cognitive Processing Therapy</a:t>
            </a:r>
          </a:p>
          <a:p>
            <a:r>
              <a:rPr lang="en-US" dirty="0"/>
              <a:t>Cognitive Behavioral Therapy and Trauma-Focused CBT</a:t>
            </a:r>
          </a:p>
          <a:p>
            <a:pPr lvl="1"/>
            <a:r>
              <a:rPr lang="en-US" dirty="0"/>
              <a:t>Exposure Therapy</a:t>
            </a:r>
          </a:p>
          <a:p>
            <a:pPr lvl="1"/>
            <a:r>
              <a:rPr lang="en-US" dirty="0"/>
              <a:t>Cognitive Restructuring</a:t>
            </a:r>
          </a:p>
          <a:p>
            <a:pPr lvl="1"/>
            <a:r>
              <a:rPr lang="en-US" dirty="0"/>
              <a:t>Stress Inoculation Training</a:t>
            </a:r>
          </a:p>
          <a:p>
            <a:pPr lvl="1"/>
            <a:r>
              <a:rPr lang="en-US" dirty="0"/>
              <a:t>Interactive-Behavioral Therapy</a:t>
            </a:r>
          </a:p>
          <a:p>
            <a:r>
              <a:rPr lang="en-US" dirty="0"/>
              <a:t>Eye Movement Desensitization and Reprocessing (EMDR)</a:t>
            </a:r>
          </a:p>
          <a:p>
            <a:r>
              <a:rPr lang="en-US" dirty="0"/>
              <a:t>Dialectical Behavior Therapy</a:t>
            </a:r>
          </a:p>
          <a:p>
            <a:r>
              <a:rPr lang="en-US" dirty="0"/>
              <a:t>Biofeedback</a:t>
            </a:r>
          </a:p>
          <a:p>
            <a:r>
              <a:rPr lang="en-US" dirty="0"/>
              <a:t>Support Groups </a:t>
            </a:r>
          </a:p>
          <a:p>
            <a:r>
              <a:rPr lang="en-US" dirty="0"/>
              <a:t>Medications</a:t>
            </a:r>
          </a:p>
          <a:p>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More therapeutic interventions</a:t>
            </a:r>
          </a:p>
        </p:txBody>
      </p:sp>
      <p:sp>
        <p:nvSpPr>
          <p:cNvPr id="3" name="Content Placeholder 2"/>
          <p:cNvSpPr>
            <a:spLocks noGrp="1"/>
          </p:cNvSpPr>
          <p:nvPr>
            <p:ph sz="half" idx="1"/>
          </p:nvPr>
        </p:nvSpPr>
        <p:spPr/>
        <p:txBody>
          <a:bodyPr/>
          <a:lstStyle/>
          <a:p>
            <a:endParaRPr lang="en-US" dirty="0"/>
          </a:p>
        </p:txBody>
      </p:sp>
      <p:sp>
        <p:nvSpPr>
          <p:cNvPr id="7" name="Content Placeholder 6"/>
          <p:cNvSpPr>
            <a:spLocks noGrp="1"/>
          </p:cNvSpPr>
          <p:nvPr>
            <p:ph sz="half" idx="2"/>
          </p:nvPr>
        </p:nvSpPr>
        <p:spPr/>
        <p:txBody>
          <a:bodyPr/>
          <a:lstStyle/>
          <a:p>
            <a:pPr marL="0" indent="0">
              <a:buNone/>
            </a:pPr>
            <a:r>
              <a:rPr lang="en-US" dirty="0"/>
              <a:t>Play therapy </a:t>
            </a:r>
          </a:p>
          <a:p>
            <a:pPr marL="0" indent="0">
              <a:buNone/>
            </a:pPr>
            <a:r>
              <a:rPr lang="en-US" dirty="0"/>
              <a:t>Art therapy </a:t>
            </a:r>
          </a:p>
          <a:p>
            <a:pPr marL="0" indent="0">
              <a:buNone/>
            </a:pPr>
            <a:r>
              <a:rPr lang="en-US" dirty="0"/>
              <a:t>Sand tray therapy </a:t>
            </a:r>
          </a:p>
          <a:p>
            <a:pPr marL="0" indent="0">
              <a:buNone/>
            </a:pPr>
            <a:r>
              <a:rPr lang="en-US" dirty="0"/>
              <a:t>Grief Work </a:t>
            </a:r>
          </a:p>
          <a:p>
            <a:pPr marL="0" indent="0">
              <a:buNone/>
            </a:pPr>
            <a:r>
              <a:rPr lang="en-US" dirty="0"/>
              <a:t>Envisioning and dream work </a:t>
            </a:r>
          </a:p>
          <a:p>
            <a:pPr marL="0" indent="0">
              <a:buNone/>
            </a:pPr>
            <a:r>
              <a:rPr lang="en-US" dirty="0"/>
              <a:t>Guided imagery </a:t>
            </a:r>
          </a:p>
          <a:p>
            <a:pPr marL="0" indent="0">
              <a:buNone/>
            </a:pPr>
            <a:r>
              <a:rPr lang="en-US" dirty="0"/>
              <a:t>Hypnotherapy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 y="1767912"/>
            <a:ext cx="3703320" cy="4023287"/>
          </a:xfrm>
          <a:prstGeom prst="rect">
            <a:avLst/>
          </a:prstGeom>
        </p:spPr>
      </p:pic>
    </p:spTree>
    <p:extLst>
      <p:ext uri="{BB962C8B-B14F-4D97-AF65-F5344CB8AC3E}">
        <p14:creationId xmlns:p14="http://schemas.microsoft.com/office/powerpoint/2010/main" val="19024788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normAutofit/>
          </a:bodyPr>
          <a:lstStyle/>
          <a:p>
            <a:r>
              <a:rPr lang="en-US" sz="3200" dirty="0"/>
              <a:t>Other interventions that may help</a:t>
            </a:r>
          </a:p>
        </p:txBody>
      </p:sp>
      <p:pic>
        <p:nvPicPr>
          <p:cNvPr id="6" name="Content Placeholder 4" descr="Ballycastle beach © Kenneth Allen cc-by-sa/2.0 :: Geograph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1" y="594359"/>
            <a:ext cx="2400299" cy="2331721"/>
          </a:xfrm>
        </p:spPr>
      </p:pic>
      <p:sp>
        <p:nvSpPr>
          <p:cNvPr id="7" name="Content Placeholder 6"/>
          <p:cNvSpPr>
            <a:spLocks noGrp="1"/>
          </p:cNvSpPr>
          <p:nvPr>
            <p:ph idx="1"/>
          </p:nvPr>
        </p:nvSpPr>
        <p:spPr/>
        <p:txBody>
          <a:bodyPr>
            <a:normAutofit fontScale="92500" lnSpcReduction="10000"/>
          </a:bodyPr>
          <a:lstStyle/>
          <a:p>
            <a:endParaRPr lang="en-US" dirty="0"/>
          </a:p>
          <a:p>
            <a:endParaRPr lang="en-US" dirty="0"/>
          </a:p>
          <a:p>
            <a:endParaRPr lang="en-US" dirty="0"/>
          </a:p>
          <a:p>
            <a:r>
              <a:rPr lang="en-US" dirty="0"/>
              <a:t>Communication skills training </a:t>
            </a:r>
          </a:p>
          <a:p>
            <a:r>
              <a:rPr lang="en-US" dirty="0"/>
              <a:t>Emotional Regulation skills training</a:t>
            </a:r>
          </a:p>
          <a:p>
            <a:r>
              <a:rPr lang="en-US" dirty="0"/>
              <a:t>Assertiveness training</a:t>
            </a:r>
          </a:p>
          <a:p>
            <a:r>
              <a:rPr lang="en-US" dirty="0"/>
              <a:t>Role play </a:t>
            </a:r>
          </a:p>
          <a:p>
            <a:r>
              <a:rPr lang="en-US" dirty="0"/>
              <a:t>Psychoeducation </a:t>
            </a:r>
          </a:p>
          <a:p>
            <a:r>
              <a:rPr lang="en-US" dirty="0"/>
              <a:t>Yoga, mindfulness, meditation</a:t>
            </a:r>
          </a:p>
          <a:p>
            <a:r>
              <a:rPr lang="en-US" dirty="0"/>
              <a:t>Sensory based supportive interventions and behavioral interventions that involve removing triggers, providing soothing and relaxing strategies to calm physical arousal and anxieties</a:t>
            </a:r>
          </a:p>
          <a:p>
            <a:r>
              <a:rPr lang="en-US" dirty="0"/>
              <a:t>Relaxation Response training</a:t>
            </a:r>
          </a:p>
          <a:p>
            <a:endParaRPr lang="en-US" i="1" dirty="0"/>
          </a:p>
          <a:p>
            <a:endParaRPr lang="en-US" dirty="0"/>
          </a:p>
        </p:txBody>
      </p:sp>
    </p:spTree>
    <p:extLst>
      <p:ext uri="{BB962C8B-B14F-4D97-AF65-F5344CB8AC3E}">
        <p14:creationId xmlns:p14="http://schemas.microsoft.com/office/powerpoint/2010/main" val="2509255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Participants will be provided information about the prevalence of exposure to traumatic events among people with Intellectual and Developmental Disabilities</a:t>
            </a:r>
          </a:p>
          <a:p>
            <a:pPr>
              <a:buFont typeface="Arial" panose="020B0604020202020204" pitchFamily="34" charset="0"/>
              <a:buChar char="•"/>
            </a:pPr>
            <a:r>
              <a:rPr lang="en-US" dirty="0"/>
              <a:t>Participants will be provided a brief overview of physiological, behavioral, and emotional responses to traumatic events</a:t>
            </a:r>
          </a:p>
          <a:p>
            <a:pPr>
              <a:buFont typeface="Arial" panose="020B0604020202020204" pitchFamily="34" charset="0"/>
              <a:buChar char="•"/>
            </a:pPr>
            <a:r>
              <a:rPr lang="en-US" dirty="0"/>
              <a:t>Participants will be provided information on evidence-based practices found to be effective in the treatment of trauma symptoms</a:t>
            </a:r>
          </a:p>
        </p:txBody>
      </p:sp>
    </p:spTree>
    <p:extLst>
      <p:ext uri="{BB962C8B-B14F-4D97-AF65-F5344CB8AC3E}">
        <p14:creationId xmlns:p14="http://schemas.microsoft.com/office/powerpoint/2010/main" val="1678585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to do if you’re a caregiver, loved one, and/or friend</a:t>
            </a:r>
          </a:p>
        </p:txBody>
      </p:sp>
      <p:sp>
        <p:nvSpPr>
          <p:cNvPr id="3" name="Content Placeholder 2"/>
          <p:cNvSpPr>
            <a:spLocks noGrp="1"/>
          </p:cNvSpPr>
          <p:nvPr>
            <p:ph idx="1"/>
          </p:nvPr>
        </p:nvSpPr>
        <p:spPr>
          <a:xfrm>
            <a:off x="822960" y="2057400"/>
            <a:ext cx="7543800" cy="3412066"/>
          </a:xfrm>
        </p:spPr>
        <p:txBody>
          <a:bodyPr>
            <a:normAutofit fontScale="77500" lnSpcReduction="20000"/>
          </a:bodyPr>
          <a:lstStyle/>
          <a:p>
            <a:pPr marL="0" indent="0">
              <a:buNone/>
            </a:pPr>
            <a:r>
              <a:rPr lang="en-US" dirty="0"/>
              <a:t>Provide comfort, support, and reassurance</a:t>
            </a:r>
          </a:p>
          <a:p>
            <a:pPr marL="0" indent="0">
              <a:buNone/>
            </a:pPr>
            <a:r>
              <a:rPr lang="en-US" dirty="0"/>
              <a:t>Encourage the person with symptoms to get help.  Share information that people can and do get relief from their symptoms.</a:t>
            </a:r>
          </a:p>
          <a:p>
            <a:pPr marL="0" indent="0">
              <a:buNone/>
            </a:pPr>
            <a:r>
              <a:rPr lang="en-US" dirty="0"/>
              <a:t>Learn about PTSD and other trauma-induced disorders so you can better understand what the person with symptoms is experiencing</a:t>
            </a:r>
          </a:p>
          <a:p>
            <a:pPr marL="0" indent="0">
              <a:buNone/>
            </a:pPr>
            <a:r>
              <a:rPr lang="en-US" dirty="0"/>
              <a:t>Participate in crisis and stress management programs</a:t>
            </a:r>
          </a:p>
          <a:p>
            <a:pPr marL="0" indent="0">
              <a:buNone/>
            </a:pPr>
            <a:r>
              <a:rPr lang="en-US" dirty="0"/>
              <a:t>Help the person use positive self-talk and relaxation techniques</a:t>
            </a:r>
          </a:p>
          <a:p>
            <a:pPr marL="0" indent="0">
              <a:buNone/>
            </a:pPr>
            <a:r>
              <a:rPr lang="en-US" dirty="0"/>
              <a:t>Encourage the person to care for his or her physical needs (sleep, exercise, proper diet) or ensure that these needs are met</a:t>
            </a:r>
          </a:p>
          <a:p>
            <a:pPr marL="0" indent="0">
              <a:buNone/>
            </a:pPr>
            <a:r>
              <a:rPr lang="en-US" dirty="0"/>
              <a:t>Give the person correct information and correct any misinformation they may have been given</a:t>
            </a:r>
          </a:p>
          <a:p>
            <a:pPr marL="0" indent="0">
              <a:buNone/>
            </a:pPr>
            <a:r>
              <a:rPr lang="en-US" dirty="0"/>
              <a:t>Develop a positive rapport with the person and really listen to them</a:t>
            </a:r>
          </a:p>
          <a:p>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5074920"/>
            <a:ext cx="7585234" cy="1097280"/>
          </a:xfrm>
        </p:spPr>
        <p:txBody>
          <a:bodyPr/>
          <a:lstStyle/>
          <a:p>
            <a:r>
              <a:rPr lang="en-US" dirty="0"/>
              <a:t>Poll:  What are some things you can do to help someone else feel safe?</a:t>
            </a:r>
          </a:p>
        </p:txBody>
      </p:sp>
      <p:pic>
        <p:nvPicPr>
          <p:cNvPr id="7" name="Picture Placeholder 6" descr="Bahamas- Cable Beach - Lifeguard and Beach scene | I just ..."/>
          <p:cNvPicPr>
            <a:picLocks noGrp="1" noChangeAspect="1"/>
          </p:cNvPicPr>
          <p:nvPr>
            <p:ph type="pic" idx="1"/>
          </p:nvPr>
        </p:nvPicPr>
        <p:blipFill>
          <a:blip r:embed="rId3">
            <a:extLst>
              <a:ext uri="{28A0092B-C50C-407E-A947-70E740481C1C}">
                <a14:useLocalDpi xmlns:a14="http://schemas.microsoft.com/office/drawing/2010/main" val="0"/>
              </a:ext>
            </a:extLst>
          </a:blip>
          <a:srcRect t="10965" b="10965"/>
          <a:stretch>
            <a:fillRect/>
          </a:stretch>
        </p:blipFill>
        <p:spPr/>
      </p:pic>
    </p:spTree>
    <p:extLst>
      <p:ext uri="{BB962C8B-B14F-4D97-AF65-F5344CB8AC3E}">
        <p14:creationId xmlns:p14="http://schemas.microsoft.com/office/powerpoint/2010/main" val="2879416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Ideas for promoting safety</a:t>
            </a:r>
          </a:p>
        </p:txBody>
      </p:sp>
      <p:sp>
        <p:nvSpPr>
          <p:cNvPr id="3" name="Content Placeholder 2"/>
          <p:cNvSpPr>
            <a:spLocks noGrp="1"/>
          </p:cNvSpPr>
          <p:nvPr>
            <p:ph idx="1"/>
          </p:nvPr>
        </p:nvSpPr>
        <p:spPr/>
        <p:txBody>
          <a:bodyPr>
            <a:normAutofit/>
          </a:bodyPr>
          <a:lstStyle/>
          <a:p>
            <a:r>
              <a:rPr lang="en-US" dirty="0"/>
              <a:t>Remain calm, provide an environment in which the person feels safe</a:t>
            </a:r>
          </a:p>
          <a:p>
            <a:r>
              <a:rPr lang="en-US" dirty="0"/>
              <a:t>Be honest</a:t>
            </a:r>
          </a:p>
          <a:p>
            <a:r>
              <a:rPr lang="en-US" dirty="0"/>
              <a:t>Listen nonjudgmentally and be understanding</a:t>
            </a:r>
          </a:p>
          <a:p>
            <a:r>
              <a:rPr lang="en-US" dirty="0"/>
              <a:t>Arrange for an environment that includes things the person has identified as helping them feel safe</a:t>
            </a:r>
          </a:p>
          <a:p>
            <a:r>
              <a:rPr lang="en-US" dirty="0"/>
              <a:t>Don’t house vulnerable people who have been victimized with people who victimize others</a:t>
            </a:r>
          </a:p>
          <a:p>
            <a:endParaRPr lang="en-US" dirty="0"/>
          </a:p>
          <a:p>
            <a:endParaRPr lang="en-US" dirty="0"/>
          </a:p>
          <a:p>
            <a:endParaRPr lang="en-US" dirty="0"/>
          </a:p>
        </p:txBody>
      </p:sp>
    </p:spTree>
    <p:extLst>
      <p:ext uri="{BB962C8B-B14F-4D97-AF65-F5344CB8AC3E}">
        <p14:creationId xmlns:p14="http://schemas.microsoft.com/office/powerpoint/2010/main" val="2754775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safety promotion ideas</a:t>
            </a:r>
          </a:p>
        </p:txBody>
      </p:sp>
      <p:sp>
        <p:nvSpPr>
          <p:cNvPr id="3" name="Content Placeholder 2"/>
          <p:cNvSpPr>
            <a:spLocks noGrp="1"/>
          </p:cNvSpPr>
          <p:nvPr>
            <p:ph idx="1"/>
          </p:nvPr>
        </p:nvSpPr>
        <p:spPr/>
        <p:txBody>
          <a:bodyPr/>
          <a:lstStyle/>
          <a:p>
            <a:r>
              <a:rPr lang="en-US" dirty="0"/>
              <a:t>Work on earning the person’s trust</a:t>
            </a:r>
          </a:p>
          <a:p>
            <a:r>
              <a:rPr lang="en-US" dirty="0"/>
              <a:t>Teach the person interpersonal boundary setting skills and help them practice </a:t>
            </a:r>
          </a:p>
          <a:p>
            <a:r>
              <a:rPr lang="en-US" dirty="0"/>
              <a:t>Practice planned responses </a:t>
            </a:r>
          </a:p>
          <a:p>
            <a:r>
              <a:rPr lang="en-US" dirty="0"/>
              <a:t>Help the person identify and seek out comforting situations, places, and people</a:t>
            </a:r>
          </a:p>
          <a:p>
            <a:r>
              <a:rPr lang="en-US" dirty="0"/>
              <a:t>Teach safety skills and how to differentiate between safe and unsafe situations and people</a:t>
            </a:r>
          </a:p>
          <a:p>
            <a:r>
              <a:rPr lang="en-US" dirty="0"/>
              <a:t>Teach self-defense strategies</a:t>
            </a:r>
          </a:p>
          <a:p>
            <a:endParaRPr lang="en-US" dirty="0"/>
          </a:p>
        </p:txBody>
      </p:sp>
    </p:spTree>
    <p:extLst>
      <p:ext uri="{BB962C8B-B14F-4D97-AF65-F5344CB8AC3E}">
        <p14:creationId xmlns:p14="http://schemas.microsoft.com/office/powerpoint/2010/main" val="944330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900" dirty="0"/>
              <a:t>This self-defense class empowers people with disabilities to fight abuse</a:t>
            </a:r>
          </a:p>
        </p:txBody>
      </p:sp>
      <p:pic>
        <p:nvPicPr>
          <p:cNvPr id="4" name="9-uzqyPSkHY"/>
          <p:cNvPicPr>
            <a:picLocks noGrp="1" noRot="1" noChangeAspect="1"/>
          </p:cNvPicPr>
          <p:nvPr>
            <p:ph idx="1"/>
            <a:videoFile r:link="rId1"/>
          </p:nvPr>
        </p:nvPicPr>
        <p:blipFill>
          <a:blip r:embed="rId4"/>
          <a:stretch>
            <a:fillRect/>
          </a:stretch>
        </p:blipFill>
        <p:spPr>
          <a:xfrm>
            <a:off x="822960" y="1855589"/>
            <a:ext cx="7543800" cy="4123373"/>
          </a:xfrm>
          <a:prstGeom prst="rect">
            <a:avLst/>
          </a:prstGeom>
        </p:spPr>
      </p:pic>
    </p:spTree>
    <p:extLst>
      <p:ext uri="{BB962C8B-B14F-4D97-AF65-F5344CB8AC3E}">
        <p14:creationId xmlns:p14="http://schemas.microsoft.com/office/powerpoint/2010/main" val="35537032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5074920"/>
            <a:ext cx="7585234" cy="1097280"/>
          </a:xfrm>
        </p:spPr>
        <p:txBody>
          <a:bodyPr/>
          <a:lstStyle/>
          <a:p>
            <a:r>
              <a:rPr lang="en-US" dirty="0"/>
              <a:t>Poll:  What are some things you can do to help a person feel more connected?</a:t>
            </a:r>
          </a:p>
        </p:txBody>
      </p:sp>
      <p:pic>
        <p:nvPicPr>
          <p:cNvPr id="8" name="Picture Placeholder 7" descr="To Behold the Beauty: Great Sand Dunes National Park"/>
          <p:cNvPicPr>
            <a:picLocks noGrp="1" noChangeAspect="1"/>
          </p:cNvPicPr>
          <p:nvPr>
            <p:ph type="pic" idx="1"/>
          </p:nvPr>
        </p:nvPicPr>
        <p:blipFill>
          <a:blip r:embed="rId3">
            <a:extLst>
              <a:ext uri="{28A0092B-C50C-407E-A947-70E740481C1C}">
                <a14:useLocalDpi xmlns:a14="http://schemas.microsoft.com/office/drawing/2010/main" val="0"/>
              </a:ext>
            </a:extLst>
          </a:blip>
          <a:srcRect t="14226" b="14226"/>
          <a:stretch>
            <a:fillRect/>
          </a:stretch>
        </p:blipFill>
        <p:spPr>
          <a:xfrm>
            <a:off x="42863" y="0"/>
            <a:ext cx="9144000" cy="4914900"/>
          </a:xfrm>
        </p:spPr>
      </p:pic>
    </p:spTree>
    <p:extLst>
      <p:ext uri="{BB962C8B-B14F-4D97-AF65-F5344CB8AC3E}">
        <p14:creationId xmlns:p14="http://schemas.microsoft.com/office/powerpoint/2010/main" val="2921707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Ideas for promoting connectedness</a:t>
            </a:r>
          </a:p>
        </p:txBody>
      </p:sp>
      <p:sp>
        <p:nvSpPr>
          <p:cNvPr id="3" name="Content Placeholder 2"/>
          <p:cNvSpPr>
            <a:spLocks noGrp="1"/>
          </p:cNvSpPr>
          <p:nvPr>
            <p:ph sz="half" idx="1"/>
          </p:nvPr>
        </p:nvSpPr>
        <p:spPr>
          <a:xfrm>
            <a:off x="822960" y="1845734"/>
            <a:ext cx="4206240" cy="4023360"/>
          </a:xfrm>
        </p:spPr>
        <p:txBody>
          <a:bodyPr>
            <a:normAutofit fontScale="92500" lnSpcReduction="20000"/>
          </a:bodyPr>
          <a:lstStyle/>
          <a:p>
            <a:pPr marL="0" indent="0">
              <a:buNone/>
            </a:pPr>
            <a:r>
              <a:rPr lang="en-US" dirty="0"/>
              <a:t>Find an activity that uses the person’s “best” skills or that interests them </a:t>
            </a:r>
          </a:p>
          <a:p>
            <a:pPr marL="0" indent="0">
              <a:buNone/>
            </a:pPr>
            <a:r>
              <a:rPr lang="en-US" dirty="0"/>
              <a:t>Play board or card games</a:t>
            </a:r>
          </a:p>
          <a:p>
            <a:pPr marL="0" indent="0">
              <a:buNone/>
            </a:pPr>
            <a:r>
              <a:rPr lang="en-US" dirty="0"/>
              <a:t>Use real-life problem solving </a:t>
            </a:r>
          </a:p>
          <a:p>
            <a:pPr marL="0" indent="0">
              <a:buNone/>
            </a:pPr>
            <a:r>
              <a:rPr lang="en-US" dirty="0"/>
              <a:t>Offer positive distracting activities</a:t>
            </a:r>
          </a:p>
          <a:p>
            <a:pPr marL="0" indent="0">
              <a:buNone/>
            </a:pPr>
            <a:r>
              <a:rPr lang="en-US" dirty="0"/>
              <a:t>Have them teach something to someone else</a:t>
            </a:r>
          </a:p>
          <a:p>
            <a:pPr marL="0" indent="0">
              <a:buNone/>
            </a:pPr>
            <a:r>
              <a:rPr lang="en-US" dirty="0"/>
              <a:t>Give the person something for which he/she is responsible or in charge</a:t>
            </a:r>
          </a:p>
          <a:p>
            <a:pPr marL="0" indent="0">
              <a:buNone/>
            </a:pPr>
            <a:r>
              <a:rPr lang="en-US" dirty="0"/>
              <a:t>Take your time; reach out to touch base even if you aren’t getting a response</a:t>
            </a:r>
          </a:p>
          <a:p>
            <a:pPr marL="0" indent="0">
              <a:buNone/>
            </a:pPr>
            <a:r>
              <a:rPr lang="en-US" dirty="0"/>
              <a:t>Role play accepting help from others</a:t>
            </a:r>
          </a:p>
          <a:p>
            <a:pPr marL="0" indent="0">
              <a:buNone/>
            </a:pPr>
            <a:endParaRPr lang="en-US" dirty="0"/>
          </a:p>
          <a:p>
            <a:endParaRPr lang="en-US" dirty="0"/>
          </a:p>
        </p:txBody>
      </p:sp>
      <p:pic>
        <p:nvPicPr>
          <p:cNvPr id="6" name="Content Placeholder 4" descr="Hopton Beach © Jay Battersby cc-by-sa/2.0 :: Geograph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599" y="2438400"/>
            <a:ext cx="3210281" cy="2776537"/>
          </a:xfrm>
        </p:spPr>
      </p:pic>
    </p:spTree>
    <p:extLst>
      <p:ext uri="{BB962C8B-B14F-4D97-AF65-F5344CB8AC3E}">
        <p14:creationId xmlns:p14="http://schemas.microsoft.com/office/powerpoint/2010/main" val="3342765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Additional suggestions</a:t>
            </a:r>
          </a:p>
        </p:txBody>
      </p:sp>
      <p:sp>
        <p:nvSpPr>
          <p:cNvPr id="3" name="Content Placeholder 2"/>
          <p:cNvSpPr>
            <a:spLocks noGrp="1"/>
          </p:cNvSpPr>
          <p:nvPr>
            <p:ph idx="1"/>
          </p:nvPr>
        </p:nvSpPr>
        <p:spPr/>
        <p:txBody>
          <a:bodyPr>
            <a:normAutofit/>
          </a:bodyPr>
          <a:lstStyle/>
          <a:p>
            <a:pPr marL="0" indent="0">
              <a:buNone/>
            </a:pPr>
            <a:r>
              <a:rPr lang="en-US" dirty="0"/>
              <a:t>Introduce the idea of talking to a doctor or therapist, letting them know how these professionals can help </a:t>
            </a:r>
          </a:p>
          <a:p>
            <a:pPr marL="0" indent="0">
              <a:buNone/>
            </a:pPr>
            <a:r>
              <a:rPr lang="en-US" dirty="0"/>
              <a:t>Encourage them to engage in mild activity or exercise to help reduce stress</a:t>
            </a:r>
          </a:p>
          <a:p>
            <a:pPr marL="0" indent="0">
              <a:buNone/>
            </a:pPr>
            <a:r>
              <a:rPr lang="en-US" dirty="0"/>
              <a:t>Help them set realistic goals for themselves – to take recovery a step at a time</a:t>
            </a:r>
          </a:p>
          <a:p>
            <a:pPr marL="0" indent="0">
              <a:buNone/>
            </a:pPr>
            <a:r>
              <a:rPr lang="en-US" dirty="0"/>
              <a:t>If they have safe people to whom they can confide, encourage them to do so.  </a:t>
            </a:r>
          </a:p>
          <a:p>
            <a:pPr marL="0" indent="0">
              <a:buNone/>
            </a:pPr>
            <a:r>
              <a:rPr lang="en-US" dirty="0"/>
              <a:t>Help them figure out what triggers their symptoms if they don’t already know.  </a:t>
            </a:r>
          </a:p>
          <a:p>
            <a:pPr marL="0" indent="0">
              <a:buNone/>
            </a:pPr>
            <a:r>
              <a:rPr lang="en-US" dirty="0"/>
              <a:t>Help them develop healthy strategies for dealing with the triggers.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186214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to help the process of healing</a:t>
            </a:r>
          </a:p>
        </p:txBody>
      </p:sp>
      <p:pic>
        <p:nvPicPr>
          <p:cNvPr id="6" name="Content Placeholder 5" descr="Free Stock photo of Sunset over Noosa Main Beach ..."/>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22325" y="1981201"/>
            <a:ext cx="3703638" cy="3887894"/>
          </a:xfrm>
        </p:spPr>
      </p:pic>
      <p:sp>
        <p:nvSpPr>
          <p:cNvPr id="5" name="Content Placeholder 4"/>
          <p:cNvSpPr>
            <a:spLocks noGrp="1"/>
          </p:cNvSpPr>
          <p:nvPr>
            <p:ph sz="half" idx="2"/>
          </p:nvPr>
        </p:nvSpPr>
        <p:spPr/>
        <p:txBody>
          <a:bodyPr/>
          <a:lstStyle/>
          <a:p>
            <a:endParaRPr lang="en-US" dirty="0"/>
          </a:p>
          <a:p>
            <a:endParaRPr lang="en-US" dirty="0"/>
          </a:p>
          <a:p>
            <a:endParaRPr lang="en-US" dirty="0"/>
          </a:p>
          <a:p>
            <a:r>
              <a:rPr lang="en-US" sz="2400" dirty="0"/>
              <a:t>Dr. Karyn Harvey’s </a:t>
            </a:r>
          </a:p>
          <a:p>
            <a:r>
              <a:rPr lang="en-US" sz="2400" dirty="0"/>
              <a:t>“My Book about Healing”</a:t>
            </a:r>
          </a:p>
        </p:txBody>
      </p:sp>
    </p:spTree>
    <p:extLst>
      <p:ext uri="{BB962C8B-B14F-4D97-AF65-F5344CB8AC3E}">
        <p14:creationId xmlns:p14="http://schemas.microsoft.com/office/powerpoint/2010/main" val="1180214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dirty="0"/>
              <a:t>Resources/References	</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American Psychiatric Association  (2013), </a:t>
            </a:r>
            <a:r>
              <a:rPr lang="en-US" u="sng" dirty="0"/>
              <a:t>Diagnostic and Statistical Manual of Mental Disorders, Fifth Edition</a:t>
            </a:r>
            <a:r>
              <a:rPr lang="en-US" dirty="0"/>
              <a:t>.  Washington, DC:  American Psychiatric Publishing.  </a:t>
            </a:r>
            <a:r>
              <a:rPr lang="en-US" dirty="0">
                <a:hlinkClick r:id="rId3"/>
              </a:rPr>
              <a:t>www.psych.org</a:t>
            </a:r>
            <a:r>
              <a:rPr lang="en-US" dirty="0"/>
              <a:t> </a:t>
            </a:r>
          </a:p>
          <a:p>
            <a:pPr marL="0" indent="0">
              <a:buNone/>
            </a:pPr>
            <a:r>
              <a:rPr lang="en-US" dirty="0"/>
              <a:t>American Psychological Association:  </a:t>
            </a:r>
            <a:r>
              <a:rPr lang="en-US" dirty="0">
                <a:hlinkClick r:id="rId4"/>
              </a:rPr>
              <a:t>www.apa.org </a:t>
            </a:r>
            <a:endParaRPr lang="en-US" dirty="0"/>
          </a:p>
          <a:p>
            <a:pPr marL="0" indent="0">
              <a:buNone/>
            </a:pPr>
            <a:r>
              <a:rPr lang="en-US" dirty="0"/>
              <a:t>American Society for the Positive Care of Children. National Child Maltreatment Statistics </a:t>
            </a:r>
            <a:r>
              <a:rPr lang="en-US" dirty="0">
                <a:hlinkClick r:id="rId5"/>
              </a:rPr>
              <a:t>https://americanspcc.org/child-abuse-statistics/</a:t>
            </a:r>
            <a:r>
              <a:rPr lang="en-US" dirty="0"/>
              <a:t> accessed 4/12/2021</a:t>
            </a:r>
          </a:p>
          <a:p>
            <a:pPr marL="0" indent="0">
              <a:buNone/>
            </a:pPr>
            <a:r>
              <a:rPr lang="en-US" dirty="0"/>
              <a:t>Baladerian, N. J. </a:t>
            </a:r>
            <a:r>
              <a:rPr lang="en-US" i="1" dirty="0"/>
              <a:t>Trauma and People with Intellectual or Developmental Disabilities:  Recognizing Signs of Abuse and Providing Effective Symptom Relief.  </a:t>
            </a:r>
            <a:r>
              <a:rPr lang="en-US" dirty="0"/>
              <a:t>Downloaded from </a:t>
            </a:r>
            <a:r>
              <a:rPr lang="en-US" dirty="0">
                <a:hlinkClick r:id="rId6"/>
              </a:rPr>
              <a:t>www.dhhr.wv.gov/bhhf/Documents/2013%20IBHC%20Presentations/Day%203%20Workshops/Healing%20the%20Trauma.pdf</a:t>
            </a:r>
            <a:endParaRPr lang="en-US" dirty="0"/>
          </a:p>
          <a:p>
            <a:pPr marL="0" indent="0">
              <a:buNone/>
            </a:pPr>
            <a:r>
              <a:rPr lang="en-US" dirty="0"/>
              <a:t>Board Resource Center (2014).  “Abuse of People with Disabilities:  A Silent Epidemic.” </a:t>
            </a:r>
            <a:r>
              <a:rPr lang="en-US" dirty="0">
                <a:hlinkClick r:id="rId7"/>
              </a:rPr>
              <a:t>https://www.youtube.com/watch?v=yhLsATwO0o4</a:t>
            </a:r>
            <a:r>
              <a:rPr lang="en-US" dirty="0"/>
              <a:t> accessed 4/16/2021.</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p:txBody>
          <a:bodyPr/>
          <a:lstStyle/>
          <a:p>
            <a:r>
              <a:rPr lang="en-US" dirty="0"/>
              <a:t>Our presentation today contains material that you may find distressing.  If you need to talk with someone about your reactions to the content either during or after the presentation, please email </a:t>
            </a:r>
            <a:r>
              <a:rPr lang="en-US" dirty="0">
                <a:hlinkClick r:id="rId3"/>
              </a:rPr>
              <a:t>MFP-HUB@ncmhid.org</a:t>
            </a:r>
            <a:r>
              <a:rPr lang="en-US" dirty="0"/>
              <a:t> and include your name and contact phone number so that one of us can call you.</a:t>
            </a:r>
          </a:p>
          <a:p>
            <a:endParaRPr lang="en-US" dirty="0"/>
          </a:p>
          <a:p>
            <a:r>
              <a:rPr lang="en-US" dirty="0"/>
              <a:t>Please note in the subject line that you need to speak with someone about the webinar content.</a:t>
            </a:r>
          </a:p>
        </p:txBody>
      </p:sp>
    </p:spTree>
    <p:extLst>
      <p:ext uri="{BB962C8B-B14F-4D97-AF65-F5344CB8AC3E}">
        <p14:creationId xmlns:p14="http://schemas.microsoft.com/office/powerpoint/2010/main" val="3658352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Resources/References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Department of Veterans Affairs and Department of Defense – Post-Traumatic Stress Guidelines  </a:t>
            </a:r>
            <a:r>
              <a:rPr lang="en-US" dirty="0">
                <a:hlinkClick r:id="rId3"/>
              </a:rPr>
              <a:t>www.healthquality.va.gov/Post_Traumatic_Stress_Disorder_PTSD.asp</a:t>
            </a:r>
            <a:endParaRPr lang="en-US" dirty="0"/>
          </a:p>
          <a:p>
            <a:pPr marL="0" indent="0">
              <a:buNone/>
            </a:pPr>
            <a:r>
              <a:rPr lang="en-US" dirty="0"/>
              <a:t>Disability Justice.  “Abuse and Exploitation of People with Developmental Disabilities.” </a:t>
            </a:r>
            <a:r>
              <a:rPr lang="en-US" dirty="0">
                <a:hlinkClick r:id="rId4"/>
              </a:rPr>
              <a:t>https://disabilityjustice.org/justice-denied/abuse-and-exploitation/</a:t>
            </a:r>
            <a:r>
              <a:rPr lang="en-US" dirty="0"/>
              <a:t> accessed.4/12/2021.</a:t>
            </a:r>
          </a:p>
          <a:p>
            <a:pPr marL="0" indent="0">
              <a:buNone/>
            </a:pPr>
            <a:r>
              <a:rPr lang="en-US" dirty="0"/>
              <a:t>Emerson, E. (2003) </a:t>
            </a:r>
            <a:r>
              <a:rPr lang="en-US" i="1" dirty="0"/>
              <a:t>Prevalence of psychiatric disorders in children and adolescents with and without intellectual disability.  </a:t>
            </a:r>
            <a:r>
              <a:rPr lang="en-US" u="sng" dirty="0"/>
              <a:t>Journal of Intellectual Disability Research</a:t>
            </a:r>
            <a:r>
              <a:rPr lang="en-US" dirty="0"/>
              <a:t>, vol. 47, part 1, pp. 51-58.</a:t>
            </a:r>
          </a:p>
          <a:p>
            <a:pPr marL="0" indent="0">
              <a:buNone/>
            </a:pPr>
            <a:r>
              <a:rPr lang="en-US" dirty="0"/>
              <a:t>Esralew, L. </a:t>
            </a:r>
            <a:r>
              <a:rPr lang="en-US" i="1" dirty="0"/>
              <a:t>PTSD and related stress disorders in persons with developmental disabilities.  </a:t>
            </a:r>
            <a:r>
              <a:rPr lang="en-US" u="sng" dirty="0"/>
              <a:t>NADD Bulletin</a:t>
            </a:r>
            <a:r>
              <a:rPr lang="en-US" dirty="0"/>
              <a:t>,  Volume IX, Number 1, Article 3</a:t>
            </a:r>
          </a:p>
          <a:p>
            <a:pPr marL="0" indent="0">
              <a:buNone/>
            </a:pPr>
            <a:r>
              <a:rPr lang="en-US" dirty="0"/>
              <a:t>Fisher, J. (2021). </a:t>
            </a:r>
            <a:r>
              <a:rPr lang="en-US" u="sng" dirty="0"/>
              <a:t>Transforming the Living Legacy of Trauma:  A Workbook For Survivors and Therapists</a:t>
            </a:r>
            <a:r>
              <a:rPr lang="en-US" dirty="0"/>
              <a:t>. Eau Claire, WI: PESI Publishing &amp; Media.</a:t>
            </a:r>
          </a:p>
          <a:p>
            <a:pPr marL="0" indent="0">
              <a:buNone/>
            </a:pPr>
            <a:r>
              <a:rPr lang="en-US" dirty="0"/>
              <a:t>Grant, R. (2008).  </a:t>
            </a:r>
            <a:r>
              <a:rPr lang="en-US" u="sng" dirty="0"/>
              <a:t>Growth Through Adversity (Coming Out the Other Side of Trauma, Illness, and Loss</a:t>
            </a:r>
            <a:r>
              <a:rPr lang="en-US" dirty="0"/>
              <a:t>.  San Mateo, CA: Self-Published.</a:t>
            </a:r>
          </a:p>
          <a:p>
            <a:pPr marL="0" indent="0">
              <a:buNone/>
            </a:pPr>
            <a:endParaRPr lang="en-US" dirty="0"/>
          </a:p>
        </p:txBody>
      </p:sp>
    </p:spTree>
    <p:extLst>
      <p:ext uri="{BB962C8B-B14F-4D97-AF65-F5344CB8AC3E}">
        <p14:creationId xmlns:p14="http://schemas.microsoft.com/office/powerpoint/2010/main" val="21316083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Resources/References</a:t>
            </a:r>
          </a:p>
        </p:txBody>
      </p:sp>
      <p:sp>
        <p:nvSpPr>
          <p:cNvPr id="3" name="Content Placeholder 2"/>
          <p:cNvSpPr>
            <a:spLocks noGrp="1"/>
          </p:cNvSpPr>
          <p:nvPr>
            <p:ph idx="1"/>
          </p:nvPr>
        </p:nvSpPr>
        <p:spPr/>
        <p:txBody>
          <a:bodyPr>
            <a:normAutofit fontScale="77500" lnSpcReduction="20000"/>
          </a:bodyPr>
          <a:lstStyle/>
          <a:p>
            <a:r>
              <a:rPr lang="en-US" dirty="0"/>
              <a:t>Harvey, K.  Free Downloadable Workbooks at </a:t>
            </a:r>
            <a:r>
              <a:rPr lang="en-US" dirty="0">
                <a:hlinkClick r:id="rId3"/>
              </a:rPr>
              <a:t>https://karynharvey.org/about.html</a:t>
            </a:r>
            <a:r>
              <a:rPr lang="en-US" dirty="0"/>
              <a:t>.  Current titles include:</a:t>
            </a:r>
          </a:p>
          <a:p>
            <a:r>
              <a:rPr lang="en-US" dirty="0"/>
              <a:t>“My Book Celebrating ME”</a:t>
            </a:r>
          </a:p>
          <a:p>
            <a:r>
              <a:rPr lang="en-US" dirty="0"/>
              <a:t>“My Goodbye Book”</a:t>
            </a:r>
          </a:p>
          <a:p>
            <a:r>
              <a:rPr lang="en-US" dirty="0"/>
              <a:t>“My Book about Making a Difference”</a:t>
            </a:r>
          </a:p>
          <a:p>
            <a:r>
              <a:rPr lang="en-US" dirty="0"/>
              <a:t>“The Healing Workbook”</a:t>
            </a:r>
          </a:p>
          <a:p>
            <a:r>
              <a:rPr lang="en-US" dirty="0"/>
              <a:t>“The Family Workbook”</a:t>
            </a:r>
          </a:p>
          <a:p>
            <a:r>
              <a:rPr lang="en-US" dirty="0"/>
              <a:t>“Assessment for Behavioral Healing”</a:t>
            </a:r>
          </a:p>
          <a:p>
            <a:r>
              <a:rPr lang="en-US" dirty="0"/>
              <a:t>“Happiness Assessment and Procedures for staff”</a:t>
            </a:r>
          </a:p>
          <a:p>
            <a:r>
              <a:rPr lang="en-US" dirty="0"/>
              <a:t>“Happiness Assessment”</a:t>
            </a:r>
          </a:p>
          <a:p>
            <a:r>
              <a:rPr lang="en-US" dirty="0"/>
              <a:t>“My Book about Coping with COVID”</a:t>
            </a:r>
          </a:p>
          <a:p>
            <a:r>
              <a:rPr lang="en-US" dirty="0"/>
              <a:t>“My Book of Hope”</a:t>
            </a:r>
          </a:p>
        </p:txBody>
      </p:sp>
    </p:spTree>
    <p:extLst>
      <p:ext uri="{BB962C8B-B14F-4D97-AF65-F5344CB8AC3E}">
        <p14:creationId xmlns:p14="http://schemas.microsoft.com/office/powerpoint/2010/main" val="253433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Resources/References	</a:t>
            </a:r>
          </a:p>
        </p:txBody>
      </p:sp>
      <p:sp>
        <p:nvSpPr>
          <p:cNvPr id="3" name="Content Placeholder 2"/>
          <p:cNvSpPr>
            <a:spLocks noGrp="1"/>
          </p:cNvSpPr>
          <p:nvPr>
            <p:ph idx="1"/>
          </p:nvPr>
        </p:nvSpPr>
        <p:spPr/>
        <p:txBody>
          <a:bodyPr>
            <a:normAutofit/>
          </a:bodyPr>
          <a:lstStyle/>
          <a:p>
            <a:pPr marL="0" indent="0">
              <a:buNone/>
            </a:pPr>
            <a:r>
              <a:rPr lang="en-US" dirty="0"/>
              <a:t>Herman, J. (2015 ed.) </a:t>
            </a:r>
            <a:r>
              <a:rPr lang="en-US" u="sng" dirty="0"/>
              <a:t>Trauma and Recovery: The Aftermath of Violence – From Domestic Abuse to Political Terror</a:t>
            </a:r>
            <a:r>
              <a:rPr lang="en-US" dirty="0"/>
              <a:t>.  New York: Basic Books.</a:t>
            </a:r>
          </a:p>
          <a:p>
            <a:pPr>
              <a:buNone/>
            </a:pPr>
            <a:r>
              <a:rPr lang="en-US" dirty="0"/>
              <a:t>International Critical Incident Stress Foundation  </a:t>
            </a:r>
            <a:r>
              <a:rPr lang="en-US" dirty="0">
                <a:hlinkClick r:id="rId3"/>
              </a:rPr>
              <a:t>www.icisf.org</a:t>
            </a:r>
            <a:endParaRPr lang="en-US" dirty="0"/>
          </a:p>
          <a:p>
            <a:pPr>
              <a:buNone/>
            </a:pPr>
            <a:r>
              <a:rPr lang="en-US" dirty="0"/>
              <a:t>International Society for Traumatic Stress Studies  </a:t>
            </a:r>
            <a:r>
              <a:rPr lang="en-US" dirty="0">
                <a:hlinkClick r:id="rId4"/>
              </a:rPr>
              <a:t>www.istss.org</a:t>
            </a:r>
            <a:endParaRPr lang="en-US" dirty="0"/>
          </a:p>
          <a:p>
            <a:pPr>
              <a:buNone/>
            </a:pPr>
            <a:r>
              <a:rPr lang="en-US" dirty="0"/>
              <a:t>Mental Health America </a:t>
            </a:r>
            <a:r>
              <a:rPr lang="en-US" dirty="0">
                <a:hlinkClick r:id="rId5"/>
              </a:rPr>
              <a:t>www.mentalhealthamerica.net</a:t>
            </a:r>
            <a:endParaRPr lang="en-US" dirty="0"/>
          </a:p>
          <a:p>
            <a:pPr marL="0" indent="0">
              <a:buNone/>
            </a:pPr>
            <a:r>
              <a:rPr lang="en-US" dirty="0"/>
              <a:t>McGilvery, S. (2018) </a:t>
            </a:r>
            <a:r>
              <a:rPr lang="en-US" u="sng" dirty="0"/>
              <a:t>The Identification and Treatment of Trauma in Individuals with Developmental Disabilities</a:t>
            </a:r>
            <a:r>
              <a:rPr lang="en-US" dirty="0"/>
              <a:t>. Kingston, NY: NADD Press</a:t>
            </a:r>
          </a:p>
          <a:p>
            <a:pPr marL="0" indent="0">
              <a:buNone/>
            </a:pPr>
            <a:r>
              <a:rPr lang="en-US" dirty="0"/>
              <a:t>Military OneSource </a:t>
            </a:r>
            <a:r>
              <a:rPr lang="en-US" dirty="0">
                <a:hlinkClick r:id="rId6"/>
              </a:rPr>
              <a:t>www.militaryonesource.com</a:t>
            </a:r>
            <a:endParaRPr lang="en-US" dirty="0"/>
          </a:p>
          <a:p>
            <a:pPr marL="0" indent="0">
              <a:buNone/>
            </a:pPr>
            <a:r>
              <a:rPr lang="en-US" dirty="0"/>
              <a:t>NADD, An association for persons with developmental disabilities and mental health needs.   </a:t>
            </a:r>
            <a:r>
              <a:rPr lang="en-US" dirty="0">
                <a:hlinkClick r:id="rId7"/>
              </a:rPr>
              <a:t>www.thenadd.org</a:t>
            </a:r>
            <a:endParaRPr lang="en-US" dirty="0"/>
          </a:p>
          <a:p>
            <a:pPr marL="0" indent="0">
              <a:buNone/>
            </a:pPr>
            <a:endParaRPr lang="en-US" dirty="0"/>
          </a:p>
          <a:p>
            <a:pPr marL="0" indent="0">
              <a:buNone/>
            </a:pPr>
            <a:endParaRPr lang="en-US" dirty="0"/>
          </a:p>
          <a:p>
            <a:pPr marL="393192" lvl="1" indent="0">
              <a:buNone/>
            </a:pPr>
            <a:endParaRPr lang="en-US" dirty="0"/>
          </a:p>
          <a:p>
            <a:pPr lvl="1"/>
            <a:endParaRPr lang="en-US" dirty="0"/>
          </a:p>
        </p:txBody>
      </p:sp>
    </p:spTree>
    <p:extLst>
      <p:ext uri="{BB962C8B-B14F-4D97-AF65-F5344CB8AC3E}">
        <p14:creationId xmlns:p14="http://schemas.microsoft.com/office/powerpoint/2010/main" val="23010217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Resources/References</a:t>
            </a:r>
          </a:p>
        </p:txBody>
      </p:sp>
      <p:sp>
        <p:nvSpPr>
          <p:cNvPr id="3" name="Content Placeholder 2"/>
          <p:cNvSpPr>
            <a:spLocks noGrp="1"/>
          </p:cNvSpPr>
          <p:nvPr>
            <p:ph idx="1"/>
          </p:nvPr>
        </p:nvSpPr>
        <p:spPr/>
        <p:txBody>
          <a:bodyPr>
            <a:normAutofit lnSpcReduction="10000"/>
          </a:bodyPr>
          <a:lstStyle/>
          <a:p>
            <a:r>
              <a:rPr lang="en-US" dirty="0"/>
              <a:t>National Alliance on Mental Illness </a:t>
            </a:r>
            <a:r>
              <a:rPr lang="en-US" dirty="0">
                <a:hlinkClick r:id="rId3"/>
              </a:rPr>
              <a:t>www.nami.org</a:t>
            </a:r>
            <a:endParaRPr lang="en-US" dirty="0"/>
          </a:p>
          <a:p>
            <a:r>
              <a:rPr lang="en-US" dirty="0"/>
              <a:t>National Center for Post-Traumatic Stress Disorder </a:t>
            </a:r>
            <a:r>
              <a:rPr lang="en-US" dirty="0">
                <a:hlinkClick r:id="rId4"/>
              </a:rPr>
              <a:t>www.ncptsd.va.gov</a:t>
            </a:r>
            <a:endParaRPr lang="en-US" dirty="0"/>
          </a:p>
          <a:p>
            <a:r>
              <a:rPr lang="en-US" dirty="0"/>
              <a:t>National Council Against Domestic Violence, Statistics, </a:t>
            </a:r>
            <a:r>
              <a:rPr lang="en-US" dirty="0">
                <a:hlinkClick r:id="rId5"/>
              </a:rPr>
              <a:t>https://ncadv.org/STATISTICS#:~:text=On%20average%2C%20nearly%2020%20people,10%20million%20women%20and%20men.&amp;text=1%20in%203%20women%20and,violence%20by%20an%20intimate%20partner</a:t>
            </a:r>
            <a:r>
              <a:rPr lang="en-US" dirty="0"/>
              <a:t>  accessed 4/12/2021.</a:t>
            </a:r>
          </a:p>
          <a:p>
            <a:pPr marL="0" indent="0">
              <a:buNone/>
            </a:pPr>
            <a:r>
              <a:rPr lang="en-US" dirty="0"/>
              <a:t>National Institute of Mental Health </a:t>
            </a:r>
            <a:r>
              <a:rPr lang="en-US" dirty="0">
                <a:hlinkClick r:id="rId6"/>
              </a:rPr>
              <a:t>www.nimh.nih.gov</a:t>
            </a:r>
            <a:endParaRPr lang="en-US" dirty="0"/>
          </a:p>
          <a:p>
            <a:pPr marL="0" indent="0">
              <a:buNone/>
            </a:pPr>
            <a:r>
              <a:rPr lang="en-US" dirty="0"/>
              <a:t>National Public Radio (2018).  “Abused and Betrayed:  The Sexual Assault Epidemic No One Talks About.” </a:t>
            </a:r>
            <a:r>
              <a:rPr lang="en-US" dirty="0">
                <a:hlinkClick r:id="rId7"/>
              </a:rPr>
              <a:t>https://www.npr.org/2018/01/08/570224090/the-sexual-assault-epidemic-no-one-talks-about accessed 4/8/2021</a:t>
            </a:r>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80528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Resources/References	</a:t>
            </a:r>
          </a:p>
        </p:txBody>
      </p:sp>
      <p:sp>
        <p:nvSpPr>
          <p:cNvPr id="3" name="Content Placeholder 2"/>
          <p:cNvSpPr>
            <a:spLocks noGrp="1"/>
          </p:cNvSpPr>
          <p:nvPr>
            <p:ph idx="1"/>
          </p:nvPr>
        </p:nvSpPr>
        <p:spPr>
          <a:xfrm>
            <a:off x="685800" y="1905000"/>
            <a:ext cx="7543801" cy="4023360"/>
          </a:xfrm>
        </p:spPr>
        <p:txBody>
          <a:bodyPr>
            <a:normAutofit lnSpcReduction="10000"/>
          </a:bodyPr>
          <a:lstStyle/>
          <a:p>
            <a:pPr marL="0" indent="0">
              <a:buNone/>
            </a:pPr>
            <a:r>
              <a:rPr lang="en-US" sz="1800" dirty="0"/>
              <a:t>PBS NewsHour (2018).  “Sex abuse against people with disabilities is widespread – and hard to uncover.” </a:t>
            </a:r>
            <a:r>
              <a:rPr lang="en-US" sz="1800" dirty="0">
                <a:hlinkClick r:id="rId3"/>
              </a:rPr>
              <a:t>https://www.youtube.com/watch?v=n_Ce-FczgWY</a:t>
            </a:r>
            <a:r>
              <a:rPr lang="en-US" sz="1800" dirty="0"/>
              <a:t> accessed 4/16/2021.</a:t>
            </a:r>
          </a:p>
          <a:p>
            <a:pPr marL="0" indent="0">
              <a:buNone/>
            </a:pPr>
            <a:r>
              <a:rPr lang="en-US" sz="1800" dirty="0"/>
              <a:t>PBS NewsHour (2018). “This self-defense class empowers people with disabilities to fight abuse.” </a:t>
            </a:r>
            <a:r>
              <a:rPr lang="en-US" sz="1800" dirty="0">
                <a:hlinkClick r:id="rId4"/>
              </a:rPr>
              <a:t>https://www.youtube.com/watch?v=9-uzqyPSkHY&amp;t=15s</a:t>
            </a:r>
            <a:r>
              <a:rPr lang="en-US" sz="1800" dirty="0"/>
              <a:t> accessed 4/19/2021.</a:t>
            </a:r>
          </a:p>
          <a:p>
            <a:pPr marL="0" indent="0">
              <a:buNone/>
            </a:pPr>
            <a:r>
              <a:rPr lang="en-US" sz="1800" dirty="0"/>
              <a:t>Save the Children.  “Relaxation Activities to Do at Home with Kids.” </a:t>
            </a:r>
            <a:r>
              <a:rPr lang="en-US" sz="1800" dirty="0">
                <a:hlinkClick r:id="rId5"/>
              </a:rPr>
              <a:t>https://www.savethechildren.org/us/charity-stories/easy-at-home-relaxation-activities-to-help-calm-kids</a:t>
            </a:r>
            <a:r>
              <a:rPr lang="en-US" sz="1800" dirty="0"/>
              <a:t> accessed 4/16/2021.</a:t>
            </a:r>
          </a:p>
          <a:p>
            <a:pPr marL="0" indent="0">
              <a:buNone/>
            </a:pPr>
            <a:r>
              <a:rPr lang="en-US" sz="1800" dirty="0"/>
              <a:t>Sidran Institute (2018).  “Traumatic Stress Disorder Fact Sheet.” </a:t>
            </a:r>
            <a:r>
              <a:rPr lang="en-US" sz="1800" dirty="0">
                <a:hlinkClick r:id="rId6"/>
              </a:rPr>
              <a:t>https://www.sidran.org/wp-content/uploads/2018/11/Post-Traumatic-Stress-Disorder-Fact-Sheet-.pdf accessed 4/9/2021</a:t>
            </a:r>
            <a:endParaRPr lang="en-US" sz="1800" dirty="0"/>
          </a:p>
          <a:p>
            <a:pPr marL="0" indent="0">
              <a:buNone/>
            </a:pPr>
            <a:r>
              <a:rPr lang="en-US" sz="1900" dirty="0"/>
              <a:t>Substance Abuse and Mental Health Services Administration </a:t>
            </a:r>
            <a:r>
              <a:rPr lang="en-US" sz="1900" dirty="0">
                <a:hlinkClick r:id="rId7"/>
              </a:rPr>
              <a:t>www.samsha.gov</a:t>
            </a:r>
            <a:endParaRPr lang="en-US" sz="1900" dirty="0"/>
          </a:p>
          <a:p>
            <a:pPr marL="0" indent="0">
              <a:buNone/>
            </a:pPr>
            <a:endParaRPr lang="en-US" dirty="0"/>
          </a:p>
          <a:p>
            <a:pPr marL="393192" lvl="1" indent="0">
              <a:buNone/>
            </a:pPr>
            <a:endParaRPr lang="en-US" u="sng" dirty="0"/>
          </a:p>
          <a:p>
            <a:pPr marL="393192" lvl="1" indent="0">
              <a:buNone/>
            </a:pPr>
            <a:endParaRPr lang="en-US" u="sng" dirty="0"/>
          </a:p>
          <a:p>
            <a:pPr marL="393192" lvl="1" indent="0">
              <a:buNone/>
            </a:pPr>
            <a:endParaRPr lang="en-US" dirty="0"/>
          </a:p>
          <a:p>
            <a:pPr marL="393192" lvl="1" indent="0">
              <a:buNone/>
            </a:pPr>
            <a:endParaRPr lang="en-US" dirty="0"/>
          </a:p>
          <a:p>
            <a:pPr marL="393192" lvl="1" indent="0">
              <a:buNone/>
            </a:pPr>
            <a:endParaRPr lang="en-US" dirty="0"/>
          </a:p>
        </p:txBody>
      </p:sp>
    </p:spTree>
    <p:extLst>
      <p:ext uri="{BB962C8B-B14F-4D97-AF65-F5344CB8AC3E}">
        <p14:creationId xmlns:p14="http://schemas.microsoft.com/office/powerpoint/2010/main" val="2597016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Resources/References</a:t>
            </a:r>
          </a:p>
        </p:txBody>
      </p:sp>
      <p:sp>
        <p:nvSpPr>
          <p:cNvPr id="3" name="Content Placeholder 2"/>
          <p:cNvSpPr>
            <a:spLocks noGrp="1"/>
          </p:cNvSpPr>
          <p:nvPr>
            <p:ph idx="1"/>
          </p:nvPr>
        </p:nvSpPr>
        <p:spPr/>
        <p:txBody>
          <a:bodyPr/>
          <a:lstStyle/>
          <a:p>
            <a:r>
              <a:rPr lang="en-US" dirty="0"/>
              <a:t>Tomasulo, D.J. </a:t>
            </a:r>
            <a:r>
              <a:rPr lang="en-US" i="1" dirty="0"/>
              <a:t>Treating Trauma:  Changes in Diagnosis and Treatment:  The DM-ID and Interactive-Behavioral Therapy.  </a:t>
            </a:r>
            <a:r>
              <a:rPr lang="en-US" dirty="0"/>
              <a:t>Downloaded</a:t>
            </a:r>
            <a:r>
              <a:rPr lang="en-US" i="1" dirty="0"/>
              <a:t> </a:t>
            </a:r>
            <a:r>
              <a:rPr lang="en-US" dirty="0"/>
              <a:t>from </a:t>
            </a:r>
            <a:r>
              <a:rPr lang="en-US" dirty="0">
                <a:hlinkClick r:id="rId3"/>
              </a:rPr>
              <a:t>www.dds.ca.gov</a:t>
            </a:r>
            <a:endParaRPr lang="en-US" dirty="0"/>
          </a:p>
          <a:p>
            <a:r>
              <a:rPr lang="en-US" dirty="0"/>
              <a:t>WDV Channel (2012).  “Violence against women with disabilities.” </a:t>
            </a:r>
            <a:r>
              <a:rPr lang="en-US" dirty="0">
                <a:hlinkClick r:id="rId4"/>
              </a:rPr>
              <a:t>https://www.youtube.com/watch?v=EovgP4YXjL8</a:t>
            </a:r>
            <a:r>
              <a:rPr lang="en-US" dirty="0"/>
              <a:t> accessed 4/16/2021.</a:t>
            </a:r>
          </a:p>
          <a:p>
            <a:endParaRPr lang="en-US" dirty="0"/>
          </a:p>
        </p:txBody>
      </p:sp>
    </p:spTree>
    <p:extLst>
      <p:ext uri="{BB962C8B-B14F-4D97-AF65-F5344CB8AC3E}">
        <p14:creationId xmlns:p14="http://schemas.microsoft.com/office/powerpoint/2010/main" val="3786384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half" idx="1"/>
          </p:nvPr>
        </p:nvSpPr>
        <p:spPr/>
        <p:txBody>
          <a:bodyPr>
            <a:normAutofit/>
          </a:bodyPr>
          <a:lstStyle/>
          <a:p>
            <a:r>
              <a:rPr lang="en-US" dirty="0"/>
              <a:t>We thank you for your participation today!</a:t>
            </a:r>
          </a:p>
          <a:p>
            <a:r>
              <a:rPr lang="en-US" dirty="0"/>
              <a:t>Please complete the course evaluation survey that will appear at the end of the webinar.</a:t>
            </a:r>
          </a:p>
          <a:p>
            <a:r>
              <a:rPr lang="en-US" dirty="0"/>
              <a:t>If you are watching with someone or using your phone to view the webinar, please email us at </a:t>
            </a:r>
            <a:r>
              <a:rPr lang="en-US" dirty="0">
                <a:hlinkClick r:id="rId3"/>
              </a:rPr>
              <a:t>MFP-HUB@ncmhid.org</a:t>
            </a:r>
            <a:r>
              <a:rPr lang="en-US" dirty="0"/>
              <a:t> so that we can send you an attendance roster and service evaluation form to complete and return.</a:t>
            </a:r>
          </a:p>
        </p:txBody>
      </p:sp>
      <p:pic>
        <p:nvPicPr>
          <p:cNvPr id="5" name="Content Placeholder 4" descr="Free Images : sea, coast, nature, sand, ocean, horizon ..."/>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64075" y="1845734"/>
            <a:ext cx="3794126" cy="3945466"/>
          </a:xfrm>
        </p:spPr>
      </p:pic>
    </p:spTree>
    <p:extLst>
      <p:ext uri="{BB962C8B-B14F-4D97-AF65-F5344CB8AC3E}">
        <p14:creationId xmlns:p14="http://schemas.microsoft.com/office/powerpoint/2010/main" val="4408014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Self-Care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2572" y="1828800"/>
            <a:ext cx="6624575" cy="4399822"/>
          </a:xfrm>
        </p:spPr>
      </p:pic>
    </p:spTree>
    <p:extLst>
      <p:ext uri="{BB962C8B-B14F-4D97-AF65-F5344CB8AC3E}">
        <p14:creationId xmlns:p14="http://schemas.microsoft.com/office/powerpoint/2010/main" val="22308110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Abuse of People with Disabilities:  A Silent Epidemic</a:t>
            </a:r>
          </a:p>
        </p:txBody>
      </p:sp>
      <p:pic>
        <p:nvPicPr>
          <p:cNvPr id="8" name="yhLsATwO0o4"/>
          <p:cNvPicPr>
            <a:picLocks noGrp="1" noRot="1" noChangeAspect="1"/>
          </p:cNvPicPr>
          <p:nvPr>
            <p:ph idx="1"/>
            <a:videoFile r:link="rId1"/>
          </p:nvPr>
        </p:nvPicPr>
        <p:blipFill>
          <a:blip r:embed="rId4"/>
          <a:stretch>
            <a:fillRect/>
          </a:stretch>
        </p:blipFill>
        <p:spPr>
          <a:xfrm>
            <a:off x="784860" y="1894046"/>
            <a:ext cx="7581900" cy="4264819"/>
          </a:xfrm>
          <a:prstGeom prst="rect">
            <a:avLst/>
          </a:prstGeom>
        </p:spPr>
      </p:pic>
    </p:spTree>
    <p:extLst>
      <p:ext uri="{BB962C8B-B14F-4D97-AF65-F5344CB8AC3E}">
        <p14:creationId xmlns:p14="http://schemas.microsoft.com/office/powerpoint/2010/main" val="1889787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cTn>
                <p:tgtEl>
                  <p:spTgt spid="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fontScale="25000" lnSpcReduction="20000"/>
          </a:bodyPr>
          <a:lstStyle/>
          <a:p>
            <a:endParaRPr lang="en-US" sz="3900" dirty="0"/>
          </a:p>
          <a:p>
            <a:endParaRPr lang="en-US" sz="3900" dirty="0"/>
          </a:p>
          <a:p>
            <a:pPr marL="0" indent="0">
              <a:spcBef>
                <a:spcPts val="600"/>
              </a:spcBef>
              <a:spcAft>
                <a:spcPts val="1200"/>
              </a:spcAft>
              <a:buNone/>
            </a:pPr>
            <a:r>
              <a:rPr lang="en-US" sz="8400" dirty="0"/>
              <a:t>To be traumatized is to be rendered helpless, powerless and/or living in fear of losing one’s physical, emotional and spiritual integrity</a:t>
            </a:r>
            <a:r>
              <a:rPr lang="en-US" sz="7100" dirty="0"/>
              <a:t>.</a:t>
            </a:r>
            <a:r>
              <a:rPr lang="en-US" sz="4900" dirty="0"/>
              <a:t>*</a:t>
            </a:r>
          </a:p>
          <a:p>
            <a:pPr marL="0" indent="0">
              <a:buNone/>
            </a:pPr>
            <a:r>
              <a:rPr lang="en-US" sz="8400" dirty="0"/>
              <a:t>The word “abuse” is a broad term that describes any behavior that is:</a:t>
            </a:r>
          </a:p>
          <a:p>
            <a:pPr marL="914400" indent="-90488">
              <a:spcBef>
                <a:spcPts val="1000"/>
              </a:spcBef>
              <a:spcAft>
                <a:spcPts val="0"/>
              </a:spcAft>
              <a:buSzPct val="50000"/>
              <a:buFont typeface="Courier New" panose="02070309020205020404" pitchFamily="49" charset="0"/>
              <a:buChar char="o"/>
            </a:pPr>
            <a:r>
              <a:rPr lang="en-US" sz="8400" dirty="0"/>
              <a:t>Unwanted</a:t>
            </a:r>
          </a:p>
          <a:p>
            <a:pPr marL="914400" indent="-90488">
              <a:spcBef>
                <a:spcPts val="0"/>
              </a:spcBef>
              <a:spcAft>
                <a:spcPts val="0"/>
              </a:spcAft>
              <a:buSzPct val="50000"/>
              <a:buFont typeface="Courier New" panose="02070309020205020404" pitchFamily="49" charset="0"/>
              <a:buChar char="o"/>
            </a:pPr>
            <a:r>
              <a:rPr lang="en-US" sz="8400" dirty="0"/>
              <a:t>Intentionally harms an individual</a:t>
            </a:r>
          </a:p>
          <a:p>
            <a:pPr marL="914400" indent="-90488">
              <a:spcBef>
                <a:spcPts val="0"/>
              </a:spcBef>
              <a:spcAft>
                <a:spcPts val="0"/>
              </a:spcAft>
              <a:buSzPct val="50000"/>
              <a:buFont typeface="Courier New" panose="02070309020205020404" pitchFamily="49" charset="0"/>
              <a:buChar char="o"/>
            </a:pPr>
            <a:r>
              <a:rPr lang="en-US" sz="8400" dirty="0"/>
              <a:t>Is demeaning or insulting</a:t>
            </a:r>
          </a:p>
          <a:p>
            <a:pPr marL="914400" indent="-90488">
              <a:spcBef>
                <a:spcPts val="0"/>
              </a:spcBef>
              <a:spcAft>
                <a:spcPts val="0"/>
              </a:spcAft>
              <a:buSzPct val="50000"/>
              <a:buFont typeface="Courier New" panose="02070309020205020404" pitchFamily="49" charset="0"/>
              <a:buChar char="o"/>
            </a:pPr>
            <a:r>
              <a:rPr lang="en-US" sz="8400" dirty="0"/>
              <a:t>Causes another person to be afraid</a:t>
            </a:r>
            <a:r>
              <a:rPr lang="en-US" sz="4800" dirty="0"/>
              <a:t>^</a:t>
            </a:r>
          </a:p>
          <a:p>
            <a:pPr lvl="8"/>
            <a:endParaRPr lang="en-US" sz="3800" dirty="0"/>
          </a:p>
          <a:p>
            <a:pPr lvl="8"/>
            <a:r>
              <a:rPr lang="en-US" sz="3800" dirty="0"/>
              <a:t>*Grant (2007)</a:t>
            </a:r>
          </a:p>
          <a:p>
            <a:pPr lvl="8"/>
            <a:r>
              <a:rPr lang="en-US" sz="3800" dirty="0"/>
              <a:t>^Disability Justice (2021)</a:t>
            </a:r>
          </a:p>
        </p:txBody>
      </p:sp>
    </p:spTree>
    <p:extLst>
      <p:ext uri="{BB962C8B-B14F-4D97-AF65-F5344CB8AC3E}">
        <p14:creationId xmlns:p14="http://schemas.microsoft.com/office/powerpoint/2010/main" val="4082191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10" name="Picture Placeholder 9"/>
          <p:cNvSpPr>
            <a:spLocks noGrp="1"/>
          </p:cNvSpPr>
          <p:nvPr>
            <p:ph type="pic" idx="1"/>
          </p:nvPr>
        </p:nvSpPr>
        <p:spPr/>
      </p:sp>
      <p:sp>
        <p:nvSpPr>
          <p:cNvPr id="11" name="Text Placeholder 10"/>
          <p:cNvSpPr>
            <a:spLocks noGrp="1"/>
          </p:cNvSpPr>
          <p:nvPr>
            <p:ph type="body" sz="half" idx="2"/>
          </p:nvPr>
        </p:nvSpPr>
        <p:spPr/>
        <p:txBody>
          <a:bodyPr/>
          <a:lstStyle/>
          <a:p>
            <a:r>
              <a:rPr lang="en-US" dirty="0"/>
              <a:t>Herman (1992), p. 96</a:t>
            </a:r>
          </a:p>
        </p:txBody>
      </p:sp>
      <p:sp>
        <p:nvSpPr>
          <p:cNvPr id="12" name="TextBox 11"/>
          <p:cNvSpPr txBox="1"/>
          <p:nvPr/>
        </p:nvSpPr>
        <p:spPr>
          <a:xfrm>
            <a:off x="381000" y="533400"/>
            <a:ext cx="8382000" cy="3170099"/>
          </a:xfrm>
          <a:prstGeom prst="rect">
            <a:avLst/>
          </a:prstGeom>
          <a:noFill/>
        </p:spPr>
        <p:txBody>
          <a:bodyPr wrap="square" rtlCol="0">
            <a:spAutoFit/>
          </a:bodyPr>
          <a:lstStyle/>
          <a:p>
            <a:r>
              <a:rPr lang="en-US" sz="4000" dirty="0">
                <a:solidFill>
                  <a:schemeClr val="accent1">
                    <a:lumMod val="75000"/>
                  </a:schemeClr>
                </a:solidFill>
              </a:rPr>
              <a:t>“Repeated trauma in adult life erodes the structure of the personality already formed, but repeated trauma in childhood forms and deforms the personality.”</a:t>
            </a:r>
          </a:p>
        </p:txBody>
      </p:sp>
    </p:spTree>
    <p:extLst>
      <p:ext uri="{BB962C8B-B14F-4D97-AF65-F5344CB8AC3E}">
        <p14:creationId xmlns:p14="http://schemas.microsoft.com/office/powerpoint/2010/main" val="32813200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5908</TotalTime>
  <Words>8208</Words>
  <Application>Microsoft Office PowerPoint</Application>
  <PresentationFormat>On-screen Show (4:3)</PresentationFormat>
  <Paragraphs>448</Paragraphs>
  <Slides>56</Slides>
  <Notes>56</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Courier New</vt:lpstr>
      <vt:lpstr>Retrospect</vt:lpstr>
      <vt:lpstr>Trauma: Ways to Respond to Its Effects</vt:lpstr>
      <vt:lpstr>  “This document was developed under grant CFDA 93.791 from the U.S. Department of Health and Human Services, Centers for Medicare &amp; Medicaid Services.  However, these contents do not necessarily represent the policy of the U.S. Department of Health and Human Services, and you should not assume endorsement by the Federal Government.”</vt:lpstr>
      <vt:lpstr>Housekeeping  </vt:lpstr>
      <vt:lpstr>Objectives </vt:lpstr>
      <vt:lpstr>Caution</vt:lpstr>
      <vt:lpstr>Self-Care</vt:lpstr>
      <vt:lpstr>Abuse of People with Disabilities:  A Silent Epidemic</vt:lpstr>
      <vt:lpstr>Definitions</vt:lpstr>
      <vt:lpstr>PowerPoint Presentation</vt:lpstr>
      <vt:lpstr>Exposure to traumatic events is common</vt:lpstr>
      <vt:lpstr>Prevalence of PTSD</vt:lpstr>
      <vt:lpstr>Is it trauma-related or not?</vt:lpstr>
      <vt:lpstr>When might it be a trauma response instead of something else?</vt:lpstr>
      <vt:lpstr>Violence against women with disabilities</vt:lpstr>
      <vt:lpstr>NPR series: “Abused and Betrayed” </vt:lpstr>
      <vt:lpstr>What makes people with disabilities attractive to abusers? </vt:lpstr>
      <vt:lpstr>Being seen as “less than”</vt:lpstr>
      <vt:lpstr>Physical abuse</vt:lpstr>
      <vt:lpstr>Non-contact abuse</vt:lpstr>
      <vt:lpstr>Other forms of victimization</vt:lpstr>
      <vt:lpstr>Contact DFPS if you suspect abuse, neglect, or exploitation</vt:lpstr>
      <vt:lpstr>Self-Care Break</vt:lpstr>
      <vt:lpstr>Break Timer</vt:lpstr>
      <vt:lpstr>Poll:  How Many Of You Have Encountered a Person with IDD Who Has Been Victimized? </vt:lpstr>
      <vt:lpstr>PowerPoint Presentation</vt:lpstr>
      <vt:lpstr>PTSD and Acute Stress Disorders: survival mechanism?</vt:lpstr>
      <vt:lpstr>PTSD contributing factors </vt:lpstr>
      <vt:lpstr>PTSD resilience factors</vt:lpstr>
      <vt:lpstr>PowerPoint Presentation</vt:lpstr>
      <vt:lpstr>PowerPoint Presentation</vt:lpstr>
      <vt:lpstr>PowerPoint Presentation</vt:lpstr>
      <vt:lpstr>PowerPoint Presentation</vt:lpstr>
      <vt:lpstr>Recovery </vt:lpstr>
      <vt:lpstr>Stages of recovery</vt:lpstr>
      <vt:lpstr>PowerPoint Presentation</vt:lpstr>
      <vt:lpstr>How Talk Therapies Help</vt:lpstr>
      <vt:lpstr>Treatment Modalities</vt:lpstr>
      <vt:lpstr>More therapeutic interventions</vt:lpstr>
      <vt:lpstr>PowerPoint Presentation</vt:lpstr>
      <vt:lpstr>What to do if you’re a caregiver, loved one, and/or friend</vt:lpstr>
      <vt:lpstr>Poll:  What are some things you can do to help someone else feel safe?</vt:lpstr>
      <vt:lpstr>Ideas for promoting safety</vt:lpstr>
      <vt:lpstr>More safety promotion ideas</vt:lpstr>
      <vt:lpstr>This self-defense class empowers people with disabilities to fight abuse</vt:lpstr>
      <vt:lpstr>Poll:  What are some things you can do to help a person feel more connected?</vt:lpstr>
      <vt:lpstr>Ideas for promoting connectedness</vt:lpstr>
      <vt:lpstr>Additional suggestions</vt:lpstr>
      <vt:lpstr>Aids to help the process of healing</vt:lpstr>
      <vt:lpstr> Resources/References </vt:lpstr>
      <vt:lpstr>Resources/References</vt:lpstr>
      <vt:lpstr>Resources/References</vt:lpstr>
      <vt:lpstr>Resources/References </vt:lpstr>
      <vt:lpstr>Resources/References</vt:lpstr>
      <vt:lpstr>Resources/References </vt:lpstr>
      <vt:lpstr>Resources/References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Post-Traumatic Stress Disorder</dc:title>
  <dc:creator>Susan</dc:creator>
  <cp:lastModifiedBy>La Grone, Susan</cp:lastModifiedBy>
  <cp:revision>303</cp:revision>
  <cp:lastPrinted>2021-04-30T20:24:32Z</cp:lastPrinted>
  <dcterms:created xsi:type="dcterms:W3CDTF">2013-01-06T01:42:18Z</dcterms:created>
  <dcterms:modified xsi:type="dcterms:W3CDTF">2023-02-16T16:28:09Z</dcterms:modified>
</cp:coreProperties>
</file>