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56" r:id="rId5"/>
    <p:sldId id="258" r:id="rId6"/>
    <p:sldId id="257" r:id="rId7"/>
    <p:sldId id="278" r:id="rId8"/>
    <p:sldId id="259" r:id="rId9"/>
    <p:sldId id="260" r:id="rId10"/>
    <p:sldId id="261" r:id="rId11"/>
    <p:sldId id="262" r:id="rId12"/>
    <p:sldId id="263" r:id="rId13"/>
    <p:sldId id="264" r:id="rId14"/>
    <p:sldId id="266" r:id="rId15"/>
    <p:sldId id="271" r:id="rId16"/>
    <p:sldId id="273" r:id="rId17"/>
    <p:sldId id="274" r:id="rId18"/>
    <p:sldId id="276" r:id="rId19"/>
    <p:sldId id="275" r:id="rId20"/>
    <p:sldId id="285" r:id="rId21"/>
    <p:sldId id="287" r:id="rId22"/>
    <p:sldId id="283" r:id="rId23"/>
    <p:sldId id="282" r:id="rId24"/>
    <p:sldId id="284" r:id="rId25"/>
    <p:sldId id="281"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E3"/>
    <a:srgbClr val="49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02" autoAdjust="0"/>
    <p:restoredTop sz="95807"/>
  </p:normalViewPr>
  <p:slideViewPr>
    <p:cSldViewPr snapToGrid="0">
      <p:cViewPr varScale="1">
        <p:scale>
          <a:sx n="99" d="100"/>
          <a:sy n="99" d="100"/>
        </p:scale>
        <p:origin x="184" y="33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1EC5E1-3126-486C-AF1F-9741DAE66E98}" type="datetimeFigureOut">
              <a:rPr lang="en-US" smtClean="0"/>
              <a:t>4/15/23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6C3930-BA25-416C-859C-C67FB194CBBA}" type="slidenum">
              <a:rPr lang="en-US" smtClean="0"/>
              <a:t>‹#›</a:t>
            </a:fld>
            <a:endParaRPr lang="en-US" dirty="0"/>
          </a:p>
        </p:txBody>
      </p:sp>
    </p:spTree>
    <p:extLst>
      <p:ext uri="{BB962C8B-B14F-4D97-AF65-F5344CB8AC3E}">
        <p14:creationId xmlns:p14="http://schemas.microsoft.com/office/powerpoint/2010/main" val="3839064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C0465-D7F5-6846-B9BC-86587AA651CF}" type="datetimeFigureOut">
              <a:rPr lang="en-US" smtClean="0"/>
              <a:t>4/15/23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D0BB00-1899-354B-A2A3-4AB74141B04F}" type="slidenum">
              <a:rPr lang="en-US" smtClean="0"/>
              <a:t>‹#›</a:t>
            </a:fld>
            <a:endParaRPr lang="en-US"/>
          </a:p>
        </p:txBody>
      </p:sp>
    </p:spTree>
    <p:extLst>
      <p:ext uri="{BB962C8B-B14F-4D97-AF65-F5344CB8AC3E}">
        <p14:creationId xmlns:p14="http://schemas.microsoft.com/office/powerpoint/2010/main" val="2101521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0BB00-1899-354B-A2A3-4AB74141B04F}" type="slidenum">
              <a:rPr lang="en-US" smtClean="0"/>
              <a:t>22</a:t>
            </a:fld>
            <a:endParaRPr lang="en-US"/>
          </a:p>
        </p:txBody>
      </p:sp>
    </p:spTree>
    <p:extLst>
      <p:ext uri="{BB962C8B-B14F-4D97-AF65-F5344CB8AC3E}">
        <p14:creationId xmlns:p14="http://schemas.microsoft.com/office/powerpoint/2010/main" val="3397860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5FA055-4D2E-47E8-8BEF-71EF53F2B558}"/>
              </a:ext>
            </a:extLst>
          </p:cNvPr>
          <p:cNvSpPr>
            <a:spLocks noGrp="1"/>
          </p:cNvSpPr>
          <p:nvPr>
            <p:ph type="title" hasCustomPrompt="1"/>
          </p:nvPr>
        </p:nvSpPr>
        <p:spPr>
          <a:xfrm>
            <a:off x="570569" y="2483858"/>
            <a:ext cx="7592123" cy="1474825"/>
          </a:xfrm>
        </p:spPr>
        <p:txBody>
          <a:bodyPr>
            <a:normAutofit/>
          </a:bodyPr>
          <a:lstStyle>
            <a:lvl1pPr>
              <a:defRPr sz="3000" b="1" i="0">
                <a:solidFill>
                  <a:schemeClr val="bg1"/>
                </a:solidFill>
                <a:latin typeface="Hurme Geometric Sans 2" charset="0"/>
                <a:ea typeface="Hurme Geometric Sans 2" charset="0"/>
                <a:cs typeface="Hurme Geometric Sans 2" charset="0"/>
              </a:defRPr>
            </a:lvl1pPr>
          </a:lstStyle>
          <a:p>
            <a:r>
              <a:rPr lang="en-US" dirty="0"/>
              <a:t>EDIT CORPORATE TITLE</a:t>
            </a:r>
          </a:p>
        </p:txBody>
      </p:sp>
      <p:sp>
        <p:nvSpPr>
          <p:cNvPr id="19" name="Text Placeholder 2">
            <a:extLst>
              <a:ext uri="{FF2B5EF4-FFF2-40B4-BE49-F238E27FC236}">
                <a16:creationId xmlns:a16="http://schemas.microsoft.com/office/drawing/2014/main" id="{3D19FE22-5482-48FA-A3B3-B9B6B71A4977}"/>
              </a:ext>
            </a:extLst>
          </p:cNvPr>
          <p:cNvSpPr>
            <a:spLocks noGrp="1"/>
          </p:cNvSpPr>
          <p:nvPr>
            <p:ph type="body" idx="1" hasCustomPrompt="1"/>
          </p:nvPr>
        </p:nvSpPr>
        <p:spPr>
          <a:xfrm>
            <a:off x="564221" y="4087658"/>
            <a:ext cx="6204570" cy="651610"/>
          </a:xfrm>
        </p:spPr>
        <p:txBody>
          <a:bodyPr/>
          <a:lstStyle>
            <a:lvl1pPr marL="0" indent="0">
              <a:buNone/>
              <a:defRPr sz="2400" b="0" i="0">
                <a:solidFill>
                  <a:schemeClr val="bg1"/>
                </a:solidFill>
                <a:latin typeface="Hurme Geometric Sans 2" charset="0"/>
                <a:ea typeface="Hurme Geometric Sans 2" charset="0"/>
                <a:cs typeface="Hurme Geometric Sans 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 TITLE</a:t>
            </a:r>
          </a:p>
        </p:txBody>
      </p:sp>
    </p:spTree>
    <p:extLst>
      <p:ext uri="{BB962C8B-B14F-4D97-AF65-F5344CB8AC3E}">
        <p14:creationId xmlns:p14="http://schemas.microsoft.com/office/powerpoint/2010/main" val="2654431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42ED73-4D50-41AC-BC70-3DA8C6669BB1}"/>
              </a:ext>
            </a:extLst>
          </p:cNvPr>
          <p:cNvSpPr>
            <a:spLocks noGrp="1"/>
          </p:cNvSpPr>
          <p:nvPr>
            <p:ph type="body" idx="1"/>
          </p:nvPr>
        </p:nvSpPr>
        <p:spPr>
          <a:xfrm>
            <a:off x="839788" y="1438102"/>
            <a:ext cx="5157787" cy="10669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8529F-7E8E-4016-95A9-D3CDF1F6A957}"/>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06DB6B0-707D-4873-9D4F-AB3F6BF6F118}"/>
              </a:ext>
            </a:extLst>
          </p:cNvPr>
          <p:cNvSpPr>
            <a:spLocks noGrp="1"/>
          </p:cNvSpPr>
          <p:nvPr>
            <p:ph type="body" sz="quarter" idx="3"/>
          </p:nvPr>
        </p:nvSpPr>
        <p:spPr>
          <a:xfrm>
            <a:off x="6172200" y="1438102"/>
            <a:ext cx="5183188" cy="10669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F08B1C-CFEE-414A-A810-72EDE8DD14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B8C9A8-3233-4B32-BE6A-A88F327184BA}"/>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8" name="Footer Placeholder 7">
            <a:extLst>
              <a:ext uri="{FF2B5EF4-FFF2-40B4-BE49-F238E27FC236}">
                <a16:creationId xmlns:a16="http://schemas.microsoft.com/office/drawing/2014/main" id="{A9EB23E7-64E8-4EDA-BB0C-77ED8ABB5DD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C53529C-259E-49E9-BDD5-E1D698B540B6}"/>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10" name="TextBox 9">
            <a:extLst>
              <a:ext uri="{FF2B5EF4-FFF2-40B4-BE49-F238E27FC236}">
                <a16:creationId xmlns:a16="http://schemas.microsoft.com/office/drawing/2014/main" id="{2D420DF3-5D6F-6047-B49B-82A5D9DB20BE}"/>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12" name="Title 1">
            <a:extLst>
              <a:ext uri="{FF2B5EF4-FFF2-40B4-BE49-F238E27FC236}">
                <a16:creationId xmlns:a16="http://schemas.microsoft.com/office/drawing/2014/main" id="{F54DCD7E-2CE7-401F-B630-D1F663CD0532}"/>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278854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0339FF-65FB-4B91-B7B0-172252111EF5}"/>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4" name="Footer Placeholder 3">
            <a:extLst>
              <a:ext uri="{FF2B5EF4-FFF2-40B4-BE49-F238E27FC236}">
                <a16:creationId xmlns:a16="http://schemas.microsoft.com/office/drawing/2014/main" id="{9D2B0A30-FBEB-49C5-A3D0-B918839A5D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D58181-BFC3-4C88-8CBC-355EE0443508}"/>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6" name="TextBox 5">
            <a:extLst>
              <a:ext uri="{FF2B5EF4-FFF2-40B4-BE49-F238E27FC236}">
                <a16:creationId xmlns:a16="http://schemas.microsoft.com/office/drawing/2014/main" id="{2D420DF3-5D6F-6047-B49B-82A5D9DB20BE}"/>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8" name="Title 1">
            <a:extLst>
              <a:ext uri="{FF2B5EF4-FFF2-40B4-BE49-F238E27FC236}">
                <a16:creationId xmlns:a16="http://schemas.microsoft.com/office/drawing/2014/main" id="{64F05E44-0403-48BA-AF15-1645B0DDA9B5}"/>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407698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3DE3112-584B-43E0-97B3-58FBED5A557B}"/>
              </a:ext>
            </a:extLst>
          </p:cNvPr>
          <p:cNvSpPr>
            <a:spLocks noGrp="1"/>
          </p:cNvSpPr>
          <p:nvPr>
            <p:ph type="pic" idx="1"/>
          </p:nvPr>
        </p:nvSpPr>
        <p:spPr>
          <a:xfrm>
            <a:off x="5181600" y="123028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44FBBA2-F3DB-4BEB-8995-9CF34DCED7FC}"/>
              </a:ext>
            </a:extLst>
          </p:cNvPr>
          <p:cNvSpPr>
            <a:spLocks noGrp="1"/>
          </p:cNvSpPr>
          <p:nvPr>
            <p:ph type="body" sz="half" idx="2"/>
          </p:nvPr>
        </p:nvSpPr>
        <p:spPr>
          <a:xfrm>
            <a:off x="836611" y="1230284"/>
            <a:ext cx="3932237" cy="54911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10D12E-128F-4B86-8A5F-5548CFA850AF}"/>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6" name="Footer Placeholder 5">
            <a:extLst>
              <a:ext uri="{FF2B5EF4-FFF2-40B4-BE49-F238E27FC236}">
                <a16:creationId xmlns:a16="http://schemas.microsoft.com/office/drawing/2014/main" id="{C9D3AA93-ED26-4322-A1EA-D6731B3561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48FF06-939C-46C2-B69A-490916DCC596}"/>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8" name="TextBox 7">
            <a:extLst>
              <a:ext uri="{FF2B5EF4-FFF2-40B4-BE49-F238E27FC236}">
                <a16:creationId xmlns:a16="http://schemas.microsoft.com/office/drawing/2014/main" id="{2D420DF3-5D6F-6047-B49B-82A5D9DB20BE}"/>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10" name="Title 1">
            <a:extLst>
              <a:ext uri="{FF2B5EF4-FFF2-40B4-BE49-F238E27FC236}">
                <a16:creationId xmlns:a16="http://schemas.microsoft.com/office/drawing/2014/main" id="{BF905068-1B21-4588-88C1-5CCB546ACBEE}"/>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121437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CC28E45C-F54F-4EA2-A500-98894168BC15}"/>
              </a:ext>
            </a:extLst>
          </p:cNvPr>
          <p:cNvSpPr>
            <a:spLocks noGrp="1"/>
          </p:cNvSpPr>
          <p:nvPr>
            <p:ph type="body" orient="vert" idx="1"/>
          </p:nvPr>
        </p:nvSpPr>
        <p:spPr>
          <a:xfrm>
            <a:off x="838200" y="1471353"/>
            <a:ext cx="10515600" cy="4705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B6F1A-5B07-4A7A-B53B-A39847D71533}"/>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5" name="Footer Placeholder 4">
            <a:extLst>
              <a:ext uri="{FF2B5EF4-FFF2-40B4-BE49-F238E27FC236}">
                <a16:creationId xmlns:a16="http://schemas.microsoft.com/office/drawing/2014/main" id="{C0B27033-463A-4B3C-85FC-D67160B206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039212-B698-4E85-80DE-780ABA9A1133}"/>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7" name="TextBox 6">
            <a:extLst>
              <a:ext uri="{FF2B5EF4-FFF2-40B4-BE49-F238E27FC236}">
                <a16:creationId xmlns:a16="http://schemas.microsoft.com/office/drawing/2014/main" id="{DAAE38EC-81CA-476C-ABFC-053A3C5483C0}"/>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9" name="Title 1">
            <a:extLst>
              <a:ext uri="{FF2B5EF4-FFF2-40B4-BE49-F238E27FC236}">
                <a16:creationId xmlns:a16="http://schemas.microsoft.com/office/drawing/2014/main" id="{04D5367E-E408-40FA-9A8C-46B7F8FD7666}"/>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1428522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l="87000"/>
          </a:stretch>
        </a:blip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C6FFC6DF-0A56-48EA-8A48-4CCAE5E44645}"/>
              </a:ext>
            </a:extLst>
          </p:cNvPr>
          <p:cNvSpPr>
            <a:spLocks noGrp="1"/>
          </p:cNvSpPr>
          <p:nvPr>
            <p:ph type="body" orient="vert" idx="1"/>
          </p:nvPr>
        </p:nvSpPr>
        <p:spPr>
          <a:xfrm>
            <a:off x="838199" y="365125"/>
            <a:ext cx="9802091"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1876089-A191-452F-A8D8-4AD7AD485E56}"/>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5" name="Footer Placeholder 4">
            <a:extLst>
              <a:ext uri="{FF2B5EF4-FFF2-40B4-BE49-F238E27FC236}">
                <a16:creationId xmlns:a16="http://schemas.microsoft.com/office/drawing/2014/main" id="{18F41697-4A7C-4D6C-AC69-860C498B4D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BF31FE-D246-4074-AEFD-D4B4D317B2A7}"/>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7" name="TextBox 6">
            <a:extLst>
              <a:ext uri="{FF2B5EF4-FFF2-40B4-BE49-F238E27FC236}">
                <a16:creationId xmlns:a16="http://schemas.microsoft.com/office/drawing/2014/main" id="{8A8C8D17-71A2-4329-92EB-3742C253367C}"/>
              </a:ext>
            </a:extLst>
          </p:cNvPr>
          <p:cNvSpPr txBox="1"/>
          <p:nvPr userDrawn="1"/>
        </p:nvSpPr>
        <p:spPr>
          <a:xfrm rot="5400000">
            <a:off x="11523172" y="6280671"/>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8" name="Title 1">
            <a:extLst>
              <a:ext uri="{FF2B5EF4-FFF2-40B4-BE49-F238E27FC236}">
                <a16:creationId xmlns:a16="http://schemas.microsoft.com/office/drawing/2014/main" id="{CDB865B8-74C3-44ED-A1CA-2196AC22BD24}"/>
              </a:ext>
            </a:extLst>
          </p:cNvPr>
          <p:cNvSpPr txBox="1">
            <a:spLocks/>
          </p:cNvSpPr>
          <p:nvPr userDrawn="1"/>
        </p:nvSpPr>
        <p:spPr>
          <a:xfrm>
            <a:off x="535260" y="579862"/>
            <a:ext cx="7069874" cy="512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
        <p:nvSpPr>
          <p:cNvPr id="10" name="Title 1">
            <a:extLst>
              <a:ext uri="{FF2B5EF4-FFF2-40B4-BE49-F238E27FC236}">
                <a16:creationId xmlns:a16="http://schemas.microsoft.com/office/drawing/2014/main" id="{E6AF9BE8-C2B1-4587-8AC7-A7D15990CD54}"/>
              </a:ext>
            </a:extLst>
          </p:cNvPr>
          <p:cNvSpPr>
            <a:spLocks noGrp="1"/>
          </p:cNvSpPr>
          <p:nvPr>
            <p:ph type="title" hasCustomPrompt="1"/>
          </p:nvPr>
        </p:nvSpPr>
        <p:spPr>
          <a:xfrm rot="5400000">
            <a:off x="8542137" y="2553224"/>
            <a:ext cx="5503025"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393579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AB29B-A92B-4293-A52C-C2072B1A4546}" type="datetimeFigureOut">
              <a:rPr lang="en-US" smtClean="0"/>
              <a:t>4/15/23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291363-C4FD-4B6B-B910-C451E479BB2C}" type="slidenum">
              <a:rPr lang="en-US" smtClean="0"/>
              <a:t>‹#›</a:t>
            </a:fld>
            <a:endParaRPr lang="en-US" dirty="0"/>
          </a:p>
        </p:txBody>
      </p:sp>
    </p:spTree>
    <p:extLst>
      <p:ext uri="{BB962C8B-B14F-4D97-AF65-F5344CB8AC3E}">
        <p14:creationId xmlns:p14="http://schemas.microsoft.com/office/powerpoint/2010/main" val="219182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5FA055-4D2E-47E8-8BEF-71EF53F2B558}"/>
              </a:ext>
            </a:extLst>
          </p:cNvPr>
          <p:cNvSpPr>
            <a:spLocks noGrp="1"/>
          </p:cNvSpPr>
          <p:nvPr>
            <p:ph type="title" hasCustomPrompt="1"/>
          </p:nvPr>
        </p:nvSpPr>
        <p:spPr>
          <a:xfrm>
            <a:off x="570569" y="2483858"/>
            <a:ext cx="7592123" cy="1474825"/>
          </a:xfrm>
        </p:spPr>
        <p:txBody>
          <a:bodyPr>
            <a:normAutofit/>
          </a:bodyPr>
          <a:lstStyle>
            <a:lvl1pPr>
              <a:defRPr sz="3000" b="1" i="0" baseline="0">
                <a:solidFill>
                  <a:schemeClr val="bg1"/>
                </a:solidFill>
                <a:latin typeface="Hurme Geometric Sans 2" charset="0"/>
                <a:ea typeface="Hurme Geometric Sans 2" charset="0"/>
                <a:cs typeface="Hurme Geometric Sans 2" charset="0"/>
              </a:defRPr>
            </a:lvl1pPr>
          </a:lstStyle>
          <a:p>
            <a:r>
              <a:rPr lang="en-US" dirty="0"/>
              <a:t>EDIT ADOLESCENT TITLE</a:t>
            </a:r>
          </a:p>
        </p:txBody>
      </p:sp>
      <p:sp>
        <p:nvSpPr>
          <p:cNvPr id="19" name="Text Placeholder 2">
            <a:extLst>
              <a:ext uri="{FF2B5EF4-FFF2-40B4-BE49-F238E27FC236}">
                <a16:creationId xmlns:a16="http://schemas.microsoft.com/office/drawing/2014/main" id="{3D19FE22-5482-48FA-A3B3-B9B6B71A4977}"/>
              </a:ext>
            </a:extLst>
          </p:cNvPr>
          <p:cNvSpPr>
            <a:spLocks noGrp="1"/>
          </p:cNvSpPr>
          <p:nvPr>
            <p:ph type="body" idx="1" hasCustomPrompt="1"/>
          </p:nvPr>
        </p:nvSpPr>
        <p:spPr>
          <a:xfrm>
            <a:off x="564221" y="4087658"/>
            <a:ext cx="6204570" cy="651610"/>
          </a:xfrm>
        </p:spPr>
        <p:txBody>
          <a:bodyPr/>
          <a:lstStyle>
            <a:lvl1pPr marL="0" indent="0">
              <a:buNone/>
              <a:defRPr sz="2400" b="0" i="0">
                <a:solidFill>
                  <a:schemeClr val="bg1"/>
                </a:solidFill>
                <a:latin typeface="Hurme Geometric Sans 2" charset="0"/>
                <a:ea typeface="Hurme Geometric Sans 2" charset="0"/>
                <a:cs typeface="Hurme Geometric Sans 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itle 1">
            <a:extLst>
              <a:ext uri="{FF2B5EF4-FFF2-40B4-BE49-F238E27FC236}">
                <a16:creationId xmlns:a16="http://schemas.microsoft.com/office/drawing/2014/main" id="{A45FA055-4D2E-47E8-8BEF-71EF53F2B558}"/>
              </a:ext>
            </a:extLst>
          </p:cNvPr>
          <p:cNvSpPr>
            <a:spLocks noGrp="1"/>
          </p:cNvSpPr>
          <p:nvPr>
            <p:ph type="title" hasCustomPrompt="1"/>
          </p:nvPr>
        </p:nvSpPr>
        <p:spPr>
          <a:xfrm>
            <a:off x="570569" y="2483858"/>
            <a:ext cx="7592123" cy="1474825"/>
          </a:xfrm>
        </p:spPr>
        <p:txBody>
          <a:bodyPr>
            <a:normAutofit/>
          </a:bodyPr>
          <a:lstStyle>
            <a:lvl1pPr>
              <a:defRPr sz="3000" b="1" i="0">
                <a:solidFill>
                  <a:schemeClr val="bg1"/>
                </a:solidFill>
                <a:latin typeface="Hurme Geometric Sans 2" charset="0"/>
                <a:ea typeface="Hurme Geometric Sans 2" charset="0"/>
                <a:cs typeface="Hurme Geometric Sans 2" charset="0"/>
              </a:defRPr>
            </a:lvl1pPr>
          </a:lstStyle>
          <a:p>
            <a:r>
              <a:rPr lang="en-US" dirty="0"/>
              <a:t>EDIT ADOLESCENT TITLE</a:t>
            </a:r>
          </a:p>
        </p:txBody>
      </p:sp>
      <p:sp>
        <p:nvSpPr>
          <p:cNvPr id="19" name="Text Placeholder 2">
            <a:extLst>
              <a:ext uri="{FF2B5EF4-FFF2-40B4-BE49-F238E27FC236}">
                <a16:creationId xmlns:a16="http://schemas.microsoft.com/office/drawing/2014/main" id="{3D19FE22-5482-48FA-A3B3-B9B6B71A4977}"/>
              </a:ext>
            </a:extLst>
          </p:cNvPr>
          <p:cNvSpPr>
            <a:spLocks noGrp="1"/>
          </p:cNvSpPr>
          <p:nvPr>
            <p:ph type="body" idx="1" hasCustomPrompt="1"/>
          </p:nvPr>
        </p:nvSpPr>
        <p:spPr>
          <a:xfrm>
            <a:off x="564221" y="4087658"/>
            <a:ext cx="6204570" cy="651610"/>
          </a:xfrm>
        </p:spPr>
        <p:txBody>
          <a:bodyPr/>
          <a:lstStyle>
            <a:lvl1pPr marL="0" indent="0">
              <a:buNone/>
              <a:defRPr sz="2400" b="0" i="0">
                <a:solidFill>
                  <a:schemeClr val="bg1"/>
                </a:solidFill>
                <a:latin typeface="Hurme Geometric Sans 2" charset="0"/>
                <a:ea typeface="Hurme Geometric Sans 2" charset="0"/>
                <a:cs typeface="Hurme Geometric Sans 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 TITLE</a:t>
            </a:r>
          </a:p>
        </p:txBody>
      </p:sp>
    </p:spTree>
    <p:extLst>
      <p:ext uri="{BB962C8B-B14F-4D97-AF65-F5344CB8AC3E}">
        <p14:creationId xmlns:p14="http://schemas.microsoft.com/office/powerpoint/2010/main" val="421844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5FA055-4D2E-47E8-8BEF-71EF53F2B558}"/>
              </a:ext>
            </a:extLst>
          </p:cNvPr>
          <p:cNvSpPr>
            <a:spLocks noGrp="1"/>
          </p:cNvSpPr>
          <p:nvPr>
            <p:ph type="title" hasCustomPrompt="1"/>
          </p:nvPr>
        </p:nvSpPr>
        <p:spPr>
          <a:xfrm>
            <a:off x="570569" y="2483858"/>
            <a:ext cx="7592123" cy="1474825"/>
          </a:xfrm>
        </p:spPr>
        <p:txBody>
          <a:bodyPr>
            <a:normAutofit/>
          </a:bodyPr>
          <a:lstStyle>
            <a:lvl1pPr>
              <a:defRPr sz="3000" b="1" i="0">
                <a:solidFill>
                  <a:schemeClr val="bg1"/>
                </a:solidFill>
                <a:latin typeface="Hurme Geometric Sans 2" charset="0"/>
                <a:ea typeface="Hurme Geometric Sans 2" charset="0"/>
                <a:cs typeface="Hurme Geometric Sans 2" charset="0"/>
              </a:defRPr>
            </a:lvl1pPr>
          </a:lstStyle>
          <a:p>
            <a:r>
              <a:rPr lang="en-US" dirty="0"/>
              <a:t>EDIT ADULT TITLE</a:t>
            </a:r>
          </a:p>
        </p:txBody>
      </p:sp>
      <p:sp>
        <p:nvSpPr>
          <p:cNvPr id="19" name="Text Placeholder 2">
            <a:extLst>
              <a:ext uri="{FF2B5EF4-FFF2-40B4-BE49-F238E27FC236}">
                <a16:creationId xmlns:a16="http://schemas.microsoft.com/office/drawing/2014/main" id="{3D19FE22-5482-48FA-A3B3-B9B6B71A4977}"/>
              </a:ext>
            </a:extLst>
          </p:cNvPr>
          <p:cNvSpPr>
            <a:spLocks noGrp="1"/>
          </p:cNvSpPr>
          <p:nvPr>
            <p:ph type="body" idx="1" hasCustomPrompt="1"/>
          </p:nvPr>
        </p:nvSpPr>
        <p:spPr>
          <a:xfrm>
            <a:off x="564221" y="4087658"/>
            <a:ext cx="6204570" cy="651610"/>
          </a:xfrm>
        </p:spPr>
        <p:txBody>
          <a:bodyPr/>
          <a:lstStyle>
            <a:lvl1pPr marL="0" indent="0">
              <a:buNone/>
              <a:defRPr sz="2400" b="0" i="0">
                <a:solidFill>
                  <a:schemeClr val="bg1"/>
                </a:solidFill>
                <a:latin typeface="Hurme Geometric Sans 2" charset="0"/>
                <a:ea typeface="Hurme Geometric Sans 2" charset="0"/>
                <a:cs typeface="Hurme Geometric Sans 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5FA055-4D2E-47E8-8BEF-71EF53F2B558}"/>
              </a:ext>
            </a:extLst>
          </p:cNvPr>
          <p:cNvSpPr>
            <a:spLocks noGrp="1"/>
          </p:cNvSpPr>
          <p:nvPr>
            <p:ph type="title" hasCustomPrompt="1"/>
          </p:nvPr>
        </p:nvSpPr>
        <p:spPr>
          <a:xfrm>
            <a:off x="570569" y="2483858"/>
            <a:ext cx="7592123" cy="1474825"/>
          </a:xfrm>
        </p:spPr>
        <p:txBody>
          <a:bodyPr>
            <a:normAutofit/>
          </a:bodyPr>
          <a:lstStyle>
            <a:lvl1pPr>
              <a:defRPr sz="3000" b="1" i="0">
                <a:solidFill>
                  <a:schemeClr val="bg1"/>
                </a:solidFill>
                <a:latin typeface="Hurme Geometric Sans 2" charset="0"/>
                <a:ea typeface="Hurme Geometric Sans 2" charset="0"/>
                <a:cs typeface="Hurme Geometric Sans 2" charset="0"/>
              </a:defRPr>
            </a:lvl1pPr>
          </a:lstStyle>
          <a:p>
            <a:r>
              <a:rPr lang="en-US" dirty="0"/>
              <a:t>EDIT VETERAN TITLE</a:t>
            </a:r>
          </a:p>
        </p:txBody>
      </p:sp>
      <p:sp>
        <p:nvSpPr>
          <p:cNvPr id="19" name="Text Placeholder 2">
            <a:extLst>
              <a:ext uri="{FF2B5EF4-FFF2-40B4-BE49-F238E27FC236}">
                <a16:creationId xmlns:a16="http://schemas.microsoft.com/office/drawing/2014/main" id="{3D19FE22-5482-48FA-A3B3-B9B6B71A4977}"/>
              </a:ext>
            </a:extLst>
          </p:cNvPr>
          <p:cNvSpPr>
            <a:spLocks noGrp="1"/>
          </p:cNvSpPr>
          <p:nvPr>
            <p:ph type="body" idx="1" hasCustomPrompt="1"/>
          </p:nvPr>
        </p:nvSpPr>
        <p:spPr>
          <a:xfrm>
            <a:off x="564221" y="4087658"/>
            <a:ext cx="6204570" cy="651610"/>
          </a:xfrm>
        </p:spPr>
        <p:txBody>
          <a:bodyPr/>
          <a:lstStyle>
            <a:lvl1pPr marL="0" indent="0">
              <a:buNone/>
              <a:defRPr sz="2400" b="0" i="0">
                <a:solidFill>
                  <a:schemeClr val="bg1"/>
                </a:solidFill>
                <a:latin typeface="Hurme Geometric Sans 2" charset="0"/>
                <a:ea typeface="Hurme Geometric Sans 2" charset="0"/>
                <a:cs typeface="Hurme Geometric Sans 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D420DF3-5D6F-6047-B49B-82A5D9DB20BE}"/>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12" name="Title 1">
            <a:extLst>
              <a:ext uri="{FF2B5EF4-FFF2-40B4-BE49-F238E27FC236}">
                <a16:creationId xmlns:a16="http://schemas.microsoft.com/office/drawing/2014/main" id="{A45FA055-4D2E-47E8-8BEF-71EF53F2B558}"/>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3D19FE22-5482-48FA-A3B3-B9B6B71A4977}"/>
              </a:ext>
            </a:extLst>
          </p:cNvPr>
          <p:cNvSpPr>
            <a:spLocks noGrp="1"/>
          </p:cNvSpPr>
          <p:nvPr>
            <p:ph type="body" idx="13"/>
          </p:nvPr>
        </p:nvSpPr>
        <p:spPr>
          <a:xfrm>
            <a:off x="553069" y="1422517"/>
            <a:ext cx="10999593" cy="1833639"/>
          </a:xfrm>
        </p:spPr>
        <p:txBody>
          <a:bodyPr>
            <a:normAutofit/>
          </a:bodyPr>
          <a:lstStyle>
            <a:lvl1pPr marL="0" indent="0">
              <a:buNone/>
              <a:defRPr sz="2200" b="0" i="0">
                <a:solidFill>
                  <a:schemeClr val="tx1"/>
                </a:solidFill>
                <a:latin typeface="Hurme Geometric Sans 2" charset="0"/>
                <a:ea typeface="Hurme Geometric Sans 2" charset="0"/>
                <a:cs typeface="Hurme Geometric Sans 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3D19FE22-5482-48FA-A3B3-B9B6B71A4977}"/>
              </a:ext>
            </a:extLst>
          </p:cNvPr>
          <p:cNvSpPr>
            <a:spLocks noGrp="1"/>
          </p:cNvSpPr>
          <p:nvPr>
            <p:ph type="body" idx="16" hasCustomPrompt="1"/>
          </p:nvPr>
        </p:nvSpPr>
        <p:spPr>
          <a:xfrm>
            <a:off x="504749" y="3459473"/>
            <a:ext cx="11047914" cy="543815"/>
          </a:xfrm>
        </p:spPr>
        <p:txBody>
          <a:bodyPr>
            <a:normAutofit/>
          </a:bodyPr>
          <a:lstStyle>
            <a:lvl1pPr marL="0" indent="0">
              <a:buNone/>
              <a:defRPr sz="2200" b="1" i="0">
                <a:solidFill>
                  <a:srgbClr val="004DE3"/>
                </a:solidFill>
                <a:latin typeface="Hurme Geometric Sans 2" charset="0"/>
                <a:ea typeface="Hurme Geometric Sans 2" charset="0"/>
                <a:cs typeface="Hurme Geometric Sans 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543A52E8-CD46-45B5-935D-F11FE30B0318}"/>
              </a:ext>
            </a:extLst>
          </p:cNvPr>
          <p:cNvSpPr>
            <a:spLocks noGrp="1"/>
          </p:cNvSpPr>
          <p:nvPr>
            <p:ph sz="half" idx="1"/>
          </p:nvPr>
        </p:nvSpPr>
        <p:spPr>
          <a:xfrm>
            <a:off x="503663" y="3933205"/>
            <a:ext cx="11115908" cy="2590258"/>
          </a:xfrm>
        </p:spPr>
        <p:txBody>
          <a:bodyPr>
            <a:normAutofit/>
          </a:bodyPr>
          <a:lstStyle>
            <a:lvl1pPr>
              <a:defRPr sz="1800" b="0" i="0">
                <a:latin typeface="Hurme Geometric Sans 2" charset="0"/>
                <a:ea typeface="Hurme Geometric Sans 2" charset="0"/>
                <a:cs typeface="Hurme Geometric Sans 2" charset="0"/>
              </a:defRPr>
            </a:lvl1pPr>
            <a:lvl2pPr>
              <a:defRPr sz="1800" b="0" i="0">
                <a:latin typeface="Hurme Geometric Sans 2" charset="0"/>
                <a:ea typeface="Hurme Geometric Sans 2" charset="0"/>
                <a:cs typeface="Hurme Geometric Sans 2" charset="0"/>
              </a:defRPr>
            </a:lvl2pPr>
            <a:lvl3pPr>
              <a:defRPr sz="1800" b="0" i="0">
                <a:latin typeface="Hurme Geometric Sans 2" charset="0"/>
                <a:ea typeface="Hurme Geometric Sans 2" charset="0"/>
                <a:cs typeface="Hurme Geometric Sans 2" charset="0"/>
              </a:defRPr>
            </a:lvl3pPr>
            <a:lvl4pPr>
              <a:defRPr sz="1800" b="0" i="0">
                <a:latin typeface="Hurme Geometric Sans 2" charset="0"/>
                <a:ea typeface="Hurme Geometric Sans 2" charset="0"/>
                <a:cs typeface="Hurme Geometric Sans 2" charset="0"/>
              </a:defRPr>
            </a:lvl4pPr>
            <a:lvl5pPr>
              <a:defRPr sz="1800" b="0" i="0">
                <a:latin typeface="Hurme Geometric Sans 2" charset="0"/>
                <a:ea typeface="Hurme Geometric Sans 2" charset="0"/>
                <a:cs typeface="Hurme Geometric Sans 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1AB75-E9E9-4676-AE54-E5C4942FC816}"/>
              </a:ext>
            </a:extLst>
          </p:cNvPr>
          <p:cNvSpPr>
            <a:spLocks noGrp="1"/>
          </p:cNvSpPr>
          <p:nvPr>
            <p:ph idx="1"/>
          </p:nvPr>
        </p:nvSpPr>
        <p:spPr>
          <a:xfrm>
            <a:off x="5180012" y="130260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8BCC823-9418-40EB-9269-E306EA1F9D22}"/>
              </a:ext>
            </a:extLst>
          </p:cNvPr>
          <p:cNvSpPr>
            <a:spLocks noGrp="1"/>
          </p:cNvSpPr>
          <p:nvPr>
            <p:ph type="body" sz="half" idx="2"/>
          </p:nvPr>
        </p:nvSpPr>
        <p:spPr>
          <a:xfrm>
            <a:off x="839788" y="1302607"/>
            <a:ext cx="3932237"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1EC4F8-9131-42E7-B2C9-DBA2A3164637}"/>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6" name="Footer Placeholder 5">
            <a:extLst>
              <a:ext uri="{FF2B5EF4-FFF2-40B4-BE49-F238E27FC236}">
                <a16:creationId xmlns:a16="http://schemas.microsoft.com/office/drawing/2014/main" id="{712F668E-90B9-4CC4-BF7F-D27160E77B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1969C4-599A-46A6-950F-7CAB172CE980}"/>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8" name="TextBox 7">
            <a:extLst>
              <a:ext uri="{FF2B5EF4-FFF2-40B4-BE49-F238E27FC236}">
                <a16:creationId xmlns:a16="http://schemas.microsoft.com/office/drawing/2014/main" id="{2D420DF3-5D6F-6047-B49B-82A5D9DB20BE}"/>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11" name="Title 1">
            <a:extLst>
              <a:ext uri="{FF2B5EF4-FFF2-40B4-BE49-F238E27FC236}">
                <a16:creationId xmlns:a16="http://schemas.microsoft.com/office/drawing/2014/main" id="{1AE148E4-2175-4ECC-A508-D8E000E288EB}"/>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60358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19FE22-5482-48FA-A3B3-B9B6B71A4977}"/>
              </a:ext>
            </a:extLst>
          </p:cNvPr>
          <p:cNvSpPr>
            <a:spLocks noGrp="1"/>
          </p:cNvSpPr>
          <p:nvPr>
            <p:ph type="body" idx="1"/>
          </p:nvPr>
        </p:nvSpPr>
        <p:spPr>
          <a:xfrm>
            <a:off x="753792" y="1388225"/>
            <a:ext cx="10515600" cy="47014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71DEAC0-F835-4C4F-9595-2E21EEF6789A}"/>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5" name="Footer Placeholder 4">
            <a:extLst>
              <a:ext uri="{FF2B5EF4-FFF2-40B4-BE49-F238E27FC236}">
                <a16:creationId xmlns:a16="http://schemas.microsoft.com/office/drawing/2014/main" id="{F44AC141-053E-4EA2-BADD-23994058A4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861844-ED16-4C67-8E10-190897D2D4CD}"/>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7" name="TextBox 6">
            <a:extLst>
              <a:ext uri="{FF2B5EF4-FFF2-40B4-BE49-F238E27FC236}">
                <a16:creationId xmlns:a16="http://schemas.microsoft.com/office/drawing/2014/main" id="{2D420DF3-5D6F-6047-B49B-82A5D9DB20BE}"/>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10" name="Title 1">
            <a:extLst>
              <a:ext uri="{FF2B5EF4-FFF2-40B4-BE49-F238E27FC236}">
                <a16:creationId xmlns:a16="http://schemas.microsoft.com/office/drawing/2014/main" id="{E3539B1F-32B2-4E0E-98BE-B2C154776418}"/>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406845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b="7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3A52E8-CD46-45B5-935D-F11FE30B0318}"/>
              </a:ext>
            </a:extLst>
          </p:cNvPr>
          <p:cNvSpPr>
            <a:spLocks noGrp="1"/>
          </p:cNvSpPr>
          <p:nvPr>
            <p:ph sz="half" idx="1"/>
          </p:nvPr>
        </p:nvSpPr>
        <p:spPr>
          <a:xfrm>
            <a:off x="838200" y="1454727"/>
            <a:ext cx="5181600" cy="47222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8EC3F1-803D-495A-8009-1A3719C8A7E3}"/>
              </a:ext>
            </a:extLst>
          </p:cNvPr>
          <p:cNvSpPr>
            <a:spLocks noGrp="1"/>
          </p:cNvSpPr>
          <p:nvPr>
            <p:ph sz="half" idx="2"/>
          </p:nvPr>
        </p:nvSpPr>
        <p:spPr>
          <a:xfrm>
            <a:off x="6172200" y="1454727"/>
            <a:ext cx="5181600" cy="47222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5DC6770-5436-46A4-B07C-2780A115F87B}"/>
              </a:ext>
            </a:extLst>
          </p:cNvPr>
          <p:cNvSpPr>
            <a:spLocks noGrp="1"/>
          </p:cNvSpPr>
          <p:nvPr>
            <p:ph type="dt" sz="half" idx="10"/>
          </p:nvPr>
        </p:nvSpPr>
        <p:spPr/>
        <p:txBody>
          <a:bodyPr/>
          <a:lstStyle/>
          <a:p>
            <a:fld id="{86CC9583-7A38-4137-B9F3-1DFD87670FC6}" type="datetimeFigureOut">
              <a:rPr lang="en-US" smtClean="0"/>
              <a:t>4/15/23</a:t>
            </a:fld>
            <a:endParaRPr lang="en-US" dirty="0"/>
          </a:p>
        </p:txBody>
      </p:sp>
      <p:sp>
        <p:nvSpPr>
          <p:cNvPr id="6" name="Footer Placeholder 5">
            <a:extLst>
              <a:ext uri="{FF2B5EF4-FFF2-40B4-BE49-F238E27FC236}">
                <a16:creationId xmlns:a16="http://schemas.microsoft.com/office/drawing/2014/main" id="{8083062E-AC93-4A44-836E-7BC4C4A108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08E8C5-30F8-4BE5-AAA6-02E9ECCFB532}"/>
              </a:ext>
            </a:extLst>
          </p:cNvPr>
          <p:cNvSpPr>
            <a:spLocks noGrp="1"/>
          </p:cNvSpPr>
          <p:nvPr>
            <p:ph type="sldNum" sz="quarter" idx="12"/>
          </p:nvPr>
        </p:nvSpPr>
        <p:spPr/>
        <p:txBody>
          <a:bodyPr/>
          <a:lstStyle/>
          <a:p>
            <a:fld id="{E7293DB6-2CF8-4A5A-8131-E13DE1EEBB47}" type="slidenum">
              <a:rPr lang="en-US" smtClean="0"/>
              <a:t>‹#›</a:t>
            </a:fld>
            <a:endParaRPr lang="en-US" dirty="0"/>
          </a:p>
        </p:txBody>
      </p:sp>
      <p:sp>
        <p:nvSpPr>
          <p:cNvPr id="8" name="TextBox 7">
            <a:extLst>
              <a:ext uri="{FF2B5EF4-FFF2-40B4-BE49-F238E27FC236}">
                <a16:creationId xmlns:a16="http://schemas.microsoft.com/office/drawing/2014/main" id="{2D420DF3-5D6F-6047-B49B-82A5D9DB20BE}"/>
              </a:ext>
            </a:extLst>
          </p:cNvPr>
          <p:cNvSpPr txBox="1"/>
          <p:nvPr userDrawn="1"/>
        </p:nvSpPr>
        <p:spPr>
          <a:xfrm>
            <a:off x="11184675" y="78349"/>
            <a:ext cx="713678" cy="400110"/>
          </a:xfrm>
          <a:prstGeom prst="rect">
            <a:avLst/>
          </a:prstGeom>
          <a:noFill/>
        </p:spPr>
        <p:txBody>
          <a:bodyPr wrap="square" rtlCol="0">
            <a:spAutoFit/>
          </a:bodyPr>
          <a:lstStyle/>
          <a:p>
            <a:pPr algn="r"/>
            <a:fld id="{E7293DB6-2CF8-4A5A-8131-E13DE1EEBB47}" type="slidenum">
              <a:rPr lang="en-US" sz="2000" b="1" i="0" smtClean="0">
                <a:solidFill>
                  <a:srgbClr val="004DE3"/>
                </a:solidFill>
                <a:latin typeface="Hurme Geometric Sans 2" charset="0"/>
                <a:ea typeface="Hurme Geometric Sans 2" charset="0"/>
                <a:cs typeface="Hurme Geometric Sans 2" charset="0"/>
              </a:rPr>
              <a:pPr/>
              <a:t>‹#›</a:t>
            </a:fld>
            <a:endParaRPr lang="en-US" sz="2000" b="1" i="0" dirty="0">
              <a:solidFill>
                <a:srgbClr val="004DE3"/>
              </a:solidFill>
              <a:latin typeface="Hurme Geometric Sans 2" charset="0"/>
              <a:ea typeface="Hurme Geometric Sans 2" charset="0"/>
              <a:cs typeface="Hurme Geometric Sans 2" charset="0"/>
            </a:endParaRPr>
          </a:p>
        </p:txBody>
      </p:sp>
      <p:sp>
        <p:nvSpPr>
          <p:cNvPr id="10" name="Title 1">
            <a:extLst>
              <a:ext uri="{FF2B5EF4-FFF2-40B4-BE49-F238E27FC236}">
                <a16:creationId xmlns:a16="http://schemas.microsoft.com/office/drawing/2014/main" id="{DD259022-C7EF-45AA-9B90-8C5C0867DFAC}"/>
              </a:ext>
            </a:extLst>
          </p:cNvPr>
          <p:cNvSpPr>
            <a:spLocks noGrp="1"/>
          </p:cNvSpPr>
          <p:nvPr>
            <p:ph type="title" hasCustomPrompt="1"/>
          </p:nvPr>
        </p:nvSpPr>
        <p:spPr>
          <a:xfrm>
            <a:off x="535260" y="579862"/>
            <a:ext cx="7069874" cy="512957"/>
          </a:xfrm>
        </p:spPr>
        <p:txBody>
          <a:bodyPr>
            <a:normAutofit/>
          </a:bodyPr>
          <a:lstStyle>
            <a:lvl1pPr>
              <a:defRPr sz="2800" b="1" i="0">
                <a:solidFill>
                  <a:schemeClr val="bg1"/>
                </a:solidFill>
                <a:latin typeface="Hurme Geometric Sans 2" charset="0"/>
                <a:ea typeface="Hurme Geometric Sans 2" charset="0"/>
                <a:cs typeface="Hurme Geometric Sans 2" charset="0"/>
              </a:defRPr>
            </a:lvl1pPr>
          </a:lstStyle>
          <a:p>
            <a:r>
              <a:rPr lang="en-US" dirty="0"/>
              <a:t>CLICK TO EDIT MASTER TITLE STYLE</a:t>
            </a:r>
          </a:p>
        </p:txBody>
      </p:sp>
    </p:spTree>
    <p:extLst>
      <p:ext uri="{BB962C8B-B14F-4D97-AF65-F5344CB8AC3E}">
        <p14:creationId xmlns:p14="http://schemas.microsoft.com/office/powerpoint/2010/main" val="122420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2A0DB7-8442-4265-9EB7-906F0F8DA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16BC83-27AD-4A1B-9260-FDCDE1F6B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E4243-B606-491F-900C-4FE01744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C9583-7A38-4137-B9F3-1DFD87670FC6}" type="datetimeFigureOut">
              <a:rPr lang="en-US" smtClean="0"/>
              <a:t>4/15/23</a:t>
            </a:fld>
            <a:endParaRPr lang="en-US" dirty="0"/>
          </a:p>
        </p:txBody>
      </p:sp>
      <p:sp>
        <p:nvSpPr>
          <p:cNvPr id="5" name="Footer Placeholder 4">
            <a:extLst>
              <a:ext uri="{FF2B5EF4-FFF2-40B4-BE49-F238E27FC236}">
                <a16:creationId xmlns:a16="http://schemas.microsoft.com/office/drawing/2014/main" id="{6C6B48F2-6BB0-41B1-92D2-B6C91F2DA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E45919-8FDA-4D72-8C19-AA84EB735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93DB6-2CF8-4A5A-8131-E13DE1EEBB47}" type="slidenum">
              <a:rPr lang="en-US" smtClean="0"/>
              <a:t>‹#›</a:t>
            </a:fld>
            <a:endParaRPr lang="en-US" dirty="0"/>
          </a:p>
        </p:txBody>
      </p:sp>
    </p:spTree>
    <p:extLst>
      <p:ext uri="{BB962C8B-B14F-4D97-AF65-F5344CB8AC3E}">
        <p14:creationId xmlns:p14="http://schemas.microsoft.com/office/powerpoint/2010/main" val="280849639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8" r:id="rId3"/>
    <p:sldLayoutId id="2147483664" r:id="rId4"/>
    <p:sldLayoutId id="2147483665" r:id="rId5"/>
    <p:sldLayoutId id="2147483667" r:id="rId6"/>
    <p:sldLayoutId id="2147483656" r:id="rId7"/>
    <p:sldLayoutId id="2147483651" r:id="rId8"/>
    <p:sldLayoutId id="2147483652" r:id="rId9"/>
    <p:sldLayoutId id="2147483653" r:id="rId10"/>
    <p:sldLayoutId id="2147483654" r:id="rId11"/>
    <p:sldLayoutId id="2147483657" r:id="rId12"/>
    <p:sldLayoutId id="2147483658" r:id="rId13"/>
    <p:sldLayoutId id="2147483659" r:id="rId14"/>
    <p:sldLayoutId id="214748366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hyperlink" Target="https://www.samhsa.gov/"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Substance Use Disorder Training</a:t>
            </a:r>
          </a:p>
        </p:txBody>
      </p:sp>
      <p:sp>
        <p:nvSpPr>
          <p:cNvPr id="3" name="Text Placeholder 2"/>
          <p:cNvSpPr>
            <a:spLocks noGrp="1"/>
          </p:cNvSpPr>
          <p:nvPr>
            <p:ph type="body" idx="1"/>
          </p:nvPr>
        </p:nvSpPr>
        <p:spPr/>
        <p:txBody>
          <a:bodyPr>
            <a:normAutofit/>
          </a:bodyPr>
          <a:lstStyle/>
          <a:p>
            <a:r>
              <a:rPr lang="en-US" sz="2400" dirty="0">
                <a:solidFill>
                  <a:schemeClr val="bg1"/>
                </a:solidFill>
              </a:rPr>
              <a:t>Clinical Manager: Grace Welply, MS, LPC, LCDC</a:t>
            </a:r>
          </a:p>
          <a:p>
            <a:endParaRPr lang="en-US" dirty="0"/>
          </a:p>
        </p:txBody>
      </p:sp>
    </p:spTree>
    <p:extLst>
      <p:ext uri="{BB962C8B-B14F-4D97-AF65-F5344CB8AC3E}">
        <p14:creationId xmlns:p14="http://schemas.microsoft.com/office/powerpoint/2010/main" val="283495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79C0A4-EA62-42CE-9918-D72477C06BD0}"/>
              </a:ext>
            </a:extLst>
          </p:cNvPr>
          <p:cNvSpPr>
            <a:spLocks noGrp="1"/>
          </p:cNvSpPr>
          <p:nvPr>
            <p:ph type="title"/>
          </p:nvPr>
        </p:nvSpPr>
        <p:spPr/>
        <p:txBody>
          <a:bodyPr/>
          <a:lstStyle/>
          <a:p>
            <a:r>
              <a:rPr lang="en-US" dirty="0"/>
              <a:t>Recap of video :</a:t>
            </a:r>
          </a:p>
        </p:txBody>
      </p:sp>
      <p:sp>
        <p:nvSpPr>
          <p:cNvPr id="7" name="TextBox 6">
            <a:extLst>
              <a:ext uri="{FF2B5EF4-FFF2-40B4-BE49-F238E27FC236}">
                <a16:creationId xmlns:a16="http://schemas.microsoft.com/office/drawing/2014/main" id="{B4715F81-1955-CF4C-BCBB-2097F1DDF866}"/>
              </a:ext>
            </a:extLst>
          </p:cNvPr>
          <p:cNvSpPr txBox="1"/>
          <p:nvPr/>
        </p:nvSpPr>
        <p:spPr>
          <a:xfrm>
            <a:off x="118753" y="1353787"/>
            <a:ext cx="9028215" cy="2693045"/>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r>
              <a:rPr lang="en-US" sz="2000" dirty="0">
                <a:solidFill>
                  <a:srgbClr val="000000"/>
                </a:solidFill>
              </a:rPr>
              <a:t>In the video you just saw, addiction was not instantaneous. It was developed over time, and can begin during first ingestion </a:t>
            </a: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r>
              <a:rPr lang="en-US" sz="2000" dirty="0">
                <a:solidFill>
                  <a:srgbClr val="000000"/>
                </a:solidFill>
              </a:rPr>
              <a:t>Gradually, the motivation to ingest the substance changed; going from a </a:t>
            </a:r>
            <a:r>
              <a:rPr lang="en-US" sz="2000" b="1" u="sng" dirty="0">
                <a:solidFill>
                  <a:srgbClr val="000000"/>
                </a:solidFill>
              </a:rPr>
              <a:t>want</a:t>
            </a:r>
            <a:r>
              <a:rPr lang="en-US" sz="2000" dirty="0">
                <a:solidFill>
                  <a:srgbClr val="000000"/>
                </a:solidFill>
              </a:rPr>
              <a:t> to a </a:t>
            </a:r>
            <a:r>
              <a:rPr lang="en-US" sz="2000" b="1" u="sng" dirty="0">
                <a:solidFill>
                  <a:srgbClr val="000000"/>
                </a:solidFill>
              </a:rPr>
              <a:t>need</a:t>
            </a: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r>
              <a:rPr lang="en-US" sz="2000" dirty="0">
                <a:solidFill>
                  <a:srgbClr val="000000"/>
                </a:solidFill>
              </a:rPr>
              <a:t>At this point, both a </a:t>
            </a:r>
            <a:r>
              <a:rPr lang="en-US" sz="2000" b="1" u="sng" dirty="0">
                <a:solidFill>
                  <a:srgbClr val="000000"/>
                </a:solidFill>
              </a:rPr>
              <a:t>physiological</a:t>
            </a:r>
            <a:r>
              <a:rPr lang="en-US" sz="2000" dirty="0">
                <a:solidFill>
                  <a:srgbClr val="000000"/>
                </a:solidFill>
              </a:rPr>
              <a:t> and </a:t>
            </a:r>
            <a:r>
              <a:rPr lang="en-US" sz="2000" b="1" u="sng" dirty="0">
                <a:solidFill>
                  <a:srgbClr val="000000"/>
                </a:solidFill>
              </a:rPr>
              <a:t>psychological</a:t>
            </a:r>
            <a:r>
              <a:rPr lang="en-US" sz="2000" dirty="0">
                <a:solidFill>
                  <a:srgbClr val="000000"/>
                </a:solidFill>
              </a:rPr>
              <a:t> addiction occurred</a:t>
            </a:r>
            <a:endParaRPr lang="en-US" sz="2000" dirty="0"/>
          </a:p>
        </p:txBody>
      </p:sp>
    </p:spTree>
    <p:extLst>
      <p:ext uri="{BB962C8B-B14F-4D97-AF65-F5344CB8AC3E}">
        <p14:creationId xmlns:p14="http://schemas.microsoft.com/office/powerpoint/2010/main" val="280013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09924F-4B66-40E4-ACFC-F5361A3F2D39}"/>
              </a:ext>
            </a:extLst>
          </p:cNvPr>
          <p:cNvSpPr>
            <a:spLocks noGrp="1"/>
          </p:cNvSpPr>
          <p:nvPr>
            <p:ph type="title"/>
          </p:nvPr>
        </p:nvSpPr>
        <p:spPr/>
        <p:txBody>
          <a:bodyPr/>
          <a:lstStyle/>
          <a:p>
            <a:r>
              <a:rPr lang="en-US" dirty="0"/>
              <a:t>Cycle Of Addiction: </a:t>
            </a:r>
          </a:p>
        </p:txBody>
      </p:sp>
      <p:pic>
        <p:nvPicPr>
          <p:cNvPr id="7" name="Content Placeholder 3">
            <a:extLst>
              <a:ext uri="{FF2B5EF4-FFF2-40B4-BE49-F238E27FC236}">
                <a16:creationId xmlns:a16="http://schemas.microsoft.com/office/drawing/2014/main" id="{869F1136-2BFD-4143-9FBC-2FA892E22D16}"/>
              </a:ext>
            </a:extLst>
          </p:cNvPr>
          <p:cNvPicPr>
            <a:picLocks noGrp="1" noChangeAspect="1"/>
          </p:cNvPicPr>
          <p:nvPr>
            <p:ph sz="half" idx="2"/>
          </p:nvPr>
        </p:nvPicPr>
        <p:blipFill>
          <a:blip r:embed="rId2"/>
          <a:stretch>
            <a:fillRect/>
          </a:stretch>
        </p:blipFill>
        <p:spPr>
          <a:xfrm>
            <a:off x="2419206" y="1481463"/>
            <a:ext cx="7069874" cy="4722454"/>
          </a:xfrm>
          <a:prstGeom prst="rect">
            <a:avLst/>
          </a:prstGeom>
        </p:spPr>
      </p:pic>
    </p:spTree>
    <p:extLst>
      <p:ext uri="{BB962C8B-B14F-4D97-AF65-F5344CB8AC3E}">
        <p14:creationId xmlns:p14="http://schemas.microsoft.com/office/powerpoint/2010/main" val="152887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FD6859-ED9D-BB46-858A-72F12F0F252D}"/>
              </a:ext>
            </a:extLst>
          </p:cNvPr>
          <p:cNvSpPr>
            <a:spLocks noGrp="1"/>
          </p:cNvSpPr>
          <p:nvPr>
            <p:ph sz="half" idx="2"/>
          </p:nvPr>
        </p:nvSpPr>
        <p:spPr>
          <a:xfrm>
            <a:off x="535260" y="1721304"/>
            <a:ext cx="5157787" cy="3684588"/>
          </a:xfrm>
        </p:spPr>
        <p:txBody>
          <a:bodyPr>
            <a:normAutofit fontScale="85000" lnSpcReduction="20000"/>
          </a:bodyPr>
          <a:lstStyle/>
          <a:p>
            <a:r>
              <a:rPr lang="en-US" sz="2800" dirty="0"/>
              <a:t>When physiological and psychological addiction set in, a pattern develops resulting in increased usage</a:t>
            </a:r>
          </a:p>
          <a:p>
            <a:endParaRPr lang="en-US" sz="2800" dirty="0"/>
          </a:p>
          <a:p>
            <a:r>
              <a:rPr lang="en-US" sz="2800" dirty="0"/>
              <a:t>This self-defeating pattern sees individuals use a substance more frequently, and in greater quantities, than intended because they do not see themselves having a choice in the matter</a:t>
            </a:r>
          </a:p>
          <a:p>
            <a:endParaRPr lang="en-US" sz="2800" dirty="0"/>
          </a:p>
          <a:p>
            <a:r>
              <a:rPr lang="en-US" sz="2800" dirty="0"/>
              <a:t>Usage </a:t>
            </a:r>
            <a:r>
              <a:rPr lang="en-US" sz="2800" b="1" u="sng" dirty="0"/>
              <a:t>must</a:t>
            </a:r>
            <a:r>
              <a:rPr lang="en-US" sz="2800" dirty="0"/>
              <a:t> continue! </a:t>
            </a:r>
          </a:p>
          <a:p>
            <a:endParaRPr lang="en-US" dirty="0"/>
          </a:p>
        </p:txBody>
      </p:sp>
      <p:sp>
        <p:nvSpPr>
          <p:cNvPr id="6" name="Title 5">
            <a:extLst>
              <a:ext uri="{FF2B5EF4-FFF2-40B4-BE49-F238E27FC236}">
                <a16:creationId xmlns:a16="http://schemas.microsoft.com/office/drawing/2014/main" id="{DDF7F78E-5C68-4A48-852E-0F98D5951C0F}"/>
              </a:ext>
            </a:extLst>
          </p:cNvPr>
          <p:cNvSpPr>
            <a:spLocks noGrp="1"/>
          </p:cNvSpPr>
          <p:nvPr>
            <p:ph type="title"/>
          </p:nvPr>
        </p:nvSpPr>
        <p:spPr/>
        <p:txBody>
          <a:bodyPr/>
          <a:lstStyle/>
          <a:p>
            <a:r>
              <a:rPr lang="en-US" dirty="0"/>
              <a:t>Cycle continued : </a:t>
            </a:r>
          </a:p>
        </p:txBody>
      </p:sp>
      <p:pic>
        <p:nvPicPr>
          <p:cNvPr id="7" name="Content Placeholder 3">
            <a:extLst>
              <a:ext uri="{FF2B5EF4-FFF2-40B4-BE49-F238E27FC236}">
                <a16:creationId xmlns:a16="http://schemas.microsoft.com/office/drawing/2014/main" id="{4325A473-D9D2-0348-B939-552F113ED441}"/>
              </a:ext>
            </a:extLst>
          </p:cNvPr>
          <p:cNvPicPr>
            <a:picLocks noChangeAspect="1"/>
          </p:cNvPicPr>
          <p:nvPr/>
        </p:nvPicPr>
        <p:blipFill rotWithShape="1">
          <a:blip r:embed="rId2"/>
          <a:srcRect t="741" b="3765"/>
          <a:stretch/>
        </p:blipFill>
        <p:spPr>
          <a:xfrm>
            <a:off x="6498955" y="1463756"/>
            <a:ext cx="4936957" cy="4714484"/>
          </a:xfrm>
          <a:prstGeom prst="rect">
            <a:avLst/>
          </a:prstGeom>
          <a:effectLst/>
        </p:spPr>
      </p:pic>
    </p:spTree>
    <p:extLst>
      <p:ext uri="{BB962C8B-B14F-4D97-AF65-F5344CB8AC3E}">
        <p14:creationId xmlns:p14="http://schemas.microsoft.com/office/powerpoint/2010/main" val="1116935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8903C-1AF7-3E40-8D65-676B12BE8B19}"/>
              </a:ext>
            </a:extLst>
          </p:cNvPr>
          <p:cNvSpPr>
            <a:spLocks noGrp="1"/>
          </p:cNvSpPr>
          <p:nvPr>
            <p:ph sz="half" idx="2"/>
          </p:nvPr>
        </p:nvSpPr>
        <p:spPr>
          <a:xfrm>
            <a:off x="456611" y="1541863"/>
            <a:ext cx="5157787" cy="4751561"/>
          </a:xfrm>
        </p:spPr>
        <p:txBody>
          <a:bodyPr>
            <a:noAutofit/>
          </a:bodyPr>
          <a:lstStyle/>
          <a:p>
            <a:pPr fontAlgn="base"/>
            <a:r>
              <a:rPr lang="en-US" sz="1800" dirty="0"/>
              <a:t>Chronic drug and alcohol abuse increases the chances of becoming a victim of assault or rape. These traumatic events can create serious mental health issues like PTSD, Depression, Eating disorders and more</a:t>
            </a:r>
          </a:p>
          <a:p>
            <a:pPr fontAlgn="base"/>
            <a:r>
              <a:rPr lang="en-US" sz="1800" dirty="0"/>
              <a:t>Poor decision-making is common under the influence, and patients may break the law or make other choices that cause them to struggle with anxiety in addition to drug addiction</a:t>
            </a:r>
          </a:p>
          <a:p>
            <a:pPr fontAlgn="base"/>
            <a:r>
              <a:rPr lang="en-US" sz="1800" dirty="0"/>
              <a:t>Unprotected sex or sharing needles with people infected with HIV or hepatitis C can lead to the contraction of the disease, which in turn can mean a struggle with depression and grief over the life-changing consequences</a:t>
            </a:r>
          </a:p>
          <a:p>
            <a:pPr fontAlgn="base"/>
            <a:r>
              <a:rPr lang="en-US" sz="1800" dirty="0"/>
              <a:t>Depression is a common effect of certain drugs like crystal meth and alcohol as they begin to wear off, and it’s a symptom that can deepen over time</a:t>
            </a:r>
          </a:p>
        </p:txBody>
      </p:sp>
      <p:sp>
        <p:nvSpPr>
          <p:cNvPr id="5" name="Content Placeholder 4">
            <a:extLst>
              <a:ext uri="{FF2B5EF4-FFF2-40B4-BE49-F238E27FC236}">
                <a16:creationId xmlns:a16="http://schemas.microsoft.com/office/drawing/2014/main" id="{FC094C5B-797C-BF4F-A66A-AD942B35CFAB}"/>
              </a:ext>
            </a:extLst>
          </p:cNvPr>
          <p:cNvSpPr>
            <a:spLocks noGrp="1"/>
          </p:cNvSpPr>
          <p:nvPr>
            <p:ph sz="quarter" idx="4"/>
          </p:nvPr>
        </p:nvSpPr>
        <p:spPr>
          <a:xfrm>
            <a:off x="6233160" y="1620982"/>
            <a:ext cx="5183188" cy="4751561"/>
          </a:xfrm>
        </p:spPr>
        <p:txBody>
          <a:bodyPr>
            <a:normAutofit fontScale="77500" lnSpcReduction="20000"/>
          </a:bodyPr>
          <a:lstStyle/>
          <a:p>
            <a:pPr fontAlgn="base"/>
            <a:r>
              <a:rPr lang="en-US" sz="2600" dirty="0"/>
              <a:t>Individuals who suffer from mental illness are more prone to develop an addiction to drugs or alcohol for several reasons. </a:t>
            </a:r>
            <a:r>
              <a:rPr lang="en-US" sz="2600" b="1" cap="all" dirty="0"/>
              <a:t>SOME CONDITIONS MAKE SUFFERERS ESPECIALLY PRONE TO DRUG ABUSE!!!</a:t>
            </a:r>
          </a:p>
          <a:p>
            <a:pPr fontAlgn="base"/>
            <a:r>
              <a:rPr lang="en-US" sz="2600" dirty="0"/>
              <a:t>While there are quite a few examples of conditions that are especially likely to be associated with drug addiction, some of the most common conditions to be associated with mental illness are bipolar disorder, depression, anxiety disorders, and schizophrenia. Here’s what you need to know about each condition and how it can make someone more prone to drug abuse</a:t>
            </a:r>
          </a:p>
          <a:p>
            <a:pPr fontAlgn="base"/>
            <a:r>
              <a:rPr lang="en-US" sz="2600" dirty="0"/>
              <a:t>Schizophrenia causes especially severe symptoms, and sometimes drugs and alcohol provide a temporary escape for individuals who suffer from this disorder</a:t>
            </a:r>
          </a:p>
          <a:p>
            <a:endParaRPr lang="en-US" dirty="0"/>
          </a:p>
        </p:txBody>
      </p:sp>
      <p:sp>
        <p:nvSpPr>
          <p:cNvPr id="6" name="Title 5">
            <a:extLst>
              <a:ext uri="{FF2B5EF4-FFF2-40B4-BE49-F238E27FC236}">
                <a16:creationId xmlns:a16="http://schemas.microsoft.com/office/drawing/2014/main" id="{D4713099-D2B1-E14D-B553-88883C92D0FF}"/>
              </a:ext>
            </a:extLst>
          </p:cNvPr>
          <p:cNvSpPr>
            <a:spLocks noGrp="1"/>
          </p:cNvSpPr>
          <p:nvPr>
            <p:ph type="title"/>
          </p:nvPr>
        </p:nvSpPr>
        <p:spPr/>
        <p:txBody>
          <a:bodyPr>
            <a:normAutofit fontScale="90000"/>
          </a:bodyPr>
          <a:lstStyle/>
          <a:p>
            <a:r>
              <a:rPr lang="en-US" sz="2800" dirty="0"/>
              <a:t>Symptoms of One Disorder May Trigger the Others:</a:t>
            </a:r>
            <a:endParaRPr lang="en-US" dirty="0"/>
          </a:p>
        </p:txBody>
      </p:sp>
    </p:spTree>
    <p:extLst>
      <p:ext uri="{BB962C8B-B14F-4D97-AF65-F5344CB8AC3E}">
        <p14:creationId xmlns:p14="http://schemas.microsoft.com/office/powerpoint/2010/main" val="3473389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66BAA32-508E-C846-9C3B-4CF7506E15AA}"/>
              </a:ext>
            </a:extLst>
          </p:cNvPr>
          <p:cNvSpPr>
            <a:spLocks noGrp="1"/>
          </p:cNvSpPr>
          <p:nvPr>
            <p:ph sz="quarter" idx="4"/>
          </p:nvPr>
        </p:nvSpPr>
        <p:spPr>
          <a:xfrm>
            <a:off x="6422374" y="1789216"/>
            <a:ext cx="5183188" cy="3684588"/>
          </a:xfrm>
        </p:spPr>
        <p:txBody>
          <a:bodyPr>
            <a:normAutofit fontScale="62500" lnSpcReduction="20000"/>
          </a:bodyPr>
          <a:lstStyle/>
          <a:p>
            <a:pPr fontAlgn="base"/>
            <a:r>
              <a:rPr lang="en-US" sz="2800" dirty="0"/>
              <a:t>People who suffer from anxiety are more likely to abuse alcohol</a:t>
            </a:r>
          </a:p>
          <a:p>
            <a:pPr fontAlgn="base"/>
            <a:endParaRPr lang="en-US" sz="2800" dirty="0"/>
          </a:p>
          <a:p>
            <a:pPr fontAlgn="base"/>
            <a:r>
              <a:rPr lang="en-US" sz="2800" dirty="0"/>
              <a:t>People who suffer from bipolar disorder are also more prone to alcohol addiction in an attempt to “smooth out” mood swings</a:t>
            </a:r>
          </a:p>
          <a:p>
            <a:pPr fontAlgn="base"/>
            <a:endParaRPr lang="en-US" sz="2800" dirty="0"/>
          </a:p>
          <a:p>
            <a:pPr fontAlgn="base"/>
            <a:r>
              <a:rPr lang="en-US" sz="2800" dirty="0"/>
              <a:t> However, individuals with bipolar disorder often abuse other substances as well, especially in the manic phase of the condition</a:t>
            </a:r>
          </a:p>
          <a:p>
            <a:pPr fontAlgn="base"/>
            <a:endParaRPr lang="en-US" sz="2800" dirty="0"/>
          </a:p>
          <a:p>
            <a:pPr fontAlgn="base"/>
            <a:r>
              <a:rPr lang="en-US" sz="2800" dirty="0"/>
              <a:t>Individuals with depression often self-medicate with various substances, and this is especially common in women who have a drug addiction</a:t>
            </a:r>
          </a:p>
          <a:p>
            <a:endParaRPr lang="en-US" dirty="0"/>
          </a:p>
        </p:txBody>
      </p:sp>
      <p:sp>
        <p:nvSpPr>
          <p:cNvPr id="6" name="Title 5">
            <a:extLst>
              <a:ext uri="{FF2B5EF4-FFF2-40B4-BE49-F238E27FC236}">
                <a16:creationId xmlns:a16="http://schemas.microsoft.com/office/drawing/2014/main" id="{D7BC03DE-D12D-B849-A458-52A5B06DFDC2}"/>
              </a:ext>
            </a:extLst>
          </p:cNvPr>
          <p:cNvSpPr>
            <a:spLocks noGrp="1"/>
          </p:cNvSpPr>
          <p:nvPr>
            <p:ph type="title"/>
          </p:nvPr>
        </p:nvSpPr>
        <p:spPr/>
        <p:txBody>
          <a:bodyPr>
            <a:normAutofit fontScale="90000"/>
          </a:bodyPr>
          <a:lstStyle/>
          <a:p>
            <a:r>
              <a:rPr lang="en-US" sz="2800" cap="all" dirty="0"/>
              <a:t>HOW MENTAL ILLNESS CAN TRIGGER ADDICTION:</a:t>
            </a:r>
            <a:endParaRPr lang="en-US" dirty="0"/>
          </a:p>
        </p:txBody>
      </p:sp>
      <p:sp>
        <p:nvSpPr>
          <p:cNvPr id="8" name="Text Placeholder 1">
            <a:extLst>
              <a:ext uri="{FF2B5EF4-FFF2-40B4-BE49-F238E27FC236}">
                <a16:creationId xmlns:a16="http://schemas.microsoft.com/office/drawing/2014/main" id="{58DBCA12-7F96-534B-BAE9-43A3223A5163}"/>
              </a:ext>
            </a:extLst>
          </p:cNvPr>
          <p:cNvSpPr>
            <a:spLocks noGrp="1"/>
          </p:cNvSpPr>
          <p:nvPr>
            <p:ph sz="half" idx="2"/>
          </p:nvPr>
        </p:nvSpPr>
        <p:spPr>
          <a:xfrm>
            <a:off x="707635" y="1719547"/>
            <a:ext cx="5157787" cy="4835876"/>
          </a:xfrm>
        </p:spPr>
        <p:txBody>
          <a:bodyPr>
            <a:normAutofit/>
          </a:bodyPr>
          <a:lstStyle/>
          <a:p>
            <a:pPr fontAlgn="base"/>
            <a:r>
              <a:rPr lang="en-US" sz="1800" dirty="0"/>
              <a:t>While there are quite a few examples of conditions that are especially likely to be associated with drug addiction, some of the most common conditions to be associated with mental illness are bipolar disorder, depression, anxiety disorders, and schizophrenia. Here’s what you need to know about each condition and how it can make someone more prone to drug abuse</a:t>
            </a:r>
          </a:p>
          <a:p>
            <a:pPr fontAlgn="base"/>
            <a:r>
              <a:rPr lang="en-US" sz="1800" dirty="0"/>
              <a:t>Schizophrenia causes especially severe symptoms, and sometimes drugs and alcohol provide a temporary escape for individuals who suffer from this disorder</a:t>
            </a:r>
          </a:p>
          <a:p>
            <a:endParaRPr lang="en-US" dirty="0"/>
          </a:p>
        </p:txBody>
      </p:sp>
    </p:spTree>
    <p:extLst>
      <p:ext uri="{BB962C8B-B14F-4D97-AF65-F5344CB8AC3E}">
        <p14:creationId xmlns:p14="http://schemas.microsoft.com/office/powerpoint/2010/main" val="190159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33E0F-CC88-6C47-A09A-B6E095D41215}"/>
              </a:ext>
            </a:extLst>
          </p:cNvPr>
          <p:cNvSpPr>
            <a:spLocks noGrp="1"/>
          </p:cNvSpPr>
          <p:nvPr>
            <p:ph sz="half" idx="2"/>
          </p:nvPr>
        </p:nvSpPr>
        <p:spPr>
          <a:xfrm>
            <a:off x="535260" y="1721304"/>
            <a:ext cx="5157787" cy="3684588"/>
          </a:xfrm>
        </p:spPr>
        <p:txBody>
          <a:bodyPr>
            <a:normAutofit fontScale="92500" lnSpcReduction="10000"/>
          </a:bodyPr>
          <a:lstStyle/>
          <a:p>
            <a:r>
              <a:rPr lang="en-US" dirty="0"/>
              <a:t>Self-medicating is a term that many people use to describe their use of substances as a way of coping with difficult emotional or mental states. It is not uncommon for those experiencing symptoms of mental health disorders to report that they initially tried to deal with their anxiety, mood disorder or psychosis by “self-medicating” with alcohol or drugs</a:t>
            </a:r>
          </a:p>
          <a:p>
            <a:endParaRPr lang="en-US" dirty="0"/>
          </a:p>
        </p:txBody>
      </p:sp>
      <p:sp>
        <p:nvSpPr>
          <p:cNvPr id="5" name="Content Placeholder 4">
            <a:extLst>
              <a:ext uri="{FF2B5EF4-FFF2-40B4-BE49-F238E27FC236}">
                <a16:creationId xmlns:a16="http://schemas.microsoft.com/office/drawing/2014/main" id="{37AD21A4-6B51-1540-BF79-60C56F0F345C}"/>
              </a:ext>
            </a:extLst>
          </p:cNvPr>
          <p:cNvSpPr>
            <a:spLocks noGrp="1"/>
          </p:cNvSpPr>
          <p:nvPr>
            <p:ph sz="quarter" idx="4"/>
          </p:nvPr>
        </p:nvSpPr>
        <p:spPr>
          <a:xfrm>
            <a:off x="6096000" y="1721304"/>
            <a:ext cx="5183188" cy="3684588"/>
          </a:xfrm>
        </p:spPr>
        <p:txBody>
          <a:bodyPr/>
          <a:lstStyle/>
          <a:p>
            <a:r>
              <a:rPr lang="en-US" sz="2400" dirty="0"/>
              <a:t>The National Alliance on Mental Illness reported that 50 percent of individuals with severe mental health disorders are affected by substance use. In addition, 37 percent of alcohol users and 53% of drug abusers also have at least one serious mental illness</a:t>
            </a:r>
          </a:p>
          <a:p>
            <a:endParaRPr lang="en-US" dirty="0"/>
          </a:p>
        </p:txBody>
      </p:sp>
      <p:sp>
        <p:nvSpPr>
          <p:cNvPr id="6" name="Title 5">
            <a:extLst>
              <a:ext uri="{FF2B5EF4-FFF2-40B4-BE49-F238E27FC236}">
                <a16:creationId xmlns:a16="http://schemas.microsoft.com/office/drawing/2014/main" id="{C25C106C-1C62-DC48-86BE-96A4AA166033}"/>
              </a:ext>
            </a:extLst>
          </p:cNvPr>
          <p:cNvSpPr>
            <a:spLocks noGrp="1"/>
          </p:cNvSpPr>
          <p:nvPr>
            <p:ph type="title"/>
          </p:nvPr>
        </p:nvSpPr>
        <p:spPr/>
        <p:txBody>
          <a:bodyPr/>
          <a:lstStyle/>
          <a:p>
            <a:r>
              <a:rPr lang="en-US" dirty="0"/>
              <a:t>Self-Medicating:</a:t>
            </a:r>
          </a:p>
        </p:txBody>
      </p:sp>
    </p:spTree>
    <p:extLst>
      <p:ext uri="{BB962C8B-B14F-4D97-AF65-F5344CB8AC3E}">
        <p14:creationId xmlns:p14="http://schemas.microsoft.com/office/powerpoint/2010/main" val="52473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076BE-F8C9-D749-8468-B2845D308A57}"/>
              </a:ext>
            </a:extLst>
          </p:cNvPr>
          <p:cNvSpPr>
            <a:spLocks noGrp="1"/>
          </p:cNvSpPr>
          <p:nvPr>
            <p:ph sz="half" idx="2"/>
          </p:nvPr>
        </p:nvSpPr>
        <p:spPr>
          <a:xfrm>
            <a:off x="535260" y="2109221"/>
            <a:ext cx="5157787" cy="3684588"/>
          </a:xfrm>
        </p:spPr>
        <p:txBody>
          <a:bodyPr>
            <a:normAutofit fontScale="77500" lnSpcReduction="20000"/>
          </a:bodyPr>
          <a:lstStyle/>
          <a:p>
            <a:r>
              <a:rPr lang="en-US" dirty="0"/>
              <a:t>In the Relapse Prevention session, clients will review ways in which triggers can lead to relapse, different types of triggers, and techniques they can use to avoid and defuse triggers. Because triggers are personal and can be emotional issues, reviewing this information may be challenging. However, working through this session is important because it can teach you one of the most important skills that you will need for your recovery, which is stopping triggers from leading to relapse</a:t>
            </a:r>
          </a:p>
        </p:txBody>
      </p:sp>
      <p:sp>
        <p:nvSpPr>
          <p:cNvPr id="6" name="Title 5">
            <a:extLst>
              <a:ext uri="{FF2B5EF4-FFF2-40B4-BE49-F238E27FC236}">
                <a16:creationId xmlns:a16="http://schemas.microsoft.com/office/drawing/2014/main" id="{F1BF0C05-EC2A-C141-A7DE-1939984A1347}"/>
              </a:ext>
            </a:extLst>
          </p:cNvPr>
          <p:cNvSpPr>
            <a:spLocks noGrp="1"/>
          </p:cNvSpPr>
          <p:nvPr>
            <p:ph type="title"/>
          </p:nvPr>
        </p:nvSpPr>
        <p:spPr>
          <a:xfrm>
            <a:off x="535260" y="719199"/>
            <a:ext cx="7069874" cy="512957"/>
          </a:xfrm>
        </p:spPr>
        <p:txBody>
          <a:bodyPr>
            <a:normAutofit fontScale="90000"/>
          </a:bodyPr>
          <a:lstStyle/>
          <a:p>
            <a:r>
              <a:rPr lang="en-US" dirty="0"/>
              <a:t>Living in Balance : Relapse Prevention </a:t>
            </a:r>
            <a:br>
              <a:rPr lang="en-US" dirty="0"/>
            </a:br>
            <a:endParaRPr lang="en-US" dirty="0"/>
          </a:p>
        </p:txBody>
      </p:sp>
      <p:pic>
        <p:nvPicPr>
          <p:cNvPr id="1026" name="Picture 2" descr="Relapse Prevention Techniques: Learn How Not to Use | Banyan Treatment  Center Pompano">
            <a:extLst>
              <a:ext uri="{FF2B5EF4-FFF2-40B4-BE49-F238E27FC236}">
                <a16:creationId xmlns:a16="http://schemas.microsoft.com/office/drawing/2014/main" id="{7EF1ED4A-CA5D-4AAF-9986-2E1E95AA7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456" y="2625090"/>
            <a:ext cx="5084988" cy="203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69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A5CED30-A59D-4058-95D9-85074EC40C49}"/>
              </a:ext>
            </a:extLst>
          </p:cNvPr>
          <p:cNvPicPr>
            <a:picLocks noGrp="1" noChangeAspect="1"/>
          </p:cNvPicPr>
          <p:nvPr>
            <p:ph sz="quarter" idx="4"/>
          </p:nvPr>
        </p:nvPicPr>
        <p:blipFill>
          <a:blip r:embed="rId2"/>
          <a:stretch>
            <a:fillRect/>
          </a:stretch>
        </p:blipFill>
        <p:spPr>
          <a:xfrm>
            <a:off x="6575488" y="1971588"/>
            <a:ext cx="4237276" cy="3684588"/>
          </a:xfrm>
          <a:prstGeom prst="rect">
            <a:avLst/>
          </a:prstGeom>
        </p:spPr>
      </p:pic>
      <p:sp>
        <p:nvSpPr>
          <p:cNvPr id="6" name="Title 5">
            <a:extLst>
              <a:ext uri="{FF2B5EF4-FFF2-40B4-BE49-F238E27FC236}">
                <a16:creationId xmlns:a16="http://schemas.microsoft.com/office/drawing/2014/main" id="{47F0B164-4B2F-49DD-83B6-16DBE822C1B0}"/>
              </a:ext>
            </a:extLst>
          </p:cNvPr>
          <p:cNvSpPr>
            <a:spLocks noGrp="1"/>
          </p:cNvSpPr>
          <p:nvPr>
            <p:ph type="title"/>
          </p:nvPr>
        </p:nvSpPr>
        <p:spPr/>
        <p:txBody>
          <a:bodyPr/>
          <a:lstStyle/>
          <a:p>
            <a:r>
              <a:rPr lang="en-US" dirty="0"/>
              <a:t>Relapse Prevention Basics: </a:t>
            </a:r>
          </a:p>
        </p:txBody>
      </p:sp>
      <p:pic>
        <p:nvPicPr>
          <p:cNvPr id="9" name="Content Placeholder 8">
            <a:extLst>
              <a:ext uri="{FF2B5EF4-FFF2-40B4-BE49-F238E27FC236}">
                <a16:creationId xmlns:a16="http://schemas.microsoft.com/office/drawing/2014/main" id="{34FD46CB-3F06-48C6-819E-5A242010BA49}"/>
              </a:ext>
            </a:extLst>
          </p:cNvPr>
          <p:cNvPicPr>
            <a:picLocks noGrp="1" noChangeAspect="1"/>
          </p:cNvPicPr>
          <p:nvPr>
            <p:ph sz="half" idx="2"/>
          </p:nvPr>
        </p:nvPicPr>
        <p:blipFill>
          <a:blip r:embed="rId3"/>
          <a:stretch>
            <a:fillRect/>
          </a:stretch>
        </p:blipFill>
        <p:spPr>
          <a:xfrm>
            <a:off x="2160315" y="1971588"/>
            <a:ext cx="3093663" cy="3684588"/>
          </a:xfrm>
          <a:prstGeom prst="rect">
            <a:avLst/>
          </a:prstGeom>
        </p:spPr>
      </p:pic>
    </p:spTree>
    <p:extLst>
      <p:ext uri="{BB962C8B-B14F-4D97-AF65-F5344CB8AC3E}">
        <p14:creationId xmlns:p14="http://schemas.microsoft.com/office/powerpoint/2010/main" val="146704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8843EB2-EF10-40CA-B48A-233492026B41}"/>
              </a:ext>
            </a:extLst>
          </p:cNvPr>
          <p:cNvPicPr>
            <a:picLocks noGrp="1" noChangeAspect="1"/>
          </p:cNvPicPr>
          <p:nvPr>
            <p:ph sz="half" idx="2"/>
          </p:nvPr>
        </p:nvPicPr>
        <p:blipFill>
          <a:blip r:embed="rId2"/>
          <a:stretch>
            <a:fillRect/>
          </a:stretch>
        </p:blipFill>
        <p:spPr>
          <a:xfrm>
            <a:off x="535260" y="2078355"/>
            <a:ext cx="4839298" cy="3939268"/>
          </a:xfrm>
          <a:prstGeom prst="rect">
            <a:avLst/>
          </a:prstGeom>
        </p:spPr>
      </p:pic>
      <p:sp>
        <p:nvSpPr>
          <p:cNvPr id="6" name="Title 5">
            <a:extLst>
              <a:ext uri="{FF2B5EF4-FFF2-40B4-BE49-F238E27FC236}">
                <a16:creationId xmlns:a16="http://schemas.microsoft.com/office/drawing/2014/main" id="{176506C8-E03B-44A1-AC25-BB3F4174F641}"/>
              </a:ext>
            </a:extLst>
          </p:cNvPr>
          <p:cNvSpPr>
            <a:spLocks noGrp="1"/>
          </p:cNvSpPr>
          <p:nvPr>
            <p:ph type="title"/>
          </p:nvPr>
        </p:nvSpPr>
        <p:spPr/>
        <p:txBody>
          <a:bodyPr/>
          <a:lstStyle/>
          <a:p>
            <a:r>
              <a:rPr lang="en-US" dirty="0"/>
              <a:t>Triggers: </a:t>
            </a:r>
          </a:p>
        </p:txBody>
      </p:sp>
      <p:pic>
        <p:nvPicPr>
          <p:cNvPr id="3074" name="Picture 2" descr="Substance Abuse Triggers to Boost Recovery Success">
            <a:extLst>
              <a:ext uri="{FF2B5EF4-FFF2-40B4-BE49-F238E27FC236}">
                <a16:creationId xmlns:a16="http://schemas.microsoft.com/office/drawing/2014/main" id="{7931529F-E445-41E1-9DFE-4A477BD25E1C}"/>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871778" y="2342606"/>
            <a:ext cx="5677376" cy="28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902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2E36EC-75A4-4CE8-880D-7F96A439DDA8}"/>
              </a:ext>
            </a:extLst>
          </p:cNvPr>
          <p:cNvSpPr>
            <a:spLocks noGrp="1"/>
          </p:cNvSpPr>
          <p:nvPr>
            <p:ph sz="half" idx="2"/>
          </p:nvPr>
        </p:nvSpPr>
        <p:spPr>
          <a:xfrm>
            <a:off x="622074" y="1939018"/>
            <a:ext cx="5157787" cy="3684588"/>
          </a:xfrm>
        </p:spPr>
        <p:txBody>
          <a:bodyPr/>
          <a:lstStyle/>
          <a:p>
            <a:r>
              <a:rPr lang="en-US" dirty="0"/>
              <a:t> Identifying the negative consequences of the clients drug abuse along with gathering a complete drug/alcohol history which would include: the amount, the pattern of usage, and the negative social, family, legal, and vocational life consequences</a:t>
            </a:r>
          </a:p>
        </p:txBody>
      </p:sp>
      <p:sp>
        <p:nvSpPr>
          <p:cNvPr id="5" name="Content Placeholder 4">
            <a:extLst>
              <a:ext uri="{FF2B5EF4-FFF2-40B4-BE49-F238E27FC236}">
                <a16:creationId xmlns:a16="http://schemas.microsoft.com/office/drawing/2014/main" id="{6F027ACB-E9EA-4978-A168-8EC98277DAF4}"/>
              </a:ext>
            </a:extLst>
          </p:cNvPr>
          <p:cNvSpPr>
            <a:spLocks noGrp="1"/>
          </p:cNvSpPr>
          <p:nvPr>
            <p:ph sz="quarter" idx="4"/>
          </p:nvPr>
        </p:nvSpPr>
        <p:spPr>
          <a:xfrm>
            <a:off x="6096000" y="1878058"/>
            <a:ext cx="5183188" cy="3684588"/>
          </a:xfrm>
        </p:spPr>
        <p:txBody>
          <a:bodyPr/>
          <a:lstStyle/>
          <a:p>
            <a:r>
              <a:rPr lang="en-US" dirty="0"/>
              <a:t>Cognitive-Behavioral is based on the Psychoeducational Model, which makes use of homework along with placing responsibility on the client to assume a new active role (</a:t>
            </a:r>
            <a:r>
              <a:rPr lang="en-US" dirty="0" err="1"/>
              <a:t>Motlagh</a:t>
            </a:r>
            <a:r>
              <a:rPr lang="en-US" dirty="0"/>
              <a:t>, &amp; Ibrahim, &amp; Menke, Rashid, &amp; </a:t>
            </a:r>
            <a:r>
              <a:rPr lang="en-US" dirty="0" err="1"/>
              <a:t>Seghatoleslam</a:t>
            </a:r>
            <a:r>
              <a:rPr lang="en-US" dirty="0"/>
              <a:t> &amp; </a:t>
            </a:r>
            <a:r>
              <a:rPr lang="en-US" dirty="0" err="1"/>
              <a:t>Habil</a:t>
            </a:r>
            <a:r>
              <a:rPr lang="en-US" dirty="0"/>
              <a:t>, 2016). </a:t>
            </a:r>
          </a:p>
        </p:txBody>
      </p:sp>
      <p:sp>
        <p:nvSpPr>
          <p:cNvPr id="6" name="Title 5">
            <a:extLst>
              <a:ext uri="{FF2B5EF4-FFF2-40B4-BE49-F238E27FC236}">
                <a16:creationId xmlns:a16="http://schemas.microsoft.com/office/drawing/2014/main" id="{D71C46A7-47F5-4E01-878A-82E6756DDBC1}"/>
              </a:ext>
            </a:extLst>
          </p:cNvPr>
          <p:cNvSpPr>
            <a:spLocks noGrp="1"/>
          </p:cNvSpPr>
          <p:nvPr>
            <p:ph type="title"/>
          </p:nvPr>
        </p:nvSpPr>
        <p:spPr/>
        <p:txBody>
          <a:bodyPr/>
          <a:lstStyle/>
          <a:p>
            <a:r>
              <a:rPr lang="en-US" dirty="0"/>
              <a:t>Interventions/Strategies</a:t>
            </a:r>
          </a:p>
        </p:txBody>
      </p:sp>
    </p:spTree>
    <p:extLst>
      <p:ext uri="{BB962C8B-B14F-4D97-AF65-F5344CB8AC3E}">
        <p14:creationId xmlns:p14="http://schemas.microsoft.com/office/powerpoint/2010/main" val="236515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7E94D-D208-453C-9B1A-7966420FB75B}"/>
              </a:ext>
            </a:extLst>
          </p:cNvPr>
          <p:cNvSpPr>
            <a:spLocks noGrp="1"/>
          </p:cNvSpPr>
          <p:nvPr>
            <p:ph type="title"/>
          </p:nvPr>
        </p:nvSpPr>
        <p:spPr>
          <a:xfrm>
            <a:off x="689640" y="790381"/>
            <a:ext cx="7069874" cy="512957"/>
          </a:xfrm>
        </p:spPr>
        <p:txBody>
          <a:bodyPr>
            <a:normAutofit fontScale="90000"/>
          </a:bodyPr>
          <a:lstStyle/>
          <a:p>
            <a:r>
              <a:rPr lang="en-US" dirty="0"/>
              <a:t>Mission , Vision, and Values </a:t>
            </a:r>
            <a:br>
              <a:rPr lang="en-US" dirty="0"/>
            </a:br>
            <a:endParaRPr lang="en-US" dirty="0"/>
          </a:p>
        </p:txBody>
      </p:sp>
      <p:sp>
        <p:nvSpPr>
          <p:cNvPr id="6" name="Text Placeholder 2">
            <a:extLst>
              <a:ext uri="{FF2B5EF4-FFF2-40B4-BE49-F238E27FC236}">
                <a16:creationId xmlns:a16="http://schemas.microsoft.com/office/drawing/2014/main" id="{76A3CEE6-4924-924C-B348-C92BA7CA5B73}"/>
              </a:ext>
            </a:extLst>
          </p:cNvPr>
          <p:cNvSpPr>
            <a:spLocks noGrp="1"/>
          </p:cNvSpPr>
          <p:nvPr>
            <p:ph idx="1"/>
          </p:nvPr>
        </p:nvSpPr>
        <p:spPr>
          <a:xfrm>
            <a:off x="296863" y="1303338"/>
            <a:ext cx="11055350" cy="4873625"/>
          </a:xfrm>
        </p:spPr>
        <p:txBody>
          <a:bodyPr/>
          <a:lstStyle/>
          <a:p>
            <a:r>
              <a:rPr lang="en-US" sz="3200" dirty="0"/>
              <a:t>Cenikor. A Place for Change. Providing a Foundation for Better Health and Better Lives.</a:t>
            </a:r>
          </a:p>
          <a:p>
            <a:endParaRPr lang="en-US" sz="3200" dirty="0"/>
          </a:p>
          <a:p>
            <a:r>
              <a:rPr lang="en-US" sz="3200" dirty="0"/>
              <a:t>Cenikor will be a leader in providing quality substance abuse and behavioral health services in the communities we serve through a continuum of care for adults and adolescents.</a:t>
            </a:r>
          </a:p>
          <a:p>
            <a:endParaRPr lang="en-US" sz="3200" dirty="0"/>
          </a:p>
          <a:p>
            <a:r>
              <a:rPr lang="en-US" sz="3200" dirty="0"/>
              <a:t>Health; Wellness; Faith; Work; Recovery; Respect; Accountability; and Education</a:t>
            </a:r>
          </a:p>
          <a:p>
            <a:endParaRPr lang="en-US" dirty="0"/>
          </a:p>
        </p:txBody>
      </p:sp>
    </p:spTree>
    <p:extLst>
      <p:ext uri="{BB962C8B-B14F-4D97-AF65-F5344CB8AC3E}">
        <p14:creationId xmlns:p14="http://schemas.microsoft.com/office/powerpoint/2010/main" val="956028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ACD99-AA6C-4CA6-A4E1-C1CAC7E1F27A}"/>
              </a:ext>
            </a:extLst>
          </p:cNvPr>
          <p:cNvSpPr>
            <a:spLocks noGrp="1"/>
          </p:cNvSpPr>
          <p:nvPr>
            <p:ph type="body" idx="1"/>
          </p:nvPr>
        </p:nvSpPr>
        <p:spPr/>
        <p:txBody>
          <a:bodyPr>
            <a:normAutofit/>
          </a:bodyPr>
          <a:lstStyle/>
          <a:p>
            <a:r>
              <a:rPr lang="en-US" sz="4400" dirty="0"/>
              <a:t>Lessons :</a:t>
            </a:r>
          </a:p>
        </p:txBody>
      </p:sp>
      <p:sp>
        <p:nvSpPr>
          <p:cNvPr id="3" name="Content Placeholder 2">
            <a:extLst>
              <a:ext uri="{FF2B5EF4-FFF2-40B4-BE49-F238E27FC236}">
                <a16:creationId xmlns:a16="http://schemas.microsoft.com/office/drawing/2014/main" id="{0EAA6940-7958-4D0F-8AE3-7FEDD8D5A567}"/>
              </a:ext>
            </a:extLst>
          </p:cNvPr>
          <p:cNvSpPr>
            <a:spLocks noGrp="1"/>
          </p:cNvSpPr>
          <p:nvPr>
            <p:ph sz="half" idx="2"/>
          </p:nvPr>
        </p:nvSpPr>
        <p:spPr/>
        <p:txBody>
          <a:bodyPr>
            <a:normAutofit/>
          </a:bodyPr>
          <a:lstStyle/>
          <a:p>
            <a:r>
              <a:rPr lang="en-US" sz="2200" b="1" dirty="0"/>
              <a:t>Asking for Help</a:t>
            </a:r>
            <a:endParaRPr lang="en-US" sz="2200" dirty="0"/>
          </a:p>
          <a:p>
            <a:r>
              <a:rPr lang="en-US" sz="2200" b="1" dirty="0"/>
              <a:t>Taking back your power</a:t>
            </a:r>
          </a:p>
          <a:p>
            <a:r>
              <a:rPr lang="en-US" sz="2200" b="1" dirty="0"/>
              <a:t>When substances control you</a:t>
            </a:r>
            <a:endParaRPr lang="en-US" sz="2200" dirty="0"/>
          </a:p>
          <a:p>
            <a:r>
              <a:rPr lang="en-US" sz="2200" b="1" dirty="0"/>
              <a:t> Healthy boundaries in relationships</a:t>
            </a:r>
          </a:p>
          <a:p>
            <a:r>
              <a:rPr lang="en-US" sz="2200" b="1" dirty="0"/>
              <a:t>Commitment </a:t>
            </a:r>
          </a:p>
          <a:p>
            <a:r>
              <a:rPr lang="en-US" sz="2200" b="1" dirty="0"/>
              <a:t>Detaching from emotion pain (Grounding)</a:t>
            </a:r>
            <a:endParaRPr lang="en-US" sz="2200" dirty="0"/>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6311E8F9-4A24-4F82-82F3-817E99A2F1DD}"/>
              </a:ext>
            </a:extLst>
          </p:cNvPr>
          <p:cNvPicPr>
            <a:picLocks noGrp="1" noChangeAspect="1"/>
          </p:cNvPicPr>
          <p:nvPr>
            <p:ph sz="quarter" idx="4"/>
          </p:nvPr>
        </p:nvPicPr>
        <p:blipFill>
          <a:blip r:embed="rId2"/>
          <a:stretch>
            <a:fillRect/>
          </a:stretch>
        </p:blipFill>
        <p:spPr>
          <a:xfrm>
            <a:off x="6365966" y="1632020"/>
            <a:ext cx="4024692" cy="4557643"/>
          </a:xfrm>
          <a:prstGeom prst="rect">
            <a:avLst/>
          </a:prstGeom>
        </p:spPr>
      </p:pic>
      <p:sp>
        <p:nvSpPr>
          <p:cNvPr id="6" name="Title 5">
            <a:extLst>
              <a:ext uri="{FF2B5EF4-FFF2-40B4-BE49-F238E27FC236}">
                <a16:creationId xmlns:a16="http://schemas.microsoft.com/office/drawing/2014/main" id="{D3483866-7ACD-4139-8B38-CB8AF6EF5F6F}"/>
              </a:ext>
            </a:extLst>
          </p:cNvPr>
          <p:cNvSpPr>
            <a:spLocks noGrp="1"/>
          </p:cNvSpPr>
          <p:nvPr>
            <p:ph type="title"/>
          </p:nvPr>
        </p:nvSpPr>
        <p:spPr>
          <a:xfrm>
            <a:off x="552676" y="771450"/>
            <a:ext cx="8600031" cy="512957"/>
          </a:xfrm>
        </p:spPr>
        <p:txBody>
          <a:bodyPr>
            <a:normAutofit fontScale="90000"/>
          </a:bodyPr>
          <a:lstStyle/>
          <a:p>
            <a:r>
              <a:rPr lang="en-US" dirty="0"/>
              <a:t>Seeking Safety : A Treatment manual for PTSD and Substance Use Disorder </a:t>
            </a:r>
            <a:br>
              <a:rPr lang="en-US" dirty="0"/>
            </a:br>
            <a:endParaRPr lang="en-US" dirty="0"/>
          </a:p>
        </p:txBody>
      </p:sp>
    </p:spTree>
    <p:extLst>
      <p:ext uri="{BB962C8B-B14F-4D97-AF65-F5344CB8AC3E}">
        <p14:creationId xmlns:p14="http://schemas.microsoft.com/office/powerpoint/2010/main" val="3731698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48B1203-292F-48EB-9012-6425E6A2CA96}"/>
              </a:ext>
            </a:extLst>
          </p:cNvPr>
          <p:cNvPicPr>
            <a:picLocks noGrp="1" noChangeAspect="1"/>
          </p:cNvPicPr>
          <p:nvPr>
            <p:ph sz="half" idx="2"/>
          </p:nvPr>
        </p:nvPicPr>
        <p:blipFill>
          <a:blip r:embed="rId2"/>
          <a:stretch>
            <a:fillRect/>
          </a:stretch>
        </p:blipFill>
        <p:spPr>
          <a:xfrm>
            <a:off x="997725" y="2069645"/>
            <a:ext cx="4340629" cy="4271027"/>
          </a:xfrm>
          <a:prstGeom prst="rect">
            <a:avLst/>
          </a:prstGeom>
        </p:spPr>
      </p:pic>
      <p:pic>
        <p:nvPicPr>
          <p:cNvPr id="8" name="Content Placeholder 7">
            <a:extLst>
              <a:ext uri="{FF2B5EF4-FFF2-40B4-BE49-F238E27FC236}">
                <a16:creationId xmlns:a16="http://schemas.microsoft.com/office/drawing/2014/main" id="{A8A8BCA2-765C-4F0C-84BE-645B5173BF1E}"/>
              </a:ext>
            </a:extLst>
          </p:cNvPr>
          <p:cNvPicPr>
            <a:picLocks noGrp="1" noChangeAspect="1"/>
          </p:cNvPicPr>
          <p:nvPr>
            <p:ph sz="quarter" idx="4"/>
          </p:nvPr>
        </p:nvPicPr>
        <p:blipFill>
          <a:blip r:embed="rId3"/>
          <a:stretch>
            <a:fillRect/>
          </a:stretch>
        </p:blipFill>
        <p:spPr>
          <a:xfrm>
            <a:off x="6501910" y="2069645"/>
            <a:ext cx="4091366" cy="4120018"/>
          </a:xfrm>
          <a:prstGeom prst="rect">
            <a:avLst/>
          </a:prstGeom>
        </p:spPr>
      </p:pic>
      <p:sp>
        <p:nvSpPr>
          <p:cNvPr id="6" name="Title 5">
            <a:extLst>
              <a:ext uri="{FF2B5EF4-FFF2-40B4-BE49-F238E27FC236}">
                <a16:creationId xmlns:a16="http://schemas.microsoft.com/office/drawing/2014/main" id="{629BC2D5-87C9-41C3-BF48-7D35B8DE6FC5}"/>
              </a:ext>
            </a:extLst>
          </p:cNvPr>
          <p:cNvSpPr>
            <a:spLocks noGrp="1"/>
          </p:cNvSpPr>
          <p:nvPr>
            <p:ph type="title"/>
          </p:nvPr>
        </p:nvSpPr>
        <p:spPr/>
        <p:txBody>
          <a:bodyPr/>
          <a:lstStyle/>
          <a:p>
            <a:r>
              <a:rPr lang="en-US" dirty="0"/>
              <a:t>Session formats :</a:t>
            </a:r>
          </a:p>
        </p:txBody>
      </p:sp>
    </p:spTree>
    <p:extLst>
      <p:ext uri="{BB962C8B-B14F-4D97-AF65-F5344CB8AC3E}">
        <p14:creationId xmlns:p14="http://schemas.microsoft.com/office/powerpoint/2010/main" val="4181811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79119" y="836969"/>
            <a:ext cx="4612226" cy="1785104"/>
          </a:xfrm>
          <a:prstGeom prst="rect">
            <a:avLst/>
          </a:prstGeom>
          <a:noFill/>
        </p:spPr>
        <p:txBody>
          <a:bodyPr wrap="square" rtlCol="0">
            <a:spAutoFit/>
          </a:bodyPr>
          <a:lstStyle/>
          <a:p>
            <a:r>
              <a:rPr lang="en-US" sz="4400" b="1" dirty="0">
                <a:solidFill>
                  <a:schemeClr val="tx1">
                    <a:lumMod val="50000"/>
                    <a:lumOff val="50000"/>
                  </a:schemeClr>
                </a:solidFill>
                <a:latin typeface="Arial" panose="020B0604020202020204" pitchFamily="34" charset="0"/>
                <a:cs typeface="Arial" panose="020B0604020202020204" pitchFamily="34" charset="0"/>
              </a:rPr>
              <a:t>THANK YOU </a:t>
            </a:r>
            <a:r>
              <a:rPr lang="en-US" sz="3200" b="1" dirty="0">
                <a:solidFill>
                  <a:schemeClr val="tx1">
                    <a:lumMod val="50000"/>
                    <a:lumOff val="50000"/>
                  </a:schemeClr>
                </a:solidFill>
                <a:latin typeface="Arial" panose="020B0604020202020204" pitchFamily="34" charset="0"/>
                <a:cs typeface="Arial" panose="020B0604020202020204" pitchFamily="34" charset="0"/>
              </a:rPr>
              <a:t>FOR </a:t>
            </a:r>
          </a:p>
          <a:p>
            <a:r>
              <a:rPr lang="en-US" sz="3200" b="1" dirty="0">
                <a:solidFill>
                  <a:schemeClr val="tx1">
                    <a:lumMod val="50000"/>
                    <a:lumOff val="50000"/>
                  </a:schemeClr>
                </a:solidFill>
                <a:latin typeface="Arial" panose="020B0604020202020204" pitchFamily="34" charset="0"/>
                <a:cs typeface="Arial" panose="020B0604020202020204" pitchFamily="34" charset="0"/>
              </a:rPr>
              <a:t>   YOUR TIME AND </a:t>
            </a:r>
          </a:p>
          <a:p>
            <a:r>
              <a:rPr lang="en-US" sz="3200" b="1" dirty="0">
                <a:solidFill>
                  <a:schemeClr val="tx1">
                    <a:lumMod val="50000"/>
                    <a:lumOff val="50000"/>
                  </a:schemeClr>
                </a:solidFill>
                <a:latin typeface="Arial" panose="020B0604020202020204" pitchFamily="34" charset="0"/>
                <a:cs typeface="Arial" panose="020B0604020202020204" pitchFamily="34" charset="0"/>
              </a:rPr>
              <a:t>      CONSIDERATION.</a:t>
            </a:r>
          </a:p>
        </p:txBody>
      </p:sp>
      <p:sp>
        <p:nvSpPr>
          <p:cNvPr id="3" name="TextBox 2">
            <a:extLst>
              <a:ext uri="{FF2B5EF4-FFF2-40B4-BE49-F238E27FC236}">
                <a16:creationId xmlns:a16="http://schemas.microsoft.com/office/drawing/2014/main" id="{FEA4CEB6-C84F-5E42-9EF9-37FF9BAB07E9}"/>
              </a:ext>
            </a:extLst>
          </p:cNvPr>
          <p:cNvSpPr txBox="1"/>
          <p:nvPr/>
        </p:nvSpPr>
        <p:spPr>
          <a:xfrm>
            <a:off x="584456" y="3429000"/>
            <a:ext cx="10560224" cy="923330"/>
          </a:xfrm>
          <a:prstGeom prst="rect">
            <a:avLst/>
          </a:prstGeom>
          <a:noFill/>
        </p:spPr>
        <p:txBody>
          <a:bodyPr wrap="square" rtlCol="0">
            <a:spAutoFit/>
          </a:bodyPr>
          <a:lstStyle/>
          <a:p>
            <a:r>
              <a:rPr lang="en-US" b="1"/>
              <a:t>My Favorite Quote</a:t>
            </a:r>
            <a:endParaRPr lang="en-US"/>
          </a:p>
          <a:p>
            <a:r>
              <a:rPr lang="en-US" i="1"/>
              <a:t>"One small crack does not mean that you are broken, it means that you were put to the test and you didn't fall apart. " — Linda Poindexter</a:t>
            </a:r>
            <a:endParaRPr lang="en-US" dirty="0"/>
          </a:p>
        </p:txBody>
      </p:sp>
    </p:spTree>
    <p:extLst>
      <p:ext uri="{BB962C8B-B14F-4D97-AF65-F5344CB8AC3E}">
        <p14:creationId xmlns:p14="http://schemas.microsoft.com/office/powerpoint/2010/main" val="4225163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3763B8-3B6C-2C4B-9A3C-159BCE60E1A0}"/>
              </a:ext>
            </a:extLst>
          </p:cNvPr>
          <p:cNvSpPr>
            <a:spLocks noGrp="1"/>
          </p:cNvSpPr>
          <p:nvPr>
            <p:ph sz="half" idx="2"/>
          </p:nvPr>
        </p:nvSpPr>
        <p:spPr>
          <a:xfrm>
            <a:off x="535260" y="1471920"/>
            <a:ext cx="5157787" cy="5386079"/>
          </a:xfrm>
        </p:spPr>
        <p:txBody>
          <a:bodyPr>
            <a:normAutofit fontScale="92500" lnSpcReduction="20000"/>
          </a:bodyPr>
          <a:lstStyle/>
          <a:p>
            <a:r>
              <a:rPr lang="en-US" dirty="0">
                <a:latin typeface="+mj-lt"/>
              </a:rPr>
              <a:t>Chapter 448 Substance Abuse Standards of Care Rules</a:t>
            </a:r>
          </a:p>
          <a:p>
            <a:pPr marL="285750" indent="-285750">
              <a:buFont typeface="Arial" panose="020B0604020202020204" pitchFamily="34" charset="0"/>
              <a:buChar char="•"/>
            </a:pPr>
            <a:r>
              <a:rPr lang="en-US" dirty="0">
                <a:latin typeface="+mj-lt"/>
                <a:cs typeface="Times New Roman"/>
              </a:rPr>
              <a:t>American Psychiatric Association. (2013). </a:t>
            </a:r>
            <a:r>
              <a:rPr lang="en-US" i="1" dirty="0">
                <a:latin typeface="+mj-lt"/>
                <a:cs typeface="Times New Roman"/>
              </a:rPr>
              <a:t>Diagnostic and statistical manual of mental disorders</a:t>
            </a:r>
            <a:r>
              <a:rPr lang="en-US" dirty="0">
                <a:latin typeface="+mj-lt"/>
                <a:cs typeface="Times New Roman"/>
              </a:rPr>
              <a:t> (5th ed.). Washington, DC</a:t>
            </a:r>
          </a:p>
          <a:p>
            <a:pPr marL="285750" indent="-285750">
              <a:buFont typeface="Arial" panose="020B0604020202020204" pitchFamily="34" charset="0"/>
              <a:buChar char="•"/>
            </a:pPr>
            <a:r>
              <a:rPr lang="en-US" dirty="0">
                <a:latin typeface="+mj-lt"/>
                <a:cs typeface="Times New Roman" panose="02020603050405020304" pitchFamily="18" charset="0"/>
              </a:rPr>
              <a:t>Maisto, S. A., &amp; Galizio, M, &amp;Connors. (2015).</a:t>
            </a:r>
            <a:r>
              <a:rPr lang="en-US" i="1" dirty="0">
                <a:latin typeface="+mj-lt"/>
                <a:cs typeface="Times New Roman" panose="02020603050405020304" pitchFamily="18" charset="0"/>
              </a:rPr>
              <a:t> Drug Use &amp; Abuse</a:t>
            </a:r>
            <a:r>
              <a:rPr lang="en-US" dirty="0">
                <a:latin typeface="+mj-lt"/>
                <a:cs typeface="Times New Roman" panose="02020603050405020304" pitchFamily="18" charset="0"/>
              </a:rPr>
              <a:t> (7</a:t>
            </a:r>
            <a:r>
              <a:rPr lang="en-US" baseline="30000" dirty="0">
                <a:latin typeface="+mj-lt"/>
                <a:cs typeface="Times New Roman" panose="02020603050405020304" pitchFamily="18" charset="0"/>
              </a:rPr>
              <a:t>th</a:t>
            </a:r>
            <a:r>
              <a:rPr lang="en-US" dirty="0">
                <a:latin typeface="+mj-lt"/>
                <a:cs typeface="Times New Roman" panose="02020603050405020304" pitchFamily="18" charset="0"/>
              </a:rPr>
              <a:t> ed). Stamford, CT: Cengage Learning. </a:t>
            </a:r>
          </a:p>
          <a:p>
            <a:pPr marL="285750" indent="-285750">
              <a:buFont typeface="Arial" panose="020B0604020202020204" pitchFamily="34" charset="0"/>
              <a:buChar char="•"/>
            </a:pPr>
            <a:r>
              <a:rPr lang="en-US" dirty="0">
                <a:latin typeface="+mj-lt"/>
                <a:cs typeface="Times New Roman" panose="02020603050405020304" pitchFamily="18" charset="0"/>
              </a:rPr>
              <a:t>https://www.nami.org/</a:t>
            </a:r>
          </a:p>
          <a:p>
            <a:pPr marL="285750" indent="-285750">
              <a:buFont typeface="Arial" panose="020B0604020202020204" pitchFamily="34" charset="0"/>
              <a:buChar char="•"/>
            </a:pPr>
            <a:r>
              <a:rPr lang="en-US" dirty="0">
                <a:latin typeface="+mj-lt"/>
                <a:cs typeface="Times New Roman" panose="02020603050405020304" pitchFamily="18" charset="0"/>
                <a:hlinkClick r:id="rId2"/>
              </a:rPr>
              <a:t>https://www.samhsa.gov/</a:t>
            </a:r>
            <a:endParaRPr lang="en-US" dirty="0">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rPr>
              <a:t>Woolis, Rebecca. (1992, 2003) </a:t>
            </a:r>
            <a:r>
              <a:rPr lang="en-US" i="1" dirty="0">
                <a:latin typeface="+mj-lt"/>
              </a:rPr>
              <a:t>When Someone You Love Has a Mental Illness, </a:t>
            </a:r>
            <a:r>
              <a:rPr lang="en-US" dirty="0">
                <a:latin typeface="+mj-lt"/>
              </a:rPr>
              <a:t>New York, New York. Penguin Group.</a:t>
            </a:r>
            <a:endParaRPr lang="en-US" sz="3600" dirty="0">
              <a:latin typeface="+mj-lt"/>
              <a:cs typeface="Times New Roman" panose="02020603050405020304" pitchFamily="18" charset="0"/>
            </a:endParaRPr>
          </a:p>
          <a:p>
            <a:endParaRPr lang="en-US" dirty="0"/>
          </a:p>
        </p:txBody>
      </p:sp>
      <p:sp>
        <p:nvSpPr>
          <p:cNvPr id="6" name="Title 5">
            <a:extLst>
              <a:ext uri="{FF2B5EF4-FFF2-40B4-BE49-F238E27FC236}">
                <a16:creationId xmlns:a16="http://schemas.microsoft.com/office/drawing/2014/main" id="{A75391A3-5A35-624D-ABA2-E489EB0DC0DB}"/>
              </a:ext>
            </a:extLst>
          </p:cNvPr>
          <p:cNvSpPr>
            <a:spLocks noGrp="1"/>
          </p:cNvSpPr>
          <p:nvPr>
            <p:ph type="title"/>
          </p:nvPr>
        </p:nvSpPr>
        <p:spPr/>
        <p:txBody>
          <a:bodyPr/>
          <a:lstStyle/>
          <a:p>
            <a:r>
              <a:rPr lang="en-US" dirty="0"/>
              <a:t>References :</a:t>
            </a:r>
          </a:p>
        </p:txBody>
      </p:sp>
      <p:sp>
        <p:nvSpPr>
          <p:cNvPr id="7" name="TextBox 6">
            <a:extLst>
              <a:ext uri="{FF2B5EF4-FFF2-40B4-BE49-F238E27FC236}">
                <a16:creationId xmlns:a16="http://schemas.microsoft.com/office/drawing/2014/main" id="{9EE78D0D-EEAC-9148-A367-8ED73863DC0F}"/>
              </a:ext>
            </a:extLst>
          </p:cNvPr>
          <p:cNvSpPr txBox="1"/>
          <p:nvPr/>
        </p:nvSpPr>
        <p:spPr>
          <a:xfrm>
            <a:off x="7802088" y="4061361"/>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3666655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F6D1-821B-43A1-AAB8-A0D59781AF0F}"/>
              </a:ext>
            </a:extLst>
          </p:cNvPr>
          <p:cNvSpPr>
            <a:spLocks noGrp="1"/>
          </p:cNvSpPr>
          <p:nvPr>
            <p:ph type="title"/>
          </p:nvPr>
        </p:nvSpPr>
        <p:spPr/>
        <p:txBody>
          <a:bodyPr/>
          <a:lstStyle/>
          <a:p>
            <a:r>
              <a:rPr lang="en-US" dirty="0"/>
              <a:t>Key Areas of Focus</a:t>
            </a:r>
          </a:p>
        </p:txBody>
      </p:sp>
      <p:sp>
        <p:nvSpPr>
          <p:cNvPr id="5" name="Content Placeholder 4">
            <a:extLst>
              <a:ext uri="{FF2B5EF4-FFF2-40B4-BE49-F238E27FC236}">
                <a16:creationId xmlns:a16="http://schemas.microsoft.com/office/drawing/2014/main" id="{613242C2-2C9B-47DE-BF27-CB3CF4A16173}"/>
              </a:ext>
            </a:extLst>
          </p:cNvPr>
          <p:cNvSpPr>
            <a:spLocks noGrp="1"/>
          </p:cNvSpPr>
          <p:nvPr>
            <p:ph sz="half" idx="1"/>
          </p:nvPr>
        </p:nvSpPr>
        <p:spPr>
          <a:xfrm>
            <a:off x="83127" y="1558866"/>
            <a:ext cx="11115908" cy="2590258"/>
          </a:xfrm>
        </p:spPr>
        <p:txBody>
          <a:bodyPr/>
          <a:lstStyle/>
          <a:p>
            <a:r>
              <a:rPr lang="en-US" sz="2400" dirty="0"/>
              <a:t>Services offered to the community by Cenikor </a:t>
            </a:r>
          </a:p>
          <a:p>
            <a:r>
              <a:rPr lang="en-US" sz="2400" dirty="0"/>
              <a:t>Substance Use Treatment Overview </a:t>
            </a:r>
          </a:p>
          <a:p>
            <a:r>
              <a:rPr lang="en-US" sz="2400" dirty="0"/>
              <a:t>Living in Balance : Relapse Prevention </a:t>
            </a:r>
          </a:p>
          <a:p>
            <a:r>
              <a:rPr lang="en-US" sz="2400" dirty="0"/>
              <a:t>Seeking Safety : A Treatment manual for PTSD and Substance Use Disorder </a:t>
            </a:r>
          </a:p>
        </p:txBody>
      </p:sp>
    </p:spTree>
    <p:extLst>
      <p:ext uri="{BB962C8B-B14F-4D97-AF65-F5344CB8AC3E}">
        <p14:creationId xmlns:p14="http://schemas.microsoft.com/office/powerpoint/2010/main" val="223802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5CAD-9C70-4D43-8775-751F0973AC88}"/>
              </a:ext>
            </a:extLst>
          </p:cNvPr>
          <p:cNvSpPr>
            <a:spLocks noGrp="1"/>
          </p:cNvSpPr>
          <p:nvPr>
            <p:ph type="title"/>
          </p:nvPr>
        </p:nvSpPr>
        <p:spPr/>
        <p:txBody>
          <a:bodyPr/>
          <a:lstStyle/>
          <a:p>
            <a:r>
              <a:rPr lang="en-US" dirty="0"/>
              <a:t>What Services Cenikor has to offer : </a:t>
            </a:r>
          </a:p>
        </p:txBody>
      </p:sp>
      <p:sp>
        <p:nvSpPr>
          <p:cNvPr id="5" name="Content Placeholder 4">
            <a:extLst>
              <a:ext uri="{FF2B5EF4-FFF2-40B4-BE49-F238E27FC236}">
                <a16:creationId xmlns:a16="http://schemas.microsoft.com/office/drawing/2014/main" id="{31325907-96A6-B94E-8BD7-E11F51420F49}"/>
              </a:ext>
            </a:extLst>
          </p:cNvPr>
          <p:cNvSpPr>
            <a:spLocks noGrp="1"/>
          </p:cNvSpPr>
          <p:nvPr>
            <p:ph sz="half" idx="1"/>
          </p:nvPr>
        </p:nvSpPr>
        <p:spPr>
          <a:xfrm>
            <a:off x="420536" y="1581891"/>
            <a:ext cx="11115908" cy="3156364"/>
          </a:xfrm>
        </p:spPr>
        <p:txBody>
          <a:bodyPr>
            <a:normAutofit fontScale="92500" lnSpcReduction="20000"/>
          </a:bodyPr>
          <a:lstStyle/>
          <a:p>
            <a:r>
              <a:rPr lang="en-US" sz="2000" dirty="0"/>
              <a:t>Adolescent Treatment (Odyssey House)</a:t>
            </a:r>
          </a:p>
          <a:p>
            <a:r>
              <a:rPr lang="en-US" sz="2000" dirty="0"/>
              <a:t>Medically Assisted Treatment </a:t>
            </a:r>
          </a:p>
          <a:p>
            <a:r>
              <a:rPr lang="en-US" sz="2000" dirty="0"/>
              <a:t>Withdrawal Management (Detox)  </a:t>
            </a:r>
          </a:p>
          <a:p>
            <a:r>
              <a:rPr lang="en-US" sz="2000" dirty="0"/>
              <a:t>Veteran Services </a:t>
            </a:r>
          </a:p>
          <a:p>
            <a:r>
              <a:rPr lang="en-US" sz="2000" dirty="0"/>
              <a:t>Short Stay Residential </a:t>
            </a:r>
          </a:p>
          <a:p>
            <a:r>
              <a:rPr lang="en-US" sz="2000" dirty="0"/>
              <a:t>Outpatient </a:t>
            </a:r>
          </a:p>
          <a:p>
            <a:r>
              <a:rPr lang="en-US" sz="2000" dirty="0"/>
              <a:t>Recovery Housing </a:t>
            </a:r>
          </a:p>
          <a:p>
            <a:r>
              <a:rPr lang="en-US" sz="2000" dirty="0"/>
              <a:t>Outpatient Services </a:t>
            </a:r>
          </a:p>
          <a:p>
            <a:r>
              <a:rPr lang="en-US" sz="2000" dirty="0"/>
              <a:t>Recovery Support Services &amp; Alumni Services </a:t>
            </a:r>
          </a:p>
          <a:p>
            <a:pPr marL="0" indent="0">
              <a:buNone/>
            </a:pPr>
            <a:endParaRPr lang="en-US" sz="2000" dirty="0"/>
          </a:p>
        </p:txBody>
      </p:sp>
    </p:spTree>
    <p:extLst>
      <p:ext uri="{BB962C8B-B14F-4D97-AF65-F5344CB8AC3E}">
        <p14:creationId xmlns:p14="http://schemas.microsoft.com/office/powerpoint/2010/main" val="2992213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2EE26-CC6C-4226-86AF-BEE3D9610A35}"/>
              </a:ext>
            </a:extLst>
          </p:cNvPr>
          <p:cNvSpPr>
            <a:spLocks noGrp="1"/>
          </p:cNvSpPr>
          <p:nvPr>
            <p:ph type="body" idx="1"/>
          </p:nvPr>
        </p:nvSpPr>
        <p:spPr/>
        <p:txBody>
          <a:bodyPr/>
          <a:lstStyle/>
          <a:p>
            <a:endParaRPr lang="en-US" sz="2800" dirty="0">
              <a:solidFill>
                <a:schemeClr val="tx1"/>
              </a:solidFill>
            </a:endParaRPr>
          </a:p>
          <a:p>
            <a:r>
              <a:rPr lang="en-US" sz="2800" dirty="0">
                <a:solidFill>
                  <a:schemeClr val="tx1"/>
                </a:solidFill>
              </a:rPr>
              <a:t>To educate Counseling students (who are the future) in Substance Use Disorders and Guide through two Evidence Based Manualized Therapies for Substance Use Disorders  </a:t>
            </a:r>
          </a:p>
          <a:p>
            <a:endParaRPr lang="en-US" dirty="0"/>
          </a:p>
        </p:txBody>
      </p:sp>
      <p:sp>
        <p:nvSpPr>
          <p:cNvPr id="3" name="Title 2">
            <a:extLst>
              <a:ext uri="{FF2B5EF4-FFF2-40B4-BE49-F238E27FC236}">
                <a16:creationId xmlns:a16="http://schemas.microsoft.com/office/drawing/2014/main" id="{9117AA8F-02E8-4722-A382-65D20D2155E7}"/>
              </a:ext>
            </a:extLst>
          </p:cNvPr>
          <p:cNvSpPr>
            <a:spLocks noGrp="1"/>
          </p:cNvSpPr>
          <p:nvPr>
            <p:ph type="title"/>
          </p:nvPr>
        </p:nvSpPr>
        <p:spPr/>
        <p:txBody>
          <a:bodyPr/>
          <a:lstStyle/>
          <a:p>
            <a:r>
              <a:rPr lang="en-US" dirty="0"/>
              <a:t>Objective:</a:t>
            </a:r>
          </a:p>
        </p:txBody>
      </p:sp>
    </p:spTree>
    <p:extLst>
      <p:ext uri="{BB962C8B-B14F-4D97-AF65-F5344CB8AC3E}">
        <p14:creationId xmlns:p14="http://schemas.microsoft.com/office/powerpoint/2010/main" val="167416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31774-FB99-43CC-8ADA-F41E6C405643}"/>
              </a:ext>
            </a:extLst>
          </p:cNvPr>
          <p:cNvSpPr>
            <a:spLocks noGrp="1"/>
          </p:cNvSpPr>
          <p:nvPr>
            <p:ph sz="half" idx="1"/>
          </p:nvPr>
        </p:nvSpPr>
        <p:spPr>
          <a:xfrm>
            <a:off x="914400" y="1898864"/>
            <a:ext cx="5181600" cy="4722236"/>
          </a:xfrm>
        </p:spPr>
        <p:txBody>
          <a:bodyPr>
            <a:normAutofit/>
          </a:bodyPr>
          <a:lstStyle/>
          <a:p>
            <a:r>
              <a:rPr lang="en-US" sz="2000" dirty="0"/>
              <a:t>An addiction is a chronic brain disease that causing compulsive substance use despite harmful consequences to the individual user.</a:t>
            </a:r>
          </a:p>
          <a:p>
            <a:endParaRPr lang="en-US" sz="2000" dirty="0"/>
          </a:p>
          <a:p>
            <a:r>
              <a:rPr lang="en-US" sz="2000" dirty="0"/>
              <a:t>Initially, the addictive behavior is engaged in because it results in a pleasurable experience.</a:t>
            </a:r>
          </a:p>
          <a:p>
            <a:pPr marL="0" indent="0">
              <a:buNone/>
            </a:pPr>
            <a:endParaRPr lang="en-US" sz="2000" dirty="0"/>
          </a:p>
          <a:p>
            <a:r>
              <a:rPr lang="en-US" sz="2000" dirty="0"/>
              <a:t>However, continued engagement becomes compulsive and begins to interfere with ordinary life responsibilities.   </a:t>
            </a:r>
          </a:p>
          <a:p>
            <a:endParaRPr lang="en-US" dirty="0"/>
          </a:p>
        </p:txBody>
      </p:sp>
      <p:sp>
        <p:nvSpPr>
          <p:cNvPr id="4" name="Title 3">
            <a:extLst>
              <a:ext uri="{FF2B5EF4-FFF2-40B4-BE49-F238E27FC236}">
                <a16:creationId xmlns:a16="http://schemas.microsoft.com/office/drawing/2014/main" id="{D66A65ED-9F29-494C-A4DF-B33F82E3EC1D}"/>
              </a:ext>
            </a:extLst>
          </p:cNvPr>
          <p:cNvSpPr>
            <a:spLocks noGrp="1"/>
          </p:cNvSpPr>
          <p:nvPr>
            <p:ph type="title"/>
          </p:nvPr>
        </p:nvSpPr>
        <p:spPr/>
        <p:txBody>
          <a:bodyPr/>
          <a:lstStyle/>
          <a:p>
            <a:r>
              <a:rPr lang="en-US" dirty="0"/>
              <a:t>What is addiction ?</a:t>
            </a:r>
          </a:p>
        </p:txBody>
      </p:sp>
      <p:pic>
        <p:nvPicPr>
          <p:cNvPr id="1026" name="Picture 2" descr="Image preview">
            <a:extLst>
              <a:ext uri="{FF2B5EF4-FFF2-40B4-BE49-F238E27FC236}">
                <a16:creationId xmlns:a16="http://schemas.microsoft.com/office/drawing/2014/main" id="{C8C72ADF-E7E7-0AFC-1E55-02A3A2F82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13645"/>
            <a:ext cx="4746071" cy="554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04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48B7F6-D8E8-4D23-94D7-E9BD71F1D474}"/>
              </a:ext>
            </a:extLst>
          </p:cNvPr>
          <p:cNvSpPr>
            <a:spLocks noGrp="1"/>
          </p:cNvSpPr>
          <p:nvPr>
            <p:ph sz="half" idx="2"/>
          </p:nvPr>
        </p:nvSpPr>
        <p:spPr>
          <a:xfrm>
            <a:off x="839788" y="1650670"/>
            <a:ext cx="5157787" cy="4987636"/>
          </a:xfrm>
        </p:spPr>
        <p:txBody>
          <a:bodyPr>
            <a:normAutofit fontScale="25000" lnSpcReduction="20000"/>
          </a:bodyPr>
          <a:lstStyle/>
          <a:p>
            <a:r>
              <a:rPr lang="en-US" sz="7200" dirty="0">
                <a:latin typeface="Times New Roman"/>
                <a:cs typeface="Times New Roman"/>
              </a:rPr>
              <a:t>The DSM-V recognizes substance-related disorders that result from the use of ten separate classes of drugs: alcohol, caffeine, cannabis, hallucinogens (phencyclidine or similarly acting arylcyclohexylamines), other hallucinogens such as LSD, inhalants, opioids, sedatives- hypnotics- or anxiolytics, stimulants (including amphetamine-type substances, cocaine, and other stimulants), tobacco, and other or unknown substances. </a:t>
            </a:r>
          </a:p>
          <a:p>
            <a:r>
              <a:rPr lang="en-US" sz="7200" i="1" dirty="0">
                <a:latin typeface="Times New Roman"/>
                <a:cs typeface="Times New Roman"/>
              </a:rPr>
              <a:t>These 10 classes are not fully distinct.</a:t>
            </a:r>
          </a:p>
          <a:p>
            <a:endParaRPr lang="en-US" sz="7200" dirty="0"/>
          </a:p>
          <a:p>
            <a:r>
              <a:rPr lang="en-US" sz="7200" dirty="0">
                <a:latin typeface="Times New Roman"/>
                <a:cs typeface="Times New Roman"/>
              </a:rPr>
              <a:t>All drugs that are taken in excess have in common direct activation of the brain reward system, which is involved in the reinforcement of behaviors and the production of memories. </a:t>
            </a:r>
          </a:p>
          <a:p>
            <a:r>
              <a:rPr lang="en-US" sz="7200" i="1" dirty="0">
                <a:latin typeface="Times New Roman"/>
                <a:cs typeface="Times New Roman"/>
              </a:rPr>
              <a:t>Drugs produce an intense activation of the reward system that normal activities may be neglected. </a:t>
            </a:r>
          </a:p>
          <a:p>
            <a:r>
              <a:rPr lang="en-US" sz="7200" dirty="0">
                <a:latin typeface="Times New Roman"/>
                <a:cs typeface="Times New Roman"/>
              </a:rPr>
              <a:t>Reward pathways are directly activated when abusing drugs instead of achieving reward system activation through adaptive behaviors.</a:t>
            </a:r>
          </a:p>
          <a:p>
            <a:endParaRPr lang="en-US" sz="7200" dirty="0"/>
          </a:p>
          <a:p>
            <a:pPr marL="0" indent="0">
              <a:buNone/>
            </a:pPr>
            <a:r>
              <a:rPr lang="en-US" sz="7200" dirty="0">
                <a:latin typeface="Times New Roman"/>
                <a:cs typeface="Times New Roman"/>
              </a:rPr>
              <a:t>    (DSM-5, 2013, p.481)</a:t>
            </a:r>
          </a:p>
          <a:p>
            <a:endParaRPr lang="en-US" dirty="0"/>
          </a:p>
        </p:txBody>
      </p:sp>
      <p:sp>
        <p:nvSpPr>
          <p:cNvPr id="5" name="Content Placeholder 4">
            <a:extLst>
              <a:ext uri="{FF2B5EF4-FFF2-40B4-BE49-F238E27FC236}">
                <a16:creationId xmlns:a16="http://schemas.microsoft.com/office/drawing/2014/main" id="{E9BD6316-D379-42A5-9791-A0F416A1A8AF}"/>
              </a:ext>
            </a:extLst>
          </p:cNvPr>
          <p:cNvSpPr>
            <a:spLocks noGrp="1"/>
          </p:cNvSpPr>
          <p:nvPr>
            <p:ph sz="quarter" idx="4"/>
          </p:nvPr>
        </p:nvSpPr>
        <p:spPr>
          <a:xfrm>
            <a:off x="6169024" y="1650670"/>
            <a:ext cx="5183188" cy="4627468"/>
          </a:xfrm>
        </p:spPr>
        <p:txBody>
          <a:bodyPr>
            <a:normAutofit fontScale="55000" lnSpcReduction="20000"/>
          </a:bodyPr>
          <a:lstStyle/>
          <a:p>
            <a:r>
              <a:rPr lang="en-US" sz="3300" dirty="0">
                <a:latin typeface="Times New Roman"/>
                <a:cs typeface="Times New Roman"/>
              </a:rPr>
              <a:t>Substance related disorders are divided into </a:t>
            </a:r>
            <a:r>
              <a:rPr lang="en-US" sz="3300" b="1" dirty="0">
                <a:latin typeface="Times New Roman"/>
                <a:cs typeface="Times New Roman"/>
              </a:rPr>
              <a:t>two</a:t>
            </a:r>
            <a:r>
              <a:rPr lang="en-US" sz="3300" dirty="0">
                <a:latin typeface="Times New Roman"/>
                <a:cs typeface="Times New Roman"/>
              </a:rPr>
              <a:t> groups including ten sperate classes of drugs:</a:t>
            </a:r>
          </a:p>
          <a:p>
            <a:endParaRPr lang="en-US" sz="3300" dirty="0">
              <a:latin typeface="Times New Roman"/>
              <a:cs typeface="Times New Roman"/>
            </a:endParaRPr>
          </a:p>
          <a:p>
            <a:r>
              <a:rPr lang="en-US" sz="3300" dirty="0">
                <a:latin typeface="Times New Roman"/>
                <a:cs typeface="Times New Roman"/>
              </a:rPr>
              <a:t> </a:t>
            </a:r>
            <a:r>
              <a:rPr lang="en-US" sz="3300" b="1" dirty="0">
                <a:latin typeface="Times New Roman"/>
                <a:cs typeface="Times New Roman"/>
              </a:rPr>
              <a:t>Substance use disorders:</a:t>
            </a:r>
            <a:r>
              <a:rPr lang="en-US" sz="3300" dirty="0">
                <a:latin typeface="Times New Roman"/>
                <a:cs typeface="Times New Roman"/>
              </a:rPr>
              <a:t> Patterns of symptoms resulting from the use of a substance that you continue to use, despite experiencing problems as a result . Includes:  </a:t>
            </a:r>
            <a:r>
              <a:rPr lang="en-US" sz="3300" i="1" dirty="0">
                <a:latin typeface="Times New Roman"/>
                <a:cs typeface="Times New Roman"/>
              </a:rPr>
              <a:t>Alcohol, cannabis, hallucinogens, inhalants, opioids, sedatives, stimulants, tobacco and others except caffeine. </a:t>
            </a:r>
          </a:p>
          <a:p>
            <a:endParaRPr lang="en-US" sz="3300" i="1" dirty="0">
              <a:latin typeface="Times New Roman"/>
              <a:cs typeface="Times New Roman"/>
            </a:endParaRPr>
          </a:p>
          <a:p>
            <a:r>
              <a:rPr lang="en-US" sz="3300" b="1" dirty="0">
                <a:latin typeface="Times New Roman"/>
                <a:cs typeface="Times New Roman"/>
              </a:rPr>
              <a:t>Substance-induced disorders: </a:t>
            </a:r>
            <a:r>
              <a:rPr lang="en-US" sz="3300" i="1" dirty="0">
                <a:latin typeface="Times New Roman"/>
                <a:cs typeface="Times New Roman"/>
              </a:rPr>
              <a:t>Intoxication, withdrawal, and other substance / medication-induced mental disorders (psychotic disorders, bipolar and related disorders, depressive/anxiety/obsessive-compulsive/ neurocognitive disorders, sexual dysfunction and delirium)</a:t>
            </a:r>
          </a:p>
          <a:p>
            <a:endParaRPr lang="en-US" dirty="0"/>
          </a:p>
        </p:txBody>
      </p:sp>
      <p:sp>
        <p:nvSpPr>
          <p:cNvPr id="6" name="Title 5">
            <a:extLst>
              <a:ext uri="{FF2B5EF4-FFF2-40B4-BE49-F238E27FC236}">
                <a16:creationId xmlns:a16="http://schemas.microsoft.com/office/drawing/2014/main" id="{A15D1FF0-AEB5-4525-BF11-7ECB6D9B2C47}"/>
              </a:ext>
            </a:extLst>
          </p:cNvPr>
          <p:cNvSpPr>
            <a:spLocks noGrp="1"/>
          </p:cNvSpPr>
          <p:nvPr>
            <p:ph type="title"/>
          </p:nvPr>
        </p:nvSpPr>
        <p:spPr/>
        <p:txBody>
          <a:bodyPr/>
          <a:lstStyle/>
          <a:p>
            <a:r>
              <a:rPr lang="en-US" b="1" dirty="0">
                <a:latin typeface="Times New Roman"/>
                <a:cs typeface="Times New Roman"/>
              </a:rPr>
              <a:t>DSM-V Criteria -SUD</a:t>
            </a:r>
            <a:endParaRPr lang="en-US" dirty="0"/>
          </a:p>
        </p:txBody>
      </p:sp>
    </p:spTree>
    <p:extLst>
      <p:ext uri="{BB962C8B-B14F-4D97-AF65-F5344CB8AC3E}">
        <p14:creationId xmlns:p14="http://schemas.microsoft.com/office/powerpoint/2010/main" val="425403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A775-791B-47A2-A1ED-817BDE368268}"/>
              </a:ext>
            </a:extLst>
          </p:cNvPr>
          <p:cNvSpPr>
            <a:spLocks noGrp="1"/>
          </p:cNvSpPr>
          <p:nvPr>
            <p:ph type="title"/>
          </p:nvPr>
        </p:nvSpPr>
        <p:spPr/>
        <p:txBody>
          <a:bodyPr/>
          <a:lstStyle/>
          <a:p>
            <a:r>
              <a:rPr lang="en-US" dirty="0"/>
              <a:t>Habit and Addiction…One In the Same? </a:t>
            </a:r>
          </a:p>
        </p:txBody>
      </p:sp>
      <p:sp>
        <p:nvSpPr>
          <p:cNvPr id="6" name="TextBox 5">
            <a:extLst>
              <a:ext uri="{FF2B5EF4-FFF2-40B4-BE49-F238E27FC236}">
                <a16:creationId xmlns:a16="http://schemas.microsoft.com/office/drawing/2014/main" id="{6B0557FE-253C-2445-B02A-6D360B5719BD}"/>
              </a:ext>
            </a:extLst>
          </p:cNvPr>
          <p:cNvSpPr txBox="1"/>
          <p:nvPr/>
        </p:nvSpPr>
        <p:spPr>
          <a:xfrm>
            <a:off x="246413" y="1747145"/>
            <a:ext cx="6097978" cy="1015663"/>
          </a:xfrm>
          <a:prstGeom prst="rect">
            <a:avLst/>
          </a:prstGeom>
          <a:noFill/>
        </p:spPr>
        <p:txBody>
          <a:bodyPr wrap="square">
            <a:spAutoFit/>
          </a:bodyPr>
          <a:lstStyle/>
          <a:p>
            <a:r>
              <a:rPr lang="en-US" sz="2000" dirty="0"/>
              <a:t>A </a:t>
            </a:r>
            <a:r>
              <a:rPr lang="en-US" sz="2000" dirty="0">
                <a:solidFill>
                  <a:srgbClr val="FF0000"/>
                </a:solidFill>
              </a:rPr>
              <a:t>habit</a:t>
            </a:r>
            <a:r>
              <a:rPr lang="en-US" sz="2000" dirty="0"/>
              <a:t> is done by </a:t>
            </a:r>
            <a:r>
              <a:rPr lang="en-US" sz="2000" b="1" u="sng" dirty="0"/>
              <a:t>choice</a:t>
            </a:r>
            <a:r>
              <a:rPr lang="en-US" sz="2000" dirty="0"/>
              <a:t>. Individuals can </a:t>
            </a:r>
            <a:r>
              <a:rPr lang="en-US" sz="2000" b="1" u="sng" dirty="0"/>
              <a:t>choose</a:t>
            </a:r>
            <a:r>
              <a:rPr lang="en-US" sz="2000" dirty="0"/>
              <a:t> to stop a habit and will subsequently be successful in doing so provided they are </a:t>
            </a:r>
            <a:r>
              <a:rPr lang="en-US" sz="2000" b="1" u="sng" dirty="0"/>
              <a:t>motivated</a:t>
            </a:r>
            <a:r>
              <a:rPr lang="en-US" sz="2000" dirty="0"/>
              <a:t> to do so. </a:t>
            </a:r>
          </a:p>
        </p:txBody>
      </p:sp>
      <p:sp>
        <p:nvSpPr>
          <p:cNvPr id="8" name="TextBox 7">
            <a:extLst>
              <a:ext uri="{FF2B5EF4-FFF2-40B4-BE49-F238E27FC236}">
                <a16:creationId xmlns:a16="http://schemas.microsoft.com/office/drawing/2014/main" id="{38E986B6-181C-9B4A-A89E-C66C105BC0A1}"/>
              </a:ext>
            </a:extLst>
          </p:cNvPr>
          <p:cNvSpPr txBox="1"/>
          <p:nvPr/>
        </p:nvSpPr>
        <p:spPr>
          <a:xfrm>
            <a:off x="183997" y="3152438"/>
            <a:ext cx="6097978" cy="1631216"/>
          </a:xfrm>
          <a:prstGeom prst="rect">
            <a:avLst/>
          </a:prstGeom>
          <a:noFill/>
        </p:spPr>
        <p:txBody>
          <a:bodyPr wrap="square">
            <a:spAutoFit/>
          </a:bodyPr>
          <a:lstStyle/>
          <a:p>
            <a:r>
              <a:rPr lang="en-US" sz="2000" dirty="0"/>
              <a:t>Addictions involve a psychological and physical component not found in habits. These components are often out of the conscious control of the individual, and make stopping a particular activity a challenging endeavor</a:t>
            </a:r>
          </a:p>
        </p:txBody>
      </p:sp>
      <p:pic>
        <p:nvPicPr>
          <p:cNvPr id="2050" name="Picture 2" descr="How to know if you need help for addiction - Rehab-Online">
            <a:extLst>
              <a:ext uri="{FF2B5EF4-FFF2-40B4-BE49-F238E27FC236}">
                <a16:creationId xmlns:a16="http://schemas.microsoft.com/office/drawing/2014/main" id="{53AD0219-9280-4D5C-B426-F6EECB203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664" y="4030828"/>
            <a:ext cx="4858339" cy="277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37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32A36-10BE-4952-A8A1-40E524EB17E1}"/>
              </a:ext>
            </a:extLst>
          </p:cNvPr>
          <p:cNvSpPr>
            <a:spLocks noGrp="1"/>
          </p:cNvSpPr>
          <p:nvPr>
            <p:ph type="title"/>
          </p:nvPr>
        </p:nvSpPr>
        <p:spPr/>
        <p:txBody>
          <a:bodyPr/>
          <a:lstStyle/>
          <a:p>
            <a:r>
              <a:rPr lang="en-US" dirty="0"/>
              <a:t>Time for a video: </a:t>
            </a:r>
          </a:p>
        </p:txBody>
      </p:sp>
      <p:pic>
        <p:nvPicPr>
          <p:cNvPr id="5" name="Substance Use Disorder.mp4" descr="Substance Use Disorder.mp4">
            <a:hlinkClick r:id="" action="ppaction://media"/>
            <a:extLst>
              <a:ext uri="{FF2B5EF4-FFF2-40B4-BE49-F238E27FC236}">
                <a16:creationId xmlns:a16="http://schemas.microsoft.com/office/drawing/2014/main" id="{4EF224D5-A602-0E49-8D57-372220B603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8423" y="1682856"/>
            <a:ext cx="7745351" cy="3949146"/>
          </a:xfrm>
          <a:prstGeom prst="rect">
            <a:avLst/>
          </a:prstGeom>
        </p:spPr>
      </p:pic>
    </p:spTree>
    <p:extLst>
      <p:ext uri="{BB962C8B-B14F-4D97-AF65-F5344CB8AC3E}">
        <p14:creationId xmlns:p14="http://schemas.microsoft.com/office/powerpoint/2010/main" val="10848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7B8C43AD7FDE4D8AEDA262DCE78133" ma:contentTypeVersion="15" ma:contentTypeDescription="Create a new document." ma:contentTypeScope="" ma:versionID="50e386e44c70206688f692b9eb1ce637">
  <xsd:schema xmlns:xsd="http://www.w3.org/2001/XMLSchema" xmlns:xs="http://www.w3.org/2001/XMLSchema" xmlns:p="http://schemas.microsoft.com/office/2006/metadata/properties" xmlns:ns2="af38c880-88eb-445e-a29f-0052754cd865" xmlns:ns3="ad725962-c385-410d-a70e-58e01fc3f9e9" targetNamespace="http://schemas.microsoft.com/office/2006/metadata/properties" ma:root="true" ma:fieldsID="9eb0752e54ea741ea48caf6741c3922b" ns2:_="" ns3:_="">
    <xsd:import namespace="af38c880-88eb-445e-a29f-0052754cd865"/>
    <xsd:import namespace="ad725962-c385-410d-a70e-58e01fc3f9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TaxCatchAll" minOccurs="0"/>
                <xsd:element ref="ns2:lcf76f155ced4ddcb4097134ff3c332f"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38c880-88eb-445e-a29f-0052754cd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a1ef13b-1f0b-423f-9f5b-54f44c4caa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725962-c385-410d-a70e-58e01fc3f9e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35a390a-bdc1-44eb-810e-c3b0c7319214}" ma:internalName="TaxCatchAll" ma:showField="CatchAllData" ma:web="ad725962-c385-410d-a70e-58e01fc3f9e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d725962-c385-410d-a70e-58e01fc3f9e9" xsi:nil="true"/>
    <lcf76f155ced4ddcb4097134ff3c332f xmlns="af38c880-88eb-445e-a29f-0052754cd86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FDD351-97F1-46DA-BE57-35F8C3D940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38c880-88eb-445e-a29f-0052754cd865"/>
    <ds:schemaRef ds:uri="ad725962-c385-410d-a70e-58e01fc3f9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A75C1F-50D3-440B-B35A-B68E5EAB10AC}">
  <ds:schemaRefs>
    <ds:schemaRef ds:uri="ad725962-c385-410d-a70e-58e01fc3f9e9"/>
    <ds:schemaRef ds:uri="http://schemas.microsoft.com/office/2006/metadata/properties"/>
    <ds:schemaRef ds:uri="af38c880-88eb-445e-a29f-0052754cd865"/>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3F5037A4-437A-4DFA-BB9E-3EBE071E03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TotalTime>
  <Words>1602</Words>
  <Application>Microsoft Macintosh PowerPoint</Application>
  <PresentationFormat>Widescreen</PresentationFormat>
  <Paragraphs>115</Paragraphs>
  <Slides>23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Hurme Geometric Sans 2</vt:lpstr>
      <vt:lpstr>Times New Roman</vt:lpstr>
      <vt:lpstr>Office Theme</vt:lpstr>
      <vt:lpstr>Substance Use Disorder Training</vt:lpstr>
      <vt:lpstr>Mission , Vision, and Values  </vt:lpstr>
      <vt:lpstr>Key Areas of Focus</vt:lpstr>
      <vt:lpstr>What Services Cenikor has to offer : </vt:lpstr>
      <vt:lpstr>Objective:</vt:lpstr>
      <vt:lpstr>What is addiction ?</vt:lpstr>
      <vt:lpstr>DSM-V Criteria -SUD</vt:lpstr>
      <vt:lpstr>Habit and Addiction…One In the Same? </vt:lpstr>
      <vt:lpstr>Time for a video: </vt:lpstr>
      <vt:lpstr>Recap of video :</vt:lpstr>
      <vt:lpstr>Cycle Of Addiction: </vt:lpstr>
      <vt:lpstr>Cycle continued : </vt:lpstr>
      <vt:lpstr>Symptoms of One Disorder May Trigger the Others:</vt:lpstr>
      <vt:lpstr>HOW MENTAL ILLNESS CAN TRIGGER ADDICTION:</vt:lpstr>
      <vt:lpstr>Self-Medicating:</vt:lpstr>
      <vt:lpstr>Living in Balance : Relapse Prevention  </vt:lpstr>
      <vt:lpstr>Relapse Prevention Basics: </vt:lpstr>
      <vt:lpstr>Triggers: </vt:lpstr>
      <vt:lpstr>Interventions/Strategies</vt:lpstr>
      <vt:lpstr>Seeking Safety : A Treatment manual for PTSD and Substance Use Disorder  </vt:lpstr>
      <vt:lpstr>Session formats :</vt:lpstr>
      <vt:lpstr>PowerPoint Presentation</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Gap</dc:title>
  <dc:creator>gregr roussel</dc:creator>
  <cp:lastModifiedBy>gregr roussel</cp:lastModifiedBy>
  <cp:revision>48</cp:revision>
  <dcterms:created xsi:type="dcterms:W3CDTF">2022-09-20T02:06:54Z</dcterms:created>
  <dcterms:modified xsi:type="dcterms:W3CDTF">2023-04-15T20:56:24Z</dcterms:modified>
</cp:coreProperties>
</file>