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8" r:id="rId1"/>
  </p:sldMasterIdLst>
  <p:notesMasterIdLst>
    <p:notesMasterId r:id="rId49"/>
  </p:notesMasterIdLst>
  <p:handoutMasterIdLst>
    <p:handoutMasterId r:id="rId50"/>
  </p:handoutMasterIdLst>
  <p:sldIdLst>
    <p:sldId id="256" r:id="rId2"/>
    <p:sldId id="257" r:id="rId3"/>
    <p:sldId id="271" r:id="rId4"/>
    <p:sldId id="258" r:id="rId5"/>
    <p:sldId id="259" r:id="rId6"/>
    <p:sldId id="266" r:id="rId7"/>
    <p:sldId id="332" r:id="rId8"/>
    <p:sldId id="265" r:id="rId9"/>
    <p:sldId id="305" r:id="rId10"/>
    <p:sldId id="267" r:id="rId11"/>
    <p:sldId id="268" r:id="rId12"/>
    <p:sldId id="282" r:id="rId13"/>
    <p:sldId id="270" r:id="rId14"/>
    <p:sldId id="287" r:id="rId15"/>
    <p:sldId id="281" r:id="rId16"/>
    <p:sldId id="330" r:id="rId17"/>
    <p:sldId id="272" r:id="rId18"/>
    <p:sldId id="320" r:id="rId19"/>
    <p:sldId id="324" r:id="rId20"/>
    <p:sldId id="283" r:id="rId21"/>
    <p:sldId id="310" r:id="rId22"/>
    <p:sldId id="315" r:id="rId23"/>
    <p:sldId id="316" r:id="rId24"/>
    <p:sldId id="299" r:id="rId25"/>
    <p:sldId id="317" r:id="rId26"/>
    <p:sldId id="286" r:id="rId27"/>
    <p:sldId id="323" r:id="rId28"/>
    <p:sldId id="284" r:id="rId29"/>
    <p:sldId id="296" r:id="rId30"/>
    <p:sldId id="303" r:id="rId31"/>
    <p:sldId id="322" r:id="rId32"/>
    <p:sldId id="293" r:id="rId33"/>
    <p:sldId id="318" r:id="rId34"/>
    <p:sldId id="301" r:id="rId35"/>
    <p:sldId id="302" r:id="rId36"/>
    <p:sldId id="329" r:id="rId37"/>
    <p:sldId id="319" r:id="rId38"/>
    <p:sldId id="273" r:id="rId39"/>
    <p:sldId id="290" r:id="rId40"/>
    <p:sldId id="274" r:id="rId41"/>
    <p:sldId id="278" r:id="rId42"/>
    <p:sldId id="279" r:id="rId43"/>
    <p:sldId id="312" r:id="rId44"/>
    <p:sldId id="313" r:id="rId45"/>
    <p:sldId id="314" r:id="rId46"/>
    <p:sldId id="261" r:id="rId47"/>
    <p:sldId id="275"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ed, Tamara" initials="FT" lastIdx="1" clrIdx="0">
    <p:extLst>
      <p:ext uri="{19B8F6BF-5375-455C-9EA6-DF929625EA0E}">
        <p15:presenceInfo xmlns:p15="http://schemas.microsoft.com/office/powerpoint/2012/main" userId="S-1-5-21-3810169375-1746543969-3636121193-45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797979"/>
    <a:srgbClr val="838383"/>
    <a:srgbClr val="6F6F6F"/>
    <a:srgbClr val="92D050"/>
    <a:srgbClr val="B7E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7" autoAdjust="0"/>
    <p:restoredTop sz="94660"/>
  </p:normalViewPr>
  <p:slideViewPr>
    <p:cSldViewPr>
      <p:cViewPr varScale="1">
        <p:scale>
          <a:sx n="117" d="100"/>
          <a:sy n="117" d="100"/>
        </p:scale>
        <p:origin x="1374" y="102"/>
      </p:cViewPr>
      <p:guideLst>
        <p:guide orient="horz" pos="2160"/>
        <p:guide pos="2880"/>
      </p:guideLst>
    </p:cSldViewPr>
  </p:slideViewPr>
  <p:notesTextViewPr>
    <p:cViewPr>
      <p:scale>
        <a:sx n="3" d="2"/>
        <a:sy n="3" d="2"/>
      </p:scale>
      <p:origin x="0" y="0"/>
    </p:cViewPr>
  </p:notesTextViewPr>
  <p:sorterViewPr>
    <p:cViewPr>
      <p:scale>
        <a:sx n="100" d="100"/>
        <a:sy n="100" d="100"/>
      </p:scale>
      <p:origin x="0" y="-55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7" y="4"/>
            <a:ext cx="3038475" cy="46513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54" y="4"/>
            <a:ext cx="3038475" cy="465136"/>
          </a:xfrm>
          <a:prstGeom prst="rect">
            <a:avLst/>
          </a:prstGeom>
        </p:spPr>
        <p:txBody>
          <a:bodyPr vert="horz" lIns="91440" tIns="45720" rIns="91440" bIns="45720" rtlCol="0"/>
          <a:lstStyle>
            <a:lvl1pPr algn="r">
              <a:defRPr sz="1200"/>
            </a:lvl1pPr>
          </a:lstStyle>
          <a:p>
            <a:fld id="{A5A6255D-C8FE-4FD3-AD5B-E35E526D7FF2}" type="datetimeFigureOut">
              <a:rPr lang="en-US" smtClean="0"/>
              <a:t>3/25/2024</a:t>
            </a:fld>
            <a:endParaRPr lang="en-US"/>
          </a:p>
        </p:txBody>
      </p:sp>
      <p:sp>
        <p:nvSpPr>
          <p:cNvPr id="4" name="Footer Placeholder 3"/>
          <p:cNvSpPr>
            <a:spLocks noGrp="1"/>
          </p:cNvSpPr>
          <p:nvPr>
            <p:ph type="ftr" sz="quarter" idx="2"/>
          </p:nvPr>
        </p:nvSpPr>
        <p:spPr>
          <a:xfrm>
            <a:off x="17" y="8829678"/>
            <a:ext cx="3038475" cy="46513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54" y="8829678"/>
            <a:ext cx="3038475" cy="465136"/>
          </a:xfrm>
          <a:prstGeom prst="rect">
            <a:avLst/>
          </a:prstGeom>
        </p:spPr>
        <p:txBody>
          <a:bodyPr vert="horz" lIns="91440" tIns="45720" rIns="91440" bIns="45720" rtlCol="0" anchor="b"/>
          <a:lstStyle>
            <a:lvl1pPr algn="r">
              <a:defRPr sz="1200"/>
            </a:lvl1pPr>
          </a:lstStyle>
          <a:p>
            <a:fld id="{5A9F8BE7-B46F-4DE8-9288-2F273ABAEF14}" type="slidenum">
              <a:rPr lang="en-US" smtClean="0"/>
              <a:t>‹#›</a:t>
            </a:fld>
            <a:endParaRPr lang="en-US"/>
          </a:p>
        </p:txBody>
      </p:sp>
    </p:spTree>
    <p:extLst>
      <p:ext uri="{BB962C8B-B14F-4D97-AF65-F5344CB8AC3E}">
        <p14:creationId xmlns:p14="http://schemas.microsoft.com/office/powerpoint/2010/main" val="2462176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5" y="5"/>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52" y="5"/>
            <a:ext cx="3038475" cy="464980"/>
          </a:xfrm>
          <a:prstGeom prst="rect">
            <a:avLst/>
          </a:prstGeom>
        </p:spPr>
        <p:txBody>
          <a:bodyPr vert="horz" lIns="91440" tIns="45720" rIns="91440" bIns="45720" rtlCol="0"/>
          <a:lstStyle>
            <a:lvl1pPr algn="r">
              <a:defRPr sz="1200"/>
            </a:lvl1pPr>
          </a:lstStyle>
          <a:p>
            <a:fld id="{754EEAE6-2787-4511-8707-94F454BB70CB}" type="datetimeFigureOut">
              <a:rPr lang="en-US" smtClean="0"/>
              <a:t>3/25/2024</a:t>
            </a:fld>
            <a:endParaRPr lang="en-US"/>
          </a:p>
        </p:txBody>
      </p:sp>
      <p:sp>
        <p:nvSpPr>
          <p:cNvPr id="4" name="Slide Image Placeholder 3"/>
          <p:cNvSpPr>
            <a:spLocks noGrp="1" noRot="1" noChangeAspect="1"/>
          </p:cNvSpPr>
          <p:nvPr>
            <p:ph type="sldImg" idx="2"/>
          </p:nvPr>
        </p:nvSpPr>
        <p:spPr>
          <a:xfrm>
            <a:off x="1184275" y="700088"/>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516"/>
            <a:ext cx="5607050" cy="41832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5" y="8829831"/>
            <a:ext cx="3038475"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52" y="8829831"/>
            <a:ext cx="3038475" cy="464980"/>
          </a:xfrm>
          <a:prstGeom prst="rect">
            <a:avLst/>
          </a:prstGeom>
        </p:spPr>
        <p:txBody>
          <a:bodyPr vert="horz" lIns="91440" tIns="45720" rIns="91440" bIns="45720" rtlCol="0" anchor="b"/>
          <a:lstStyle>
            <a:lvl1pPr algn="r">
              <a:defRPr sz="1200"/>
            </a:lvl1pPr>
          </a:lstStyle>
          <a:p>
            <a:fld id="{5E4FBE25-8E2E-4357-942D-8302979C7499}" type="slidenum">
              <a:rPr lang="en-US" smtClean="0"/>
              <a:t>‹#›</a:t>
            </a:fld>
            <a:endParaRPr lang="en-US"/>
          </a:p>
        </p:txBody>
      </p:sp>
    </p:spTree>
    <p:extLst>
      <p:ext uri="{BB962C8B-B14F-4D97-AF65-F5344CB8AC3E}">
        <p14:creationId xmlns:p14="http://schemas.microsoft.com/office/powerpoint/2010/main" val="244234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a:t>
            </a:fld>
            <a:endParaRPr lang="en-US"/>
          </a:p>
        </p:txBody>
      </p:sp>
    </p:spTree>
    <p:extLst>
      <p:ext uri="{BB962C8B-B14F-4D97-AF65-F5344CB8AC3E}">
        <p14:creationId xmlns:p14="http://schemas.microsoft.com/office/powerpoint/2010/main" val="902212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11</a:t>
            </a:fld>
            <a:endParaRPr lang="en-US"/>
          </a:p>
        </p:txBody>
      </p:sp>
    </p:spTree>
    <p:extLst>
      <p:ext uri="{BB962C8B-B14F-4D97-AF65-F5344CB8AC3E}">
        <p14:creationId xmlns:p14="http://schemas.microsoft.com/office/powerpoint/2010/main" val="3744670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12</a:t>
            </a:fld>
            <a:endParaRPr lang="en-US"/>
          </a:p>
        </p:txBody>
      </p:sp>
    </p:spTree>
    <p:extLst>
      <p:ext uri="{BB962C8B-B14F-4D97-AF65-F5344CB8AC3E}">
        <p14:creationId xmlns:p14="http://schemas.microsoft.com/office/powerpoint/2010/main" val="2307578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13</a:t>
            </a:fld>
            <a:endParaRPr lang="en-US"/>
          </a:p>
        </p:txBody>
      </p:sp>
    </p:spTree>
    <p:extLst>
      <p:ext uri="{BB962C8B-B14F-4D97-AF65-F5344CB8AC3E}">
        <p14:creationId xmlns:p14="http://schemas.microsoft.com/office/powerpoint/2010/main" val="267837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14</a:t>
            </a:fld>
            <a:endParaRPr lang="en-US"/>
          </a:p>
        </p:txBody>
      </p:sp>
    </p:spTree>
    <p:extLst>
      <p:ext uri="{BB962C8B-B14F-4D97-AF65-F5344CB8AC3E}">
        <p14:creationId xmlns:p14="http://schemas.microsoft.com/office/powerpoint/2010/main" val="4218506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15</a:t>
            </a:fld>
            <a:endParaRPr lang="en-US"/>
          </a:p>
        </p:txBody>
      </p:sp>
    </p:spTree>
    <p:extLst>
      <p:ext uri="{BB962C8B-B14F-4D97-AF65-F5344CB8AC3E}">
        <p14:creationId xmlns:p14="http://schemas.microsoft.com/office/powerpoint/2010/main" val="1792247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5712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438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438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follow a couple of encumbrances through to payment….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5617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628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2</a:t>
            </a:fld>
            <a:endParaRPr lang="en-US"/>
          </a:p>
        </p:txBody>
      </p:sp>
    </p:spTree>
    <p:extLst>
      <p:ext uri="{BB962C8B-B14F-4D97-AF65-F5344CB8AC3E}">
        <p14:creationId xmlns:p14="http://schemas.microsoft.com/office/powerpoint/2010/main" val="132247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 225810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2903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345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1011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650420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3719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749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2844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reason why it’s good to meet the purchasing YE deadlines.  Helps cut down on this situation.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2581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 codes – 5s are encumbrances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8055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8237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Excel version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12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3</a:t>
            </a:fld>
            <a:endParaRPr lang="en-US"/>
          </a:p>
        </p:txBody>
      </p:sp>
    </p:spTree>
    <p:extLst>
      <p:ext uri="{BB962C8B-B14F-4D97-AF65-F5344CB8AC3E}">
        <p14:creationId xmlns:p14="http://schemas.microsoft.com/office/powerpoint/2010/main" val="3771522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106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9781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6352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Finish this 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8477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7888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BE25-8E2E-4357-942D-8302979C7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831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4</a:t>
            </a:fld>
            <a:endParaRPr lang="en-US"/>
          </a:p>
        </p:txBody>
      </p:sp>
    </p:spTree>
    <p:extLst>
      <p:ext uri="{BB962C8B-B14F-4D97-AF65-F5344CB8AC3E}">
        <p14:creationId xmlns:p14="http://schemas.microsoft.com/office/powerpoint/2010/main" val="71386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5</a:t>
            </a:fld>
            <a:endParaRPr lang="en-US"/>
          </a:p>
        </p:txBody>
      </p:sp>
    </p:spTree>
    <p:extLst>
      <p:ext uri="{BB962C8B-B14F-4D97-AF65-F5344CB8AC3E}">
        <p14:creationId xmlns:p14="http://schemas.microsoft.com/office/powerpoint/2010/main" val="372005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6</a:t>
            </a:fld>
            <a:endParaRPr lang="en-US"/>
          </a:p>
        </p:txBody>
      </p:sp>
    </p:spTree>
    <p:extLst>
      <p:ext uri="{BB962C8B-B14F-4D97-AF65-F5344CB8AC3E}">
        <p14:creationId xmlns:p14="http://schemas.microsoft.com/office/powerpoint/2010/main" val="204625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7</a:t>
            </a:fld>
            <a:endParaRPr lang="en-US"/>
          </a:p>
        </p:txBody>
      </p:sp>
    </p:spTree>
    <p:extLst>
      <p:ext uri="{BB962C8B-B14F-4D97-AF65-F5344CB8AC3E}">
        <p14:creationId xmlns:p14="http://schemas.microsoft.com/office/powerpoint/2010/main" val="221118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8</a:t>
            </a:fld>
            <a:endParaRPr lang="en-US"/>
          </a:p>
        </p:txBody>
      </p:sp>
    </p:spTree>
    <p:extLst>
      <p:ext uri="{BB962C8B-B14F-4D97-AF65-F5344CB8AC3E}">
        <p14:creationId xmlns:p14="http://schemas.microsoft.com/office/powerpoint/2010/main" val="279512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FBE25-8E2E-4357-942D-8302979C7499}" type="slidenum">
              <a:rPr lang="en-US" smtClean="0"/>
              <a:t>10</a:t>
            </a:fld>
            <a:endParaRPr lang="en-US"/>
          </a:p>
        </p:txBody>
      </p:sp>
    </p:spTree>
    <p:extLst>
      <p:ext uri="{BB962C8B-B14F-4D97-AF65-F5344CB8AC3E}">
        <p14:creationId xmlns:p14="http://schemas.microsoft.com/office/powerpoint/2010/main" val="190169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AB6DED-FD46-403D-BDFF-D54B2858C0F5}"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31584B8-D808-4F87-8974-62A4DE6583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B6DED-FD46-403D-BDFF-D54B2858C0F5}"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584B8-D808-4F87-8974-62A4DE6583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B6DED-FD46-403D-BDFF-D54B2858C0F5}"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584B8-D808-4F87-8974-62A4DE6583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AB6DED-FD46-403D-BDFF-D54B2858C0F5}"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584B8-D808-4F87-8974-62A4DE6583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AB6DED-FD46-403D-BDFF-D54B2858C0F5}"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584B8-D808-4F87-8974-62A4DE6583B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AB6DED-FD46-403D-BDFF-D54B2858C0F5}"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584B8-D808-4F87-8974-62A4DE6583B3}"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8AAB6DED-FD46-403D-BDFF-D54B2858C0F5}"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584B8-D808-4F87-8974-62A4DE6583B3}"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8AAB6DED-FD46-403D-BDFF-D54B2858C0F5}"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584B8-D808-4F87-8974-62A4DE6583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AAB6DED-FD46-403D-BDFF-D54B2858C0F5}"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584B8-D808-4F87-8974-62A4DE6583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AB6DED-FD46-403D-BDFF-D54B2858C0F5}"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584B8-D808-4F87-8974-62A4DE6583B3}"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AB6DED-FD46-403D-BDFF-D54B2858C0F5}"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584B8-D808-4F87-8974-62A4DE6583B3}"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8AAB6DED-FD46-403D-BDFF-D54B2858C0F5}" type="datetimeFigureOut">
              <a:rPr lang="en-US" smtClean="0"/>
              <a:t>3/25/2024</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31584B8-D808-4F87-8974-62A4DE6583B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wallpaperflare.com/cash-bank-notes-various-business-finance-gambling-money-wallpaper-wowy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penclipart.org/detail/101707"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hyperlink" Target="https://www.tamucc.edu/finance-and-administration/financial-services/accounting/handbook-documents/section-17.01.pdf" TargetMode="Externa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22.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 Id="rId4" Type="http://schemas.openxmlformats.org/officeDocument/2006/relationships/image" Target="../media/image32.tmp"/></Relationships>
</file>

<file path=ppt/slides/_rels/slide2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tmp"/></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tmp"/></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tmp"/><Relationship Id="rId5" Type="http://schemas.openxmlformats.org/officeDocument/2006/relationships/image" Target="../media/image49.tmp"/><Relationship Id="rId4" Type="http://schemas.openxmlformats.org/officeDocument/2006/relationships/image" Target="../media/image48.tmp"/></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amucc.edu/finance-and-administration/financial-services/accounting/finance-handbook.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6.tmp"/></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tamucc.edu/finance-and-administration/financial-services/accounting/handbook-documents/section-02-0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tamucc.edu/finance-and-administration/financial-services/accounting/forms.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amucc.edu/finance-and-administration/financial-services/accounting/handbook-documents/section-02.05.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publicdomainpictures.net/en/view-image.php?image=270015&amp;picture=freelancer-getting-paid"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butismileanyway.com/2021/02/25/should-kids-catch-up-or-should-the-curriculum-slow-down-teacherthoughts-teacherthursday/"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7" Type="http://schemas.openxmlformats.org/officeDocument/2006/relationships/hyperlink" Target="https://www.pngall.com/equal-sign-png/download/57668" TargetMode="External"/><Relationship Id="rId2" Type="http://schemas.openxmlformats.org/officeDocument/2006/relationships/image" Target="../media/image11.tmp"/><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ixabay.com/en/selection-pick-chose-choice-select-443127/"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92D050"/>
                </a:solidFill>
              </a:rPr>
              <a:t>FAMIS ACCOUNTS</a:t>
            </a:r>
          </a:p>
        </p:txBody>
      </p:sp>
      <p:sp>
        <p:nvSpPr>
          <p:cNvPr id="3" name="Subtitle 2"/>
          <p:cNvSpPr>
            <a:spLocks noGrp="1"/>
          </p:cNvSpPr>
          <p:nvPr>
            <p:ph type="subTitle" idx="1"/>
          </p:nvPr>
        </p:nvSpPr>
        <p:spPr/>
        <p:txBody>
          <a:bodyPr>
            <a:normAutofit/>
          </a:bodyPr>
          <a:lstStyle/>
          <a:p>
            <a:r>
              <a:rPr lang="en-US" sz="2500" dirty="0">
                <a:solidFill>
                  <a:schemeClr val="tx1"/>
                </a:solidFill>
              </a:rPr>
              <a:t>Maria E Alaffa</a:t>
            </a:r>
          </a:p>
          <a:p>
            <a:r>
              <a:rPr lang="en-US" sz="2500" dirty="0">
                <a:solidFill>
                  <a:schemeClr val="tx1"/>
                </a:solidFill>
              </a:rPr>
              <a:t>Christy Robertson</a:t>
            </a:r>
          </a:p>
          <a:p>
            <a:endParaRPr lang="en-US" sz="2500" dirty="0">
              <a:solidFill>
                <a:schemeClr val="tx1"/>
              </a:solidFill>
            </a:endParaRPr>
          </a:p>
        </p:txBody>
      </p:sp>
      <p:pic>
        <p:nvPicPr>
          <p:cNvPr id="1026" name="Picture 2" descr="Image result for accountant  professio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2524125" cy="1809750"/>
          </a:xfrm>
          <a:prstGeom prst="rect">
            <a:avLst/>
          </a:prstGeom>
          <a:noFill/>
          <a:ln>
            <a:noFill/>
          </a:ln>
          <a:effectLst>
            <a:glow rad="127000">
              <a:srgbClr val="838383"/>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134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Salary Savings</a:t>
            </a:r>
          </a:p>
        </p:txBody>
      </p:sp>
      <p:sp>
        <p:nvSpPr>
          <p:cNvPr id="3" name="Content Placeholder 2"/>
          <p:cNvSpPr>
            <a:spLocks noGrp="1"/>
          </p:cNvSpPr>
          <p:nvPr>
            <p:ph idx="1"/>
          </p:nvPr>
        </p:nvSpPr>
        <p:spPr>
          <a:xfrm>
            <a:off x="838200" y="1417638"/>
            <a:ext cx="7315200" cy="3230562"/>
          </a:xfrm>
        </p:spPr>
        <p:txBody>
          <a:bodyPr>
            <a:normAutofit/>
          </a:bodyPr>
          <a:lstStyle/>
          <a:p>
            <a:r>
              <a:rPr lang="en-US" dirty="0"/>
              <a:t>Salary Savings Distribution? (</a:t>
            </a:r>
            <a:r>
              <a:rPr lang="en-US" b="1" dirty="0">
                <a:solidFill>
                  <a:srgbClr val="C00000"/>
                </a:solidFill>
              </a:rPr>
              <a:t>*Required</a:t>
            </a:r>
            <a:r>
              <a:rPr lang="en-US" dirty="0"/>
              <a:t>)</a:t>
            </a:r>
          </a:p>
          <a:p>
            <a:pPr lvl="1"/>
            <a:r>
              <a:rPr lang="en-US" dirty="0"/>
              <a:t>Salary Savings– are the monies remaining from a vacant position after all payroll and termination costs have been satisfied.  The types of positions that generate attrition are faculty professional, faculty administrator and classified positions.</a:t>
            </a:r>
          </a:p>
          <a:p>
            <a:pPr marL="68580" indent="0">
              <a:buNone/>
            </a:pPr>
            <a:r>
              <a:rPr lang="en-US" dirty="0"/>
              <a:t>   </a:t>
            </a:r>
          </a:p>
          <a:p>
            <a:pPr marL="68580" indent="0">
              <a:buNone/>
            </a:pPr>
            <a:r>
              <a:rPr lang="en-US" dirty="0"/>
              <a:t>     Some examples of how salary savings funds are generated include:</a:t>
            </a:r>
          </a:p>
          <a:p>
            <a:pPr marL="68580" indent="0">
              <a:buNone/>
            </a:pPr>
            <a:r>
              <a:rPr lang="en-US" dirty="0"/>
              <a:t>	1.  savings from positions being vacant for long periods of time</a:t>
            </a:r>
          </a:p>
          <a:p>
            <a:pPr marL="68580" indent="0">
              <a:buNone/>
            </a:pPr>
            <a:r>
              <a:rPr lang="en-US" dirty="0"/>
              <a:t>	2.  savings when a member of the faculty or staff goes on leave 	    without pay status. </a:t>
            </a:r>
          </a:p>
          <a:p>
            <a:pPr marL="0" indent="0">
              <a:buNone/>
            </a:pPr>
            <a:endParaRPr lang="en-US" dirty="0"/>
          </a:p>
        </p:txBody>
      </p:sp>
      <p:pic>
        <p:nvPicPr>
          <p:cNvPr id="8" name="Picture 7" descr="A piggy bank with coins&#10;&#10;Description automatically generated">
            <a:extLst>
              <a:ext uri="{FF2B5EF4-FFF2-40B4-BE49-F238E27FC236}">
                <a16:creationId xmlns:a16="http://schemas.microsoft.com/office/drawing/2014/main" id="{E7795983-BCE6-F118-B401-0D032ECDB3F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91632" y="4572000"/>
            <a:ext cx="1676400" cy="1096107"/>
          </a:xfrm>
          <a:prstGeom prst="rect">
            <a:avLst/>
          </a:prstGeom>
          <a:effectLst>
            <a:glow rad="127000">
              <a:srgbClr val="838383"/>
            </a:glow>
          </a:effectLst>
        </p:spPr>
      </p:pic>
    </p:spTree>
    <p:extLst>
      <p:ext uri="{BB962C8B-B14F-4D97-AF65-F5344CB8AC3E}">
        <p14:creationId xmlns:p14="http://schemas.microsoft.com/office/powerpoint/2010/main" val="322607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New account request cont.</a:t>
            </a:r>
          </a:p>
        </p:txBody>
      </p:sp>
      <p:sp>
        <p:nvSpPr>
          <p:cNvPr id="3" name="Content Placeholder 2"/>
          <p:cNvSpPr>
            <a:spLocks noGrp="1"/>
          </p:cNvSpPr>
          <p:nvPr>
            <p:ph idx="1"/>
          </p:nvPr>
        </p:nvSpPr>
        <p:spPr/>
        <p:txBody>
          <a:bodyPr/>
          <a:lstStyle/>
          <a:p>
            <a:r>
              <a:rPr lang="en-US" dirty="0"/>
              <a:t>Any restrictions on funds ? </a:t>
            </a:r>
          </a:p>
          <a:p>
            <a:pPr marL="68580" indent="0">
              <a:buNone/>
            </a:pPr>
            <a:endParaRPr lang="en-US" dirty="0"/>
          </a:p>
          <a:p>
            <a:r>
              <a:rPr lang="en-US" dirty="0"/>
              <a:t>At termination of the account, what provisions for deficits or refunds of the balance are to be made?</a:t>
            </a:r>
          </a:p>
          <a:p>
            <a:endParaRPr lang="en-US" dirty="0"/>
          </a:p>
          <a:p>
            <a:r>
              <a:rPr lang="en-US" dirty="0"/>
              <a:t>What is the provision for retaining title to equipment purchased with these funds?</a:t>
            </a:r>
          </a:p>
        </p:txBody>
      </p:sp>
      <p:pic>
        <p:nvPicPr>
          <p:cNvPr id="6146" name="Picture 2" descr="http://ts2.mm.bing.net/th?id=H.4663085563905025&amp;pid=1.7&amp;w=192&amp;h=150&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1828800" cy="1428750"/>
          </a:xfrm>
          <a:prstGeom prst="rect">
            <a:avLst/>
          </a:prstGeom>
          <a:noFill/>
          <a:effectLst>
            <a:glow rad="127000">
              <a:srgbClr val="797979"/>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35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Budget &amp; Support Accounts</a:t>
            </a:r>
          </a:p>
        </p:txBody>
      </p:sp>
      <p:sp>
        <p:nvSpPr>
          <p:cNvPr id="3" name="Content Placeholder 2"/>
          <p:cNvSpPr>
            <a:spLocks noGrp="1"/>
          </p:cNvSpPr>
          <p:nvPr>
            <p:ph idx="1"/>
          </p:nvPr>
        </p:nvSpPr>
        <p:spPr/>
        <p:txBody>
          <a:bodyPr/>
          <a:lstStyle/>
          <a:p>
            <a:r>
              <a:rPr lang="en-US" b="1" dirty="0">
                <a:solidFill>
                  <a:srgbClr val="92D050"/>
                </a:solidFill>
              </a:rPr>
              <a:t>Budget Flexible (GEB) </a:t>
            </a:r>
            <a:r>
              <a:rPr lang="en-US" dirty="0"/>
              <a:t>- A flexible budget is a budget that adjusts or flexes for changes in the volume of activity.</a:t>
            </a:r>
          </a:p>
          <a:p>
            <a:endParaRPr lang="en-US" dirty="0"/>
          </a:p>
        </p:txBody>
      </p:sp>
      <p:pic>
        <p:nvPicPr>
          <p:cNvPr id="6" name="Picture 5" descr="A screenshot of a computer screen&#10;&#10;Description automatically generated">
            <a:extLst>
              <a:ext uri="{FF2B5EF4-FFF2-40B4-BE49-F238E27FC236}">
                <a16:creationId xmlns:a16="http://schemas.microsoft.com/office/drawing/2014/main" id="{AFAEF865-8DF0-CBE6-1918-69B9214D0D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8243"/>
          <a:stretch/>
        </p:blipFill>
        <p:spPr>
          <a:xfrm>
            <a:off x="838200" y="2485066"/>
            <a:ext cx="7060878" cy="2768020"/>
          </a:xfrm>
          <a:prstGeom prst="rect">
            <a:avLst/>
          </a:prstGeom>
          <a:effectLst>
            <a:glow rad="127000">
              <a:srgbClr val="797979"/>
            </a:glow>
          </a:effectLst>
        </p:spPr>
      </p:pic>
    </p:spTree>
    <p:extLst>
      <p:ext uri="{BB962C8B-B14F-4D97-AF65-F5344CB8AC3E}">
        <p14:creationId xmlns:p14="http://schemas.microsoft.com/office/powerpoint/2010/main" val="427262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Support Accounts</a:t>
            </a:r>
          </a:p>
        </p:txBody>
      </p:sp>
      <p:sp>
        <p:nvSpPr>
          <p:cNvPr id="3" name="Content Placeholder 2"/>
          <p:cNvSpPr>
            <a:spLocks noGrp="1"/>
          </p:cNvSpPr>
          <p:nvPr>
            <p:ph idx="1"/>
          </p:nvPr>
        </p:nvSpPr>
        <p:spPr>
          <a:noFill/>
        </p:spPr>
        <p:txBody>
          <a:bodyPr>
            <a:normAutofit/>
          </a:bodyPr>
          <a:lstStyle/>
          <a:p>
            <a:r>
              <a:rPr lang="en-US" b="1" dirty="0">
                <a:solidFill>
                  <a:srgbClr val="92D050"/>
                </a:solidFill>
              </a:rPr>
              <a:t>What is a support account? </a:t>
            </a:r>
            <a:r>
              <a:rPr lang="en-US" dirty="0"/>
              <a:t>– Sub-division of Subsidiary Ledger accounts used to track account activity at a lower level.</a:t>
            </a:r>
            <a:r>
              <a:rPr lang="en-US" sz="2000" dirty="0"/>
              <a:t>  By creating a support account this enables the department to keep better track of the funds.</a:t>
            </a:r>
          </a:p>
          <a:p>
            <a:pPr marL="0" indent="0" algn="ctr">
              <a:buNone/>
            </a:pPr>
            <a:r>
              <a:rPr lang="en-US" dirty="0">
                <a:solidFill>
                  <a:srgbClr val="92D050"/>
                </a:solidFill>
              </a:rPr>
              <a:t>300090-00000</a:t>
            </a:r>
          </a:p>
          <a:p>
            <a:pPr marL="0" indent="0" algn="ctr">
              <a:buNone/>
            </a:pPr>
            <a:r>
              <a:rPr lang="en-US" dirty="0">
                <a:solidFill>
                  <a:srgbClr val="92D050"/>
                </a:solidFill>
              </a:rPr>
              <a:t>Stadium Revenue Fund</a:t>
            </a:r>
          </a:p>
          <a:p>
            <a:pPr marL="0" indent="0" algn="ctr">
              <a:buNone/>
            </a:pPr>
            <a:endParaRPr lang="en-US" dirty="0"/>
          </a:p>
          <a:p>
            <a:pPr marL="0" indent="0">
              <a:buNone/>
            </a:pPr>
            <a:r>
              <a:rPr lang="en-US" dirty="0"/>
              <a:t>    10000	                          20000			30000</a:t>
            </a:r>
          </a:p>
          <a:p>
            <a:pPr marL="0" indent="0">
              <a:buNone/>
            </a:pPr>
            <a:r>
              <a:rPr lang="en-US" dirty="0"/>
              <a:t>  Men’s Golf	                     Women’s Golf	         Men’s Tennis</a:t>
            </a:r>
          </a:p>
        </p:txBody>
      </p:sp>
      <p:sp>
        <p:nvSpPr>
          <p:cNvPr id="15" name="Double Bracket 14"/>
          <p:cNvSpPr/>
          <p:nvPr/>
        </p:nvSpPr>
        <p:spPr>
          <a:xfrm>
            <a:off x="2971800" y="2819400"/>
            <a:ext cx="3276600" cy="990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Arrow Connector 27"/>
          <p:cNvCxnSpPr/>
          <p:nvPr/>
        </p:nvCxnSpPr>
        <p:spPr>
          <a:xfrm flipH="1">
            <a:off x="1447800" y="3810000"/>
            <a:ext cx="31623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610100" y="3810000"/>
            <a:ext cx="26289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9" name="Straight Arrow Connector 1028"/>
          <p:cNvCxnSpPr/>
          <p:nvPr/>
        </p:nvCxnSpPr>
        <p:spPr>
          <a:xfrm>
            <a:off x="4610100" y="3810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46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Support accounts</a:t>
            </a:r>
          </a:p>
        </p:txBody>
      </p:sp>
      <p:sp>
        <p:nvSpPr>
          <p:cNvPr id="3" name="Content Placeholder 2"/>
          <p:cNvSpPr>
            <a:spLocks noGrp="1"/>
          </p:cNvSpPr>
          <p:nvPr>
            <p:ph idx="1"/>
          </p:nvPr>
        </p:nvSpPr>
        <p:spPr>
          <a:xfrm>
            <a:off x="685800" y="1600200"/>
            <a:ext cx="7772400" cy="3733800"/>
          </a:xfrm>
        </p:spPr>
        <p:txBody>
          <a:bodyPr/>
          <a:lstStyle/>
          <a:p>
            <a:r>
              <a:rPr lang="en-US" dirty="0"/>
              <a:t>You can divide the SL money up between your Support Accounts.</a:t>
            </a:r>
          </a:p>
          <a:p>
            <a:endParaRPr lang="en-US" dirty="0"/>
          </a:p>
          <a:p>
            <a:pPr marL="68580" indent="0" algn="ctr">
              <a:buNone/>
            </a:pPr>
            <a:r>
              <a:rPr lang="en-US" dirty="0">
                <a:solidFill>
                  <a:srgbClr val="92D050"/>
                </a:solidFill>
              </a:rPr>
              <a:t>300090-00000  $9000</a:t>
            </a:r>
          </a:p>
          <a:p>
            <a:pPr marL="68580" indent="0" algn="ctr">
              <a:buNone/>
            </a:pPr>
            <a:r>
              <a:rPr lang="en-US" dirty="0">
                <a:solidFill>
                  <a:srgbClr val="92D050"/>
                </a:solidFill>
              </a:rPr>
              <a:t>Stadium Revenue Fund</a:t>
            </a:r>
          </a:p>
          <a:p>
            <a:pPr marL="68580" indent="0" algn="ctr">
              <a:buNone/>
            </a:pPr>
            <a:endParaRPr lang="en-US" dirty="0"/>
          </a:p>
          <a:p>
            <a:pPr marL="68580" indent="0" algn="ctr">
              <a:buNone/>
            </a:pPr>
            <a:endParaRPr lang="en-US" dirty="0"/>
          </a:p>
          <a:p>
            <a:pPr marL="68580" indent="0">
              <a:buNone/>
            </a:pPr>
            <a:r>
              <a:rPr lang="en-US" dirty="0"/>
              <a:t>10000 $3,000	                   20000 $3,000                   30000 $3,000</a:t>
            </a:r>
          </a:p>
          <a:p>
            <a:pPr marL="68580" indent="0">
              <a:buNone/>
            </a:pPr>
            <a:r>
              <a:rPr lang="en-US" dirty="0"/>
              <a:t>  Men’s Golf		      Women’s Golf                    Men’s Tennis</a:t>
            </a:r>
          </a:p>
        </p:txBody>
      </p:sp>
      <p:sp>
        <p:nvSpPr>
          <p:cNvPr id="5" name="Double Bracket 4"/>
          <p:cNvSpPr/>
          <p:nvPr/>
        </p:nvSpPr>
        <p:spPr>
          <a:xfrm>
            <a:off x="3048000" y="2362200"/>
            <a:ext cx="3200400" cy="8382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flipH="1">
            <a:off x="1600200" y="3200400"/>
            <a:ext cx="2895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95800" y="3200400"/>
            <a:ext cx="2667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95800" y="32004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63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639762"/>
          </a:xfrm>
        </p:spPr>
        <p:txBody>
          <a:bodyPr>
            <a:normAutofit fontScale="90000"/>
          </a:bodyPr>
          <a:lstStyle/>
          <a:p>
            <a:pPr marL="342900" lvl="0" indent="-274320" algn="ctr">
              <a:spcBef>
                <a:spcPts val="700"/>
              </a:spcBef>
            </a:pPr>
            <a:br>
              <a:rPr lang="en-US" sz="4000" b="1" cap="none" dirty="0">
                <a:solidFill>
                  <a:srgbClr val="FFFFFF"/>
                </a:solidFill>
                <a:ea typeface="+mn-ea"/>
                <a:cs typeface="+mn-cs"/>
              </a:rPr>
            </a:br>
            <a:r>
              <a:rPr lang="en-US" sz="4000" cap="none" dirty="0">
                <a:solidFill>
                  <a:srgbClr val="FFFFFF"/>
                </a:solidFill>
                <a:ea typeface="+mn-ea"/>
                <a:cs typeface="+mn-cs"/>
              </a:rPr>
              <a:t>SA TRANSACTIONS</a:t>
            </a:r>
            <a:br>
              <a:rPr lang="en-US" sz="2000" b="1" cap="none" dirty="0">
                <a:solidFill>
                  <a:srgbClr val="FFFFFF"/>
                </a:solidFill>
                <a:ea typeface="+mn-ea"/>
                <a:cs typeface="+mn-cs"/>
              </a:rPr>
            </a:br>
            <a:endParaRPr lang="en-US" dirty="0"/>
          </a:p>
        </p:txBody>
      </p:sp>
      <p:sp>
        <p:nvSpPr>
          <p:cNvPr id="3" name="Content Placeholder 2"/>
          <p:cNvSpPr>
            <a:spLocks noGrp="1"/>
          </p:cNvSpPr>
          <p:nvPr>
            <p:ph idx="1"/>
          </p:nvPr>
        </p:nvSpPr>
        <p:spPr>
          <a:xfrm>
            <a:off x="685800" y="990600"/>
            <a:ext cx="7772400" cy="4724400"/>
          </a:xfrm>
        </p:spPr>
        <p:txBody>
          <a:bodyPr/>
          <a:lstStyle/>
          <a:p>
            <a:pPr marL="0" lvl="0" indent="0">
              <a:buClr>
                <a:srgbClr val="86CE24"/>
              </a:buClr>
              <a:buNone/>
            </a:pPr>
            <a:endParaRPr lang="en-US" sz="1600" dirty="0">
              <a:solidFill>
                <a:srgbClr val="FFFFFF"/>
              </a:solidFill>
            </a:endParaRPr>
          </a:p>
          <a:p>
            <a:pPr marL="0" lvl="0" indent="0">
              <a:buClr>
                <a:srgbClr val="86CE24"/>
              </a:buClr>
              <a:buNone/>
            </a:pPr>
            <a:endParaRPr lang="en-US" sz="1600" dirty="0">
              <a:solidFill>
                <a:srgbClr val="FFFFFF"/>
              </a:solidFill>
            </a:endParaRPr>
          </a:p>
          <a:p>
            <a:pPr marL="0" lvl="0" indent="0">
              <a:buClr>
                <a:srgbClr val="86CE24"/>
              </a:buClr>
              <a:buNone/>
            </a:pPr>
            <a:r>
              <a:rPr lang="en-US" sz="1600" dirty="0">
                <a:solidFill>
                  <a:srgbClr val="FFFFFF"/>
                </a:solidFill>
              </a:rPr>
              <a:t>“N”  No transactions allowed on Support Account</a:t>
            </a:r>
          </a:p>
          <a:p>
            <a:pPr marL="0" lvl="0" indent="0">
              <a:buClr>
                <a:srgbClr val="86CE24"/>
              </a:buClr>
              <a:buNone/>
            </a:pPr>
            <a:r>
              <a:rPr lang="en-US" sz="1600" dirty="0">
                <a:solidFill>
                  <a:srgbClr val="FFFFFF"/>
                </a:solidFill>
              </a:rPr>
              <a:t>“Y”   Yes transactions are allowed on Support Account.  </a:t>
            </a:r>
          </a:p>
          <a:p>
            <a:pPr marL="0" lvl="0" indent="0">
              <a:buClr>
                <a:srgbClr val="86CE24"/>
              </a:buClr>
              <a:buNone/>
            </a:pPr>
            <a:r>
              <a:rPr lang="en-US" sz="1600" dirty="0">
                <a:solidFill>
                  <a:srgbClr val="FFFFFF"/>
                </a:solidFill>
              </a:rPr>
              <a:t>“B”  Transactions allowed on both the Base account and Support Account.</a:t>
            </a:r>
          </a:p>
          <a:p>
            <a:endParaRPr lang="en-US" dirty="0"/>
          </a:p>
        </p:txBody>
      </p:sp>
      <p:pic>
        <p:nvPicPr>
          <p:cNvPr id="8" name="Picture 7"/>
          <p:cNvPicPr>
            <a:picLocks noChangeAspect="1"/>
          </p:cNvPicPr>
          <p:nvPr/>
        </p:nvPicPr>
        <p:blipFill>
          <a:blip r:embed="rId3"/>
          <a:stretch>
            <a:fillRect/>
          </a:stretch>
        </p:blipFill>
        <p:spPr>
          <a:xfrm>
            <a:off x="838200" y="4069891"/>
            <a:ext cx="7334250" cy="914400"/>
          </a:xfrm>
          <a:prstGeom prst="rect">
            <a:avLst/>
          </a:prstGeom>
          <a:effectLst>
            <a:glow rad="127000">
              <a:srgbClr val="797979"/>
            </a:glow>
          </a:effectLst>
        </p:spPr>
      </p:pic>
      <p:sp>
        <p:nvSpPr>
          <p:cNvPr id="5" name="Round Single Corner Rectangle 4"/>
          <p:cNvSpPr/>
          <p:nvPr/>
        </p:nvSpPr>
        <p:spPr>
          <a:xfrm>
            <a:off x="5734050" y="4072920"/>
            <a:ext cx="1828800" cy="914400"/>
          </a:xfrm>
          <a:prstGeom prst="round1Rect">
            <a:avLst/>
          </a:prstGeom>
          <a:noFill/>
          <a:ln w="381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057400" y="4356501"/>
            <a:ext cx="22098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647700" y="2895600"/>
            <a:ext cx="7848600" cy="584775"/>
          </a:xfrm>
          <a:prstGeom prst="rect">
            <a:avLst/>
          </a:prstGeom>
          <a:noFill/>
        </p:spPr>
        <p:txBody>
          <a:bodyPr wrap="square" rtlCol="0">
            <a:spAutoFit/>
          </a:bodyPr>
          <a:lstStyle/>
          <a:p>
            <a:pPr marL="285750" indent="-285750">
              <a:buClr>
                <a:srgbClr val="86CE24"/>
              </a:buClr>
              <a:buFont typeface="Wingdings" panose="05000000000000000000" pitchFamily="2" charset="2"/>
              <a:buChar char="Ø"/>
            </a:pPr>
            <a:r>
              <a:rPr lang="en-US" sz="1600" dirty="0">
                <a:solidFill>
                  <a:srgbClr val="FFFFFF"/>
                </a:solidFill>
              </a:rPr>
              <a:t>You can view these flags </a:t>
            </a:r>
            <a:r>
              <a:rPr lang="en-US" sz="1600" dirty="0"/>
              <a:t>in Canopy by clicking on the FRS Tab then using the drop down menu to click on Account and then clicking on Attributes.</a:t>
            </a:r>
          </a:p>
        </p:txBody>
      </p:sp>
    </p:spTree>
    <p:extLst>
      <p:ext uri="{BB962C8B-B14F-4D97-AF65-F5344CB8AC3E}">
        <p14:creationId xmlns:p14="http://schemas.microsoft.com/office/powerpoint/2010/main" val="302469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D59C-07BF-FDE1-21F2-9835B273D441}"/>
              </a:ext>
            </a:extLst>
          </p:cNvPr>
          <p:cNvSpPr>
            <a:spLocks noGrp="1"/>
          </p:cNvSpPr>
          <p:nvPr>
            <p:ph type="title"/>
          </p:nvPr>
        </p:nvSpPr>
        <p:spPr>
          <a:xfrm>
            <a:off x="685800" y="274638"/>
            <a:ext cx="7772400" cy="1020762"/>
          </a:xfrm>
        </p:spPr>
        <p:txBody>
          <a:bodyPr>
            <a:normAutofit/>
          </a:bodyPr>
          <a:lstStyle/>
          <a:p>
            <a:pPr algn="ctr"/>
            <a:r>
              <a:rPr lang="en-US" sz="3600" dirty="0"/>
              <a:t>New account request cont.</a:t>
            </a:r>
            <a:endParaRPr lang="en-US" dirty="0"/>
          </a:p>
        </p:txBody>
      </p:sp>
      <p:pic>
        <p:nvPicPr>
          <p:cNvPr id="3" name="Picture 2" descr="A cartoon pencil with arms up and legs&#10;&#10;Description automatically generated">
            <a:extLst>
              <a:ext uri="{FF2B5EF4-FFF2-40B4-BE49-F238E27FC236}">
                <a16:creationId xmlns:a16="http://schemas.microsoft.com/office/drawing/2014/main" id="{D1792BB9-68EA-D59B-9D25-CEEA4D8094A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1000" y="1676400"/>
            <a:ext cx="2590800" cy="2590800"/>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E6899398-18D1-1682-7FA0-AF9B23BF1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763116"/>
            <a:ext cx="5531280" cy="2504084"/>
          </a:xfrm>
          <a:prstGeom prst="rect">
            <a:avLst/>
          </a:prstGeom>
          <a:effectLst>
            <a:glow rad="127000">
              <a:srgbClr val="797979"/>
            </a:glow>
          </a:effectLst>
        </p:spPr>
      </p:pic>
    </p:spTree>
    <p:extLst>
      <p:ext uri="{BB962C8B-B14F-4D97-AF65-F5344CB8AC3E}">
        <p14:creationId xmlns:p14="http://schemas.microsoft.com/office/powerpoint/2010/main" val="346728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A ribbon banner">
            <a:extLst>
              <a:ext uri="{FF2B5EF4-FFF2-40B4-BE49-F238E27FC236}">
                <a16:creationId xmlns:a16="http://schemas.microsoft.com/office/drawing/2014/main" id="{B13E7560-92F7-8998-D8BC-94DC468677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4987" y="-49372"/>
            <a:ext cx="5534025" cy="1569936"/>
          </a:xfrm>
          <a:prstGeom prst="rect">
            <a:avLst/>
          </a:prstGeom>
        </p:spPr>
      </p:pic>
      <p:sp>
        <p:nvSpPr>
          <p:cNvPr id="2" name="Title 1"/>
          <p:cNvSpPr>
            <a:spLocks noGrp="1"/>
          </p:cNvSpPr>
          <p:nvPr>
            <p:ph type="title"/>
          </p:nvPr>
        </p:nvSpPr>
        <p:spPr>
          <a:xfrm>
            <a:off x="304799" y="381000"/>
            <a:ext cx="8534400" cy="639762"/>
          </a:xfrm>
        </p:spPr>
        <p:txBody>
          <a:bodyPr>
            <a:normAutofit fontScale="90000"/>
          </a:bodyPr>
          <a:lstStyle/>
          <a:p>
            <a:pPr algn="ctr"/>
            <a:r>
              <a:rPr lang="en-US" dirty="0">
                <a:solidFill>
                  <a:srgbClr val="92D050"/>
                </a:solidFill>
              </a:rPr>
              <a:t>Year end </a:t>
            </a:r>
            <a:r>
              <a:rPr lang="en-US" dirty="0" err="1">
                <a:solidFill>
                  <a:srgbClr val="92D050"/>
                </a:solidFill>
              </a:rPr>
              <a:t>flagS</a:t>
            </a:r>
            <a:endParaRPr lang="en-US" dirty="0">
              <a:solidFill>
                <a:srgbClr val="92D050"/>
              </a:solidFill>
            </a:endParaRPr>
          </a:p>
        </p:txBody>
      </p:sp>
      <p:sp>
        <p:nvSpPr>
          <p:cNvPr id="3" name="Content Placeholder 2"/>
          <p:cNvSpPr>
            <a:spLocks noGrp="1"/>
          </p:cNvSpPr>
          <p:nvPr>
            <p:ph idx="1"/>
          </p:nvPr>
        </p:nvSpPr>
        <p:spPr>
          <a:xfrm>
            <a:off x="685799" y="1676400"/>
            <a:ext cx="7772400" cy="4038599"/>
          </a:xfrm>
        </p:spPr>
        <p:txBody>
          <a:bodyPr>
            <a:normAutofit fontScale="47500" lnSpcReduction="20000"/>
          </a:bodyPr>
          <a:lstStyle/>
          <a:p>
            <a:r>
              <a:rPr lang="en-US" sz="2900" dirty="0"/>
              <a:t>Year End Flags</a:t>
            </a:r>
          </a:p>
          <a:p>
            <a:pPr marL="457200" lvl="1" indent="0">
              <a:buNone/>
            </a:pPr>
            <a:r>
              <a:rPr lang="en-US" sz="2600" dirty="0"/>
              <a:t>	</a:t>
            </a:r>
          </a:p>
          <a:p>
            <a:pPr marL="457200" lvl="1" indent="0">
              <a:buNone/>
            </a:pPr>
            <a:r>
              <a:rPr lang="en-US" sz="2900" b="1" dirty="0"/>
              <a:t>	E = Encumbrances Only </a:t>
            </a:r>
          </a:p>
          <a:p>
            <a:pPr marL="457200" lvl="1" indent="0">
              <a:buNone/>
            </a:pPr>
            <a:r>
              <a:rPr lang="en-US" sz="2900" b="1" dirty="0"/>
              <a:t>	T = Transfer BBA </a:t>
            </a:r>
          </a:p>
          <a:p>
            <a:pPr marL="457200" lvl="1" indent="0">
              <a:buNone/>
            </a:pPr>
            <a:r>
              <a:rPr lang="en-US" sz="2900" b="1" dirty="0"/>
              <a:t>	F = Fiscal Year</a:t>
            </a:r>
          </a:p>
          <a:p>
            <a:pPr marL="457200" lvl="1" indent="0">
              <a:buNone/>
            </a:pPr>
            <a:r>
              <a:rPr lang="en-US" sz="2900" b="1" dirty="0"/>
              <a:t>	P = Project  Year</a:t>
            </a:r>
          </a:p>
          <a:p>
            <a:pPr marL="457200" lvl="1" indent="0">
              <a:buNone/>
            </a:pPr>
            <a:r>
              <a:rPr lang="en-US" sz="2900" b="1" dirty="0"/>
              <a:t>	</a:t>
            </a:r>
          </a:p>
          <a:p>
            <a:pPr marL="457200" lvl="1" indent="0">
              <a:buNone/>
            </a:pPr>
            <a:endParaRPr lang="en-US" sz="2600" dirty="0"/>
          </a:p>
          <a:p>
            <a:pPr lvl="1" indent="-285750">
              <a:buFont typeface="Arial" panose="020B0604020202020204" pitchFamily="34" charset="0"/>
              <a:buChar char="•"/>
            </a:pPr>
            <a:r>
              <a:rPr lang="en-US" sz="2900" dirty="0"/>
              <a:t>Determined by the source of funds of the account</a:t>
            </a:r>
          </a:p>
          <a:p>
            <a:pPr lvl="1" indent="-285750">
              <a:buFont typeface="Arial" panose="020B0604020202020204" pitchFamily="34" charset="0"/>
              <a:buChar char="•"/>
            </a:pPr>
            <a:r>
              <a:rPr lang="en-US" sz="2900" dirty="0"/>
              <a:t>Indicates how balances in the account will be treated at year end</a:t>
            </a:r>
          </a:p>
          <a:p>
            <a:pPr lvl="1" indent="-285750">
              <a:buFont typeface="Arial" panose="020B0604020202020204" pitchFamily="34" charset="0"/>
              <a:buChar char="•"/>
            </a:pPr>
            <a:r>
              <a:rPr lang="en-US" sz="2900" dirty="0"/>
              <a:t>Can be found on the attribute module in Canopy and Screen 06 in FAMIS</a:t>
            </a:r>
          </a:p>
          <a:p>
            <a:pPr marL="457200" lvl="1" indent="0">
              <a:buNone/>
            </a:pPr>
            <a:endParaRPr lang="en-US" sz="2400" dirty="0"/>
          </a:p>
          <a:p>
            <a:pPr marL="457200" lvl="1" indent="0">
              <a:buNone/>
            </a:pPr>
            <a:r>
              <a:rPr lang="en-US" sz="2400" dirty="0"/>
              <a:t>		</a:t>
            </a:r>
          </a:p>
          <a:p>
            <a:pPr marL="457200" lvl="1" indent="0">
              <a:buNone/>
            </a:pPr>
            <a:endParaRPr lang="en-US" sz="2400" dirty="0"/>
          </a:p>
          <a:p>
            <a:pPr marL="457200" lvl="1" indent="0">
              <a:buNone/>
            </a:pPr>
            <a:r>
              <a:rPr lang="en-US" sz="2000" dirty="0">
                <a:solidFill>
                  <a:schemeClr val="tx1">
                    <a:lumMod val="75000"/>
                  </a:schemeClr>
                </a:solidFill>
                <a:hlinkClick r:id="rId5">
                  <a:extLst>
                    <a:ext uri="{A12FA001-AC4F-418D-AE19-62706E023703}">
                      <ahyp:hlinkClr xmlns:ahyp="http://schemas.microsoft.com/office/drawing/2018/hyperlinkcolor" val="tx"/>
                    </a:ext>
                  </a:extLst>
                </a:hlinkClick>
              </a:rPr>
              <a:t>https://www.tamucc.edu/finance-and-administration/financial-services/accounting/handbook-documents/section-17.01.pdf</a:t>
            </a:r>
            <a:endParaRPr lang="en-US" sz="2000" dirty="0">
              <a:solidFill>
                <a:schemeClr val="tx1">
                  <a:lumMod val="75000"/>
                </a:schemeClr>
              </a:solidFill>
            </a:endParaRPr>
          </a:p>
        </p:txBody>
      </p:sp>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6609" y="5161222"/>
            <a:ext cx="18669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971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with medium confidence">
            <a:extLst>
              <a:ext uri="{FF2B5EF4-FFF2-40B4-BE49-F238E27FC236}">
                <a16:creationId xmlns:a16="http://schemas.microsoft.com/office/drawing/2014/main" id="{FB238806-F199-A446-6CBB-8B0BC51FA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608" y="4602156"/>
            <a:ext cx="4747047" cy="164624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C22CF6F8-0F69-9A8B-7BE8-A11A96C22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04" y="639007"/>
            <a:ext cx="8173591" cy="3877216"/>
          </a:xfrm>
          <a:prstGeom prst="rect">
            <a:avLst/>
          </a:prstGeom>
        </p:spPr>
      </p:pic>
      <p:sp>
        <p:nvSpPr>
          <p:cNvPr id="2" name="Title 1"/>
          <p:cNvSpPr>
            <a:spLocks noGrp="1"/>
          </p:cNvSpPr>
          <p:nvPr>
            <p:ph type="title"/>
          </p:nvPr>
        </p:nvSpPr>
        <p:spPr>
          <a:xfrm>
            <a:off x="685800" y="274638"/>
            <a:ext cx="7772400" cy="45719"/>
          </a:xfrm>
        </p:spPr>
        <p:txBody>
          <a:bodyPr>
            <a:normAutofit fontScale="90000"/>
          </a:bodyPr>
          <a:lstStyle/>
          <a:p>
            <a:pPr algn="ctr"/>
            <a:r>
              <a:rPr lang="en-US" dirty="0"/>
              <a:t>Year end flag - canopy</a:t>
            </a:r>
          </a:p>
        </p:txBody>
      </p:sp>
      <p:sp>
        <p:nvSpPr>
          <p:cNvPr id="12" name="Right Arrow 11"/>
          <p:cNvSpPr/>
          <p:nvPr/>
        </p:nvSpPr>
        <p:spPr>
          <a:xfrm rot="10800000">
            <a:off x="6324600" y="5261753"/>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3" name="Right Arrow 11">
            <a:extLst>
              <a:ext uri="{FF2B5EF4-FFF2-40B4-BE49-F238E27FC236}">
                <a16:creationId xmlns:a16="http://schemas.microsoft.com/office/drawing/2014/main" id="{8356B224-0B54-41B2-94C6-C4ED2BCC9A5D}"/>
              </a:ext>
            </a:extLst>
          </p:cNvPr>
          <p:cNvSpPr/>
          <p:nvPr/>
        </p:nvSpPr>
        <p:spPr>
          <a:xfrm>
            <a:off x="3200400" y="2743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5" name="Right Arrow 11">
            <a:extLst>
              <a:ext uri="{FF2B5EF4-FFF2-40B4-BE49-F238E27FC236}">
                <a16:creationId xmlns:a16="http://schemas.microsoft.com/office/drawing/2014/main" id="{3E3A2A78-25F2-44CD-9F61-946D2A5E96C3}"/>
              </a:ext>
            </a:extLst>
          </p:cNvPr>
          <p:cNvSpPr/>
          <p:nvPr/>
        </p:nvSpPr>
        <p:spPr>
          <a:xfrm>
            <a:off x="1293876" y="18288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289829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10;&#10;Description automatically generated">
            <a:extLst>
              <a:ext uri="{FF2B5EF4-FFF2-40B4-BE49-F238E27FC236}">
                <a16:creationId xmlns:a16="http://schemas.microsoft.com/office/drawing/2014/main" id="{D76E143C-3E09-5EB5-B9FE-56E3552B2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41" y="1223364"/>
            <a:ext cx="8486481" cy="3039671"/>
          </a:xfrm>
          <a:prstGeom prst="rect">
            <a:avLst/>
          </a:prstGeom>
        </p:spPr>
      </p:pic>
      <p:sp>
        <p:nvSpPr>
          <p:cNvPr id="2" name="Title 1"/>
          <p:cNvSpPr>
            <a:spLocks noGrp="1"/>
          </p:cNvSpPr>
          <p:nvPr>
            <p:ph type="title"/>
          </p:nvPr>
        </p:nvSpPr>
        <p:spPr>
          <a:xfrm>
            <a:off x="685800" y="274638"/>
            <a:ext cx="7772400" cy="45719"/>
          </a:xfrm>
        </p:spPr>
        <p:txBody>
          <a:bodyPr>
            <a:normAutofit fontScale="90000"/>
          </a:bodyPr>
          <a:lstStyle/>
          <a:p>
            <a:pPr algn="ctr"/>
            <a:r>
              <a:rPr lang="en-US" dirty="0"/>
              <a:t>Year end flag - FAMIS</a:t>
            </a:r>
          </a:p>
        </p:txBody>
      </p:sp>
      <p:sp>
        <p:nvSpPr>
          <p:cNvPr id="12" name="Right Arrow 11"/>
          <p:cNvSpPr/>
          <p:nvPr/>
        </p:nvSpPr>
        <p:spPr>
          <a:xfrm>
            <a:off x="228600" y="1223364"/>
            <a:ext cx="392341" cy="30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5" name="Right Arrow 11">
            <a:extLst>
              <a:ext uri="{FF2B5EF4-FFF2-40B4-BE49-F238E27FC236}">
                <a16:creationId xmlns:a16="http://schemas.microsoft.com/office/drawing/2014/main" id="{3E3A2A78-25F2-44CD-9F61-946D2A5E96C3}"/>
              </a:ext>
            </a:extLst>
          </p:cNvPr>
          <p:cNvSpPr/>
          <p:nvPr/>
        </p:nvSpPr>
        <p:spPr>
          <a:xfrm rot="10800000">
            <a:off x="2590800" y="32766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8" name="Rectangle 7">
            <a:extLst>
              <a:ext uri="{FF2B5EF4-FFF2-40B4-BE49-F238E27FC236}">
                <a16:creationId xmlns:a16="http://schemas.microsoft.com/office/drawing/2014/main" id="{DF750AED-9045-69A0-BE6B-2627484002DA}"/>
              </a:ext>
            </a:extLst>
          </p:cNvPr>
          <p:cNvSpPr/>
          <p:nvPr/>
        </p:nvSpPr>
        <p:spPr>
          <a:xfrm>
            <a:off x="2857499" y="1676400"/>
            <a:ext cx="3314701" cy="2590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0FD6B6C8-CCA0-2710-5CBA-4576E98AF5DF}"/>
              </a:ext>
            </a:extLst>
          </p:cNvPr>
          <p:cNvSpPr/>
          <p:nvPr/>
        </p:nvSpPr>
        <p:spPr>
          <a:xfrm>
            <a:off x="1981200" y="2195935"/>
            <a:ext cx="3200400" cy="3851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69361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Table of Contents</a:t>
            </a:r>
          </a:p>
        </p:txBody>
      </p:sp>
      <p:sp>
        <p:nvSpPr>
          <p:cNvPr id="3" name="Content Placeholder 2"/>
          <p:cNvSpPr>
            <a:spLocks noGrp="1"/>
          </p:cNvSpPr>
          <p:nvPr>
            <p:ph idx="1"/>
          </p:nvPr>
        </p:nvSpPr>
        <p:spPr/>
        <p:txBody>
          <a:bodyPr>
            <a:normAutofit fontScale="70000" lnSpcReduction="20000"/>
          </a:bodyPr>
          <a:lstStyle/>
          <a:p>
            <a:r>
              <a:rPr lang="en-US" dirty="0"/>
              <a:t>Chart of Accounts</a:t>
            </a:r>
          </a:p>
          <a:p>
            <a:pPr lvl="1">
              <a:buFont typeface="Arial" pitchFamily="34" charset="0"/>
              <a:buChar char="•"/>
            </a:pPr>
            <a:r>
              <a:rPr lang="en-US" dirty="0"/>
              <a:t>Account Structure</a:t>
            </a:r>
          </a:p>
          <a:p>
            <a:r>
              <a:rPr lang="en-US" dirty="0"/>
              <a:t>New Account Request</a:t>
            </a:r>
          </a:p>
          <a:p>
            <a:pPr lvl="1">
              <a:buFont typeface="Arial" pitchFamily="34" charset="0"/>
              <a:buChar char="•"/>
            </a:pPr>
            <a:r>
              <a:rPr lang="en-US" dirty="0"/>
              <a:t>Form (Now on Smartsheet!)</a:t>
            </a:r>
          </a:p>
          <a:p>
            <a:pPr lvl="1">
              <a:buFont typeface="Arial" pitchFamily="34" charset="0"/>
              <a:buChar char="•"/>
            </a:pPr>
            <a:r>
              <a:rPr lang="en-US" dirty="0"/>
              <a:t>Guidelines</a:t>
            </a:r>
          </a:p>
          <a:p>
            <a:r>
              <a:rPr lang="en-US" dirty="0"/>
              <a:t>Year End Flags</a:t>
            </a:r>
          </a:p>
          <a:p>
            <a:r>
              <a:rPr lang="en-US" dirty="0"/>
              <a:t>Encumbrances</a:t>
            </a:r>
          </a:p>
          <a:p>
            <a:r>
              <a:rPr lang="en-US" dirty="0"/>
              <a:t>Global Sub-code Edits</a:t>
            </a:r>
          </a:p>
          <a:p>
            <a:r>
              <a:rPr lang="en-US" dirty="0"/>
              <a:t>Generate Expense Budget</a:t>
            </a:r>
          </a:p>
          <a:p>
            <a:r>
              <a:rPr lang="en-US" dirty="0"/>
              <a:t>Closing Accounts</a:t>
            </a:r>
          </a:p>
          <a:p>
            <a:pPr lvl="1">
              <a:buFont typeface="Arial" pitchFamily="34" charset="0"/>
              <a:buChar char="•"/>
            </a:pPr>
            <a:r>
              <a:rPr lang="en-US" dirty="0"/>
              <a:t>When</a:t>
            </a:r>
          </a:p>
          <a:p>
            <a:pPr lvl="1">
              <a:buFont typeface="Arial" pitchFamily="34" charset="0"/>
              <a:buChar char="•"/>
            </a:pPr>
            <a:r>
              <a:rPr lang="en-US" dirty="0"/>
              <a:t>What to look for</a:t>
            </a:r>
          </a:p>
          <a:p>
            <a:pPr marL="342900" lvl="1"/>
            <a:r>
              <a:rPr lang="en-US" sz="2100" dirty="0"/>
              <a:t>Banner Reversals</a:t>
            </a:r>
          </a:p>
          <a:p>
            <a:pPr marL="342900" lvl="1"/>
            <a:r>
              <a:rPr lang="en-US" sz="2100" dirty="0"/>
              <a:t>Q&amp;A</a:t>
            </a:r>
          </a:p>
          <a:p>
            <a:pPr marL="342900" lvl="1"/>
            <a:endParaRPr lang="en-US" sz="2100" dirty="0"/>
          </a:p>
          <a:p>
            <a:pPr marL="468630" lvl="1" indent="0">
              <a:buNone/>
            </a:pPr>
            <a:endParaRPr lang="en-US" dirty="0"/>
          </a:p>
        </p:txBody>
      </p:sp>
      <p:pic>
        <p:nvPicPr>
          <p:cNvPr id="2050" name="Picture 2" descr="http://ts4.mm.bing.net/th?id=H.4659632393357359&amp;pid=1.7&amp;w=227&amp;h=154&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86200"/>
            <a:ext cx="2424113" cy="1666876"/>
          </a:xfrm>
          <a:prstGeom prst="rect">
            <a:avLst/>
          </a:prstGeom>
          <a:noFill/>
          <a:effectLst>
            <a:glow rad="127000">
              <a:srgbClr val="797979"/>
            </a:glow>
          </a:effectLst>
          <a:extLst>
            <a:ext uri="{909E8E84-426E-40DD-AFC4-6F175D3DCCD1}">
              <a14:hiddenFill xmlns:a14="http://schemas.microsoft.com/office/drawing/2010/main">
                <a:solidFill>
                  <a:srgbClr val="FFFFFF"/>
                </a:solidFill>
              </a14:hiddenFill>
            </a:ext>
          </a:extLst>
        </p:spPr>
      </p:pic>
      <p:pic>
        <p:nvPicPr>
          <p:cNvPr id="2052" name="Picture 4" descr="http://ts4.mm.bing.net/th?id=H.4944594864178875&amp;pid=1.7&amp;w=172&amp;h=155&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471612"/>
            <a:ext cx="1638300" cy="1476375"/>
          </a:xfrm>
          <a:prstGeom prst="rect">
            <a:avLst/>
          </a:prstGeom>
          <a:noFill/>
          <a:effectLst>
            <a:glow rad="127000">
              <a:srgbClr val="797979"/>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09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normAutofit/>
          </a:bodyPr>
          <a:lstStyle/>
          <a:p>
            <a:pPr algn="ctr"/>
            <a:r>
              <a:rPr lang="en-US" dirty="0"/>
              <a:t>Year End Flag - Encumbrance</a:t>
            </a:r>
          </a:p>
        </p:txBody>
      </p:sp>
      <p:sp>
        <p:nvSpPr>
          <p:cNvPr id="3" name="Content Placeholder 2"/>
          <p:cNvSpPr>
            <a:spLocks noGrp="1"/>
          </p:cNvSpPr>
          <p:nvPr>
            <p:ph idx="1"/>
          </p:nvPr>
        </p:nvSpPr>
        <p:spPr>
          <a:xfrm>
            <a:off x="252603" y="1219200"/>
            <a:ext cx="8638794" cy="4343401"/>
          </a:xfrm>
        </p:spPr>
        <p:txBody>
          <a:bodyPr/>
          <a:lstStyle/>
          <a:p>
            <a:r>
              <a:rPr lang="en-US" dirty="0"/>
              <a:t>E – Encumbrances Only </a:t>
            </a:r>
          </a:p>
          <a:p>
            <a:pPr lvl="1"/>
            <a:r>
              <a:rPr lang="en-US" sz="2000" dirty="0"/>
              <a:t>Carries forward only encumbrances and budget to cover those encumbrances</a:t>
            </a:r>
          </a:p>
          <a:p>
            <a:pPr lvl="1"/>
            <a:r>
              <a:rPr lang="en-US" sz="2000" dirty="0"/>
              <a:t>Rolls forward on Batch Reference of BBFE (Budget Brought Forward Encumbrance)</a:t>
            </a:r>
          </a:p>
          <a:p>
            <a:pPr lvl="1"/>
            <a:r>
              <a:rPr lang="en-US" sz="2000" dirty="0"/>
              <a:t>Only certain object codes will roll forward</a:t>
            </a:r>
          </a:p>
          <a:p>
            <a:pPr lvl="2"/>
            <a:r>
              <a:rPr lang="en-US" sz="2000" dirty="0"/>
              <a:t>For example:  Office supplies will not roll forward</a:t>
            </a:r>
          </a:p>
          <a:p>
            <a:pPr lvl="2"/>
            <a:r>
              <a:rPr lang="en-US" sz="2000" dirty="0"/>
              <a:t>Procurement &amp; Disbursements can assist with codes that will and will not roll forward</a:t>
            </a:r>
          </a:p>
          <a:p>
            <a:pPr lvl="1"/>
            <a:r>
              <a:rPr lang="en-US" sz="2000" dirty="0"/>
              <a:t>Example – State Account</a:t>
            </a:r>
          </a:p>
          <a:p>
            <a:pPr marL="468630" lvl="1" indent="0">
              <a:buNone/>
            </a:pPr>
            <a:endParaRPr lang="en-US" sz="1800" dirty="0"/>
          </a:p>
          <a:p>
            <a:pPr marL="468630" lvl="1" indent="0">
              <a:buNone/>
            </a:pPr>
            <a:endParaRPr lang="en-US" sz="18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698" y="4775201"/>
            <a:ext cx="23622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002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able&#10;&#10;Description automatically generated">
            <a:extLst>
              <a:ext uri="{FF2B5EF4-FFF2-40B4-BE49-F238E27FC236}">
                <a16:creationId xmlns:a16="http://schemas.microsoft.com/office/drawing/2014/main" id="{89786CB4-AC99-C556-4296-CF957DE27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94" y="2350157"/>
            <a:ext cx="8326012" cy="2553056"/>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B4F1EF92-AC3A-F760-0ACD-9CE58936A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94" y="1347642"/>
            <a:ext cx="4934639" cy="771633"/>
          </a:xfrm>
          <a:prstGeom prst="rect">
            <a:avLst/>
          </a:prstGeom>
        </p:spPr>
      </p:pic>
      <p:sp>
        <p:nvSpPr>
          <p:cNvPr id="2" name="Title 1"/>
          <p:cNvSpPr>
            <a:spLocks noGrp="1"/>
          </p:cNvSpPr>
          <p:nvPr>
            <p:ph type="title"/>
          </p:nvPr>
        </p:nvSpPr>
        <p:spPr>
          <a:xfrm>
            <a:off x="685800" y="152400"/>
            <a:ext cx="7620000" cy="362527"/>
          </a:xfrm>
        </p:spPr>
        <p:txBody>
          <a:bodyPr>
            <a:noAutofit/>
          </a:bodyPr>
          <a:lstStyle/>
          <a:p>
            <a:pPr algn="ctr"/>
            <a:r>
              <a:rPr lang="en-US" sz="2400" dirty="0"/>
              <a:t>Year end flag - Encumbrance</a:t>
            </a:r>
          </a:p>
        </p:txBody>
      </p:sp>
      <p:sp>
        <p:nvSpPr>
          <p:cNvPr id="3" name="Content Placeholder 2"/>
          <p:cNvSpPr>
            <a:spLocks noGrp="1"/>
          </p:cNvSpPr>
          <p:nvPr>
            <p:ph idx="1"/>
          </p:nvPr>
        </p:nvSpPr>
        <p:spPr>
          <a:xfrm>
            <a:off x="533400" y="828964"/>
            <a:ext cx="6705600" cy="304799"/>
          </a:xfrm>
        </p:spPr>
        <p:txBody>
          <a:bodyPr>
            <a:normAutofit fontScale="85000" lnSpcReduction="20000"/>
          </a:bodyPr>
          <a:lstStyle/>
          <a:p>
            <a:r>
              <a:rPr lang="en-US" dirty="0"/>
              <a:t>E-Encumbrance  </a:t>
            </a:r>
          </a:p>
          <a:p>
            <a:endParaRPr lang="en-US" dirty="0"/>
          </a:p>
          <a:p>
            <a:pPr marL="468630" lvl="1" indent="0">
              <a:buNone/>
            </a:pPr>
            <a:endParaRPr lang="en-US" dirty="0"/>
          </a:p>
        </p:txBody>
      </p:sp>
      <p:sp>
        <p:nvSpPr>
          <p:cNvPr id="5" name="TextBox 4"/>
          <p:cNvSpPr txBox="1"/>
          <p:nvPr/>
        </p:nvSpPr>
        <p:spPr>
          <a:xfrm>
            <a:off x="1579141" y="5100898"/>
            <a:ext cx="3764492" cy="338554"/>
          </a:xfrm>
          <a:prstGeom prst="rect">
            <a:avLst/>
          </a:prstGeom>
          <a:noFill/>
        </p:spPr>
        <p:txBody>
          <a:bodyPr wrap="none" rtlCol="0">
            <a:spAutoFit/>
          </a:bodyPr>
          <a:lstStyle/>
          <a:p>
            <a:pPr marL="525780" marR="0" lvl="1" indent="0" algn="l" defTabSz="914400" rtl="0" eaLnBrk="1" fontAlgn="auto" latinLnBrk="0" hangingPunct="1">
              <a:lnSpc>
                <a:spcPct val="100000"/>
              </a:lnSpc>
              <a:spcBef>
                <a:spcPts val="700"/>
              </a:spcBef>
              <a:spcAft>
                <a:spcPts val="0"/>
              </a:spcAft>
              <a:buClr>
                <a:srgbClr val="86CE24"/>
              </a:buClr>
              <a:buSzPct val="85000"/>
              <a:buFontTx/>
              <a:buNone/>
              <a:tabLst/>
              <a:defRPr/>
            </a:pPr>
            <a:r>
              <a:rPr kumimoji="0" lang="en-US" sz="1600" b="1" i="0" u="none" strike="noStrike" kern="1200" cap="none" spc="0" normalizeH="0" baseline="0" noProof="0" dirty="0">
                <a:ln>
                  <a:noFill/>
                </a:ln>
                <a:solidFill>
                  <a:srgbClr val="FFFF00"/>
                </a:solidFill>
                <a:effectLst/>
                <a:uLnTx/>
                <a:uFillTx/>
                <a:latin typeface="Gill Sans MT"/>
                <a:ea typeface="+mn-ea"/>
                <a:cs typeface="+mn-cs"/>
              </a:rPr>
              <a:t>FRS        Account        Summary</a:t>
            </a:r>
          </a:p>
        </p:txBody>
      </p:sp>
      <p:sp>
        <p:nvSpPr>
          <p:cNvPr id="7" name="Right Arrow 6"/>
          <p:cNvSpPr/>
          <p:nvPr/>
        </p:nvSpPr>
        <p:spPr>
          <a:xfrm>
            <a:off x="2667000" y="5167794"/>
            <a:ext cx="304800" cy="20476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8" name="Right Arrow 7"/>
          <p:cNvSpPr/>
          <p:nvPr/>
        </p:nvSpPr>
        <p:spPr>
          <a:xfrm>
            <a:off x="3907259" y="5145392"/>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11" name="Arrow: Left 10">
            <a:extLst>
              <a:ext uri="{FF2B5EF4-FFF2-40B4-BE49-F238E27FC236}">
                <a16:creationId xmlns:a16="http://schemas.microsoft.com/office/drawing/2014/main" id="{518BA9FB-68C5-BD2D-D806-ACCF1BCEE4CC}"/>
              </a:ext>
            </a:extLst>
          </p:cNvPr>
          <p:cNvSpPr/>
          <p:nvPr/>
        </p:nvSpPr>
        <p:spPr>
          <a:xfrm>
            <a:off x="5029200" y="1595219"/>
            <a:ext cx="533400" cy="228600"/>
          </a:xfrm>
          <a:prstGeom prst="lef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FDCAD73A-EA24-D3DD-6176-51822266632B}"/>
              </a:ext>
            </a:extLst>
          </p:cNvPr>
          <p:cNvSpPr/>
          <p:nvPr/>
        </p:nvSpPr>
        <p:spPr>
          <a:xfrm>
            <a:off x="6863571" y="2350157"/>
            <a:ext cx="990600" cy="1953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9" name="Rectangle 18">
            <a:extLst>
              <a:ext uri="{FF2B5EF4-FFF2-40B4-BE49-F238E27FC236}">
                <a16:creationId xmlns:a16="http://schemas.microsoft.com/office/drawing/2014/main" id="{0C3ADF15-D310-45A7-CF0B-E13B4991B831}"/>
              </a:ext>
            </a:extLst>
          </p:cNvPr>
          <p:cNvSpPr/>
          <p:nvPr/>
        </p:nvSpPr>
        <p:spPr>
          <a:xfrm>
            <a:off x="7135035" y="3569902"/>
            <a:ext cx="694944" cy="345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C51DE727-E51D-53EE-31E8-AC38E9AF6022}"/>
              </a:ext>
            </a:extLst>
          </p:cNvPr>
          <p:cNvSpPr/>
          <p:nvPr/>
        </p:nvSpPr>
        <p:spPr>
          <a:xfrm>
            <a:off x="408994" y="3569902"/>
            <a:ext cx="723900" cy="345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4" name="Rectangle 3">
            <a:extLst>
              <a:ext uri="{FF2B5EF4-FFF2-40B4-BE49-F238E27FC236}">
                <a16:creationId xmlns:a16="http://schemas.microsoft.com/office/drawing/2014/main" id="{FC6BD4F6-6031-729E-8778-37308A0E892B}"/>
              </a:ext>
            </a:extLst>
          </p:cNvPr>
          <p:cNvSpPr/>
          <p:nvPr/>
        </p:nvSpPr>
        <p:spPr>
          <a:xfrm>
            <a:off x="4091035" y="1412152"/>
            <a:ext cx="533400" cy="1844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2036339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787C45B-85EA-F5AC-158A-773D934E8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2" y="4010263"/>
            <a:ext cx="8497486" cy="647790"/>
          </a:xfrm>
          <a:prstGeom prst="rect">
            <a:avLst/>
          </a:prstGeom>
        </p:spPr>
      </p:pic>
      <p:sp>
        <p:nvSpPr>
          <p:cNvPr id="2" name="Title 1"/>
          <p:cNvSpPr>
            <a:spLocks noGrp="1"/>
          </p:cNvSpPr>
          <p:nvPr>
            <p:ph type="title"/>
          </p:nvPr>
        </p:nvSpPr>
        <p:spPr>
          <a:xfrm>
            <a:off x="685800" y="274638"/>
            <a:ext cx="7772400" cy="487362"/>
          </a:xfrm>
        </p:spPr>
        <p:txBody>
          <a:bodyPr>
            <a:normAutofit fontScale="90000"/>
          </a:bodyPr>
          <a:lstStyle/>
          <a:p>
            <a:pPr algn="ctr"/>
            <a:r>
              <a:rPr lang="en-US" dirty="0"/>
              <a:t>Year End Flag</a:t>
            </a:r>
          </a:p>
        </p:txBody>
      </p:sp>
      <p:sp>
        <p:nvSpPr>
          <p:cNvPr id="3" name="Content Placeholder 2"/>
          <p:cNvSpPr>
            <a:spLocks noGrp="1"/>
          </p:cNvSpPr>
          <p:nvPr>
            <p:ph idx="1"/>
          </p:nvPr>
        </p:nvSpPr>
        <p:spPr>
          <a:xfrm>
            <a:off x="342902" y="3308143"/>
            <a:ext cx="8353425" cy="381000"/>
          </a:xfrm>
        </p:spPr>
        <p:txBody>
          <a:bodyPr>
            <a:noAutofit/>
          </a:bodyPr>
          <a:lstStyle/>
          <a:p>
            <a:pPr marL="68580" indent="0">
              <a:buNone/>
            </a:pPr>
            <a:r>
              <a:rPr lang="en-US" sz="1800" dirty="0"/>
              <a:t>Example of Budget and Encumbrance rolling forward to cover encumbrance in FY2023 on transaction tab</a:t>
            </a:r>
          </a:p>
        </p:txBody>
      </p:sp>
      <p:sp>
        <p:nvSpPr>
          <p:cNvPr id="7" name="TextBox 6"/>
          <p:cNvSpPr txBox="1"/>
          <p:nvPr/>
        </p:nvSpPr>
        <p:spPr>
          <a:xfrm>
            <a:off x="228600" y="1083061"/>
            <a:ext cx="72910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a:ea typeface="+mn-ea"/>
                <a:cs typeface="+mn-cs"/>
              </a:rPr>
              <a:t>Open</a:t>
            </a:r>
            <a:r>
              <a:rPr kumimoji="0" lang="en-US" sz="1800" b="0" i="0" u="none" strike="noStrike" kern="1200" cap="none" spc="0" normalizeH="0" baseline="0" noProof="0" dirty="0">
                <a:ln>
                  <a:noFill/>
                </a:ln>
                <a:solidFill>
                  <a:srgbClr val="FFFFFF"/>
                </a:solidFill>
                <a:effectLst/>
                <a:uLnTx/>
                <a:uFillTx/>
                <a:latin typeface="Gill Sans MT"/>
                <a:ea typeface="+mn-ea"/>
                <a:cs typeface="+mn-cs"/>
              </a:rPr>
              <a:t> Commitment Screen at Year end FY2022 </a:t>
            </a:r>
          </a:p>
        </p:txBody>
      </p:sp>
      <p:sp>
        <p:nvSpPr>
          <p:cNvPr id="4" name="TextBox 3"/>
          <p:cNvSpPr txBox="1"/>
          <p:nvPr/>
        </p:nvSpPr>
        <p:spPr>
          <a:xfrm>
            <a:off x="-167151" y="2756842"/>
            <a:ext cx="4736233" cy="338554"/>
          </a:xfrm>
          <a:prstGeom prst="rect">
            <a:avLst/>
          </a:prstGeom>
          <a:noFill/>
        </p:spPr>
        <p:txBody>
          <a:bodyPr wrap="none" rtlCol="0">
            <a:spAutoFit/>
          </a:bodyPr>
          <a:lstStyle/>
          <a:p>
            <a:pPr marL="525780" marR="0" lvl="1" indent="0" algn="l" defTabSz="914400" rtl="0" eaLnBrk="1" fontAlgn="auto" latinLnBrk="0" hangingPunct="1">
              <a:lnSpc>
                <a:spcPct val="100000"/>
              </a:lnSpc>
              <a:spcBef>
                <a:spcPts val="700"/>
              </a:spcBef>
              <a:spcAft>
                <a:spcPts val="0"/>
              </a:spcAft>
              <a:buClr>
                <a:srgbClr val="86CE24"/>
              </a:buClr>
              <a:buSzPct val="85000"/>
              <a:buFontTx/>
              <a:buNone/>
              <a:tabLst/>
              <a:defRPr/>
            </a:pPr>
            <a:r>
              <a:rPr kumimoji="0" lang="en-US" sz="1600" b="1" i="0" u="none" strike="noStrike" kern="1200" cap="none" spc="0" normalizeH="0" baseline="0" noProof="0" dirty="0">
                <a:ln>
                  <a:noFill/>
                </a:ln>
                <a:solidFill>
                  <a:srgbClr val="FFFF00"/>
                </a:solidFill>
                <a:effectLst/>
                <a:uLnTx/>
                <a:uFillTx/>
                <a:latin typeface="Gill Sans MT"/>
                <a:ea typeface="+mn-ea"/>
                <a:cs typeface="+mn-cs"/>
              </a:rPr>
              <a:t>FRS        Account        Open Commitment</a:t>
            </a:r>
          </a:p>
        </p:txBody>
      </p:sp>
      <p:sp>
        <p:nvSpPr>
          <p:cNvPr id="10" name="Right Arrow 9"/>
          <p:cNvSpPr/>
          <p:nvPr/>
        </p:nvSpPr>
        <p:spPr>
          <a:xfrm>
            <a:off x="911483" y="2801336"/>
            <a:ext cx="304800" cy="249566"/>
          </a:xfrm>
          <a:prstGeom prst="rightArrow">
            <a:avLst>
              <a:gd name="adj1" fmla="val 50000"/>
              <a:gd name="adj2" fmla="val 4281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      </a:t>
            </a: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1" name="Right Arrow 10"/>
          <p:cNvSpPr/>
          <p:nvPr/>
        </p:nvSpPr>
        <p:spPr>
          <a:xfrm>
            <a:off x="2142517" y="2801336"/>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Gill Sans MT"/>
                <a:ea typeface="+mn-ea"/>
                <a:cs typeface="+mn-cs"/>
              </a:rPr>
              <a:t>      </a:t>
            </a: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3" name="Rectangle 12"/>
          <p:cNvSpPr/>
          <p:nvPr/>
        </p:nvSpPr>
        <p:spPr>
          <a:xfrm>
            <a:off x="0" y="5943600"/>
            <a:ext cx="5112848" cy="338554"/>
          </a:xfrm>
          <a:prstGeom prst="rect">
            <a:avLst/>
          </a:prstGeom>
        </p:spPr>
        <p:txBody>
          <a:bodyPr wrap="square">
            <a:spAutoFit/>
          </a:bodyPr>
          <a:lstStyle/>
          <a:p>
            <a:pPr marL="525780" marR="0" lvl="1" indent="0" algn="l" defTabSz="914400" rtl="0" eaLnBrk="1" fontAlgn="auto" latinLnBrk="0" hangingPunct="1">
              <a:lnSpc>
                <a:spcPct val="100000"/>
              </a:lnSpc>
              <a:spcBef>
                <a:spcPts val="700"/>
              </a:spcBef>
              <a:spcAft>
                <a:spcPts val="0"/>
              </a:spcAft>
              <a:buClr>
                <a:srgbClr val="86CE24"/>
              </a:buClr>
              <a:buSzPct val="85000"/>
              <a:buFontTx/>
              <a:buNone/>
              <a:tabLst/>
              <a:defRPr/>
            </a:pPr>
            <a:r>
              <a:rPr kumimoji="0" lang="en-US" sz="1600" b="1" i="0" u="none" strike="noStrike" kern="1200" cap="none" spc="0" normalizeH="0" baseline="0" noProof="0" dirty="0">
                <a:ln>
                  <a:noFill/>
                </a:ln>
                <a:solidFill>
                  <a:sysClr val="windowText" lastClr="000000"/>
                </a:solidFill>
                <a:effectLst/>
                <a:uLnTx/>
                <a:uFillTx/>
                <a:latin typeface="Gill Sans MT"/>
                <a:ea typeface="+mn-ea"/>
                <a:cs typeface="+mn-cs"/>
              </a:rPr>
              <a:t>FRS        Account        Transactions</a:t>
            </a:r>
          </a:p>
        </p:txBody>
      </p:sp>
      <p:sp>
        <p:nvSpPr>
          <p:cNvPr id="14" name="Right Arrow 13"/>
          <p:cNvSpPr/>
          <p:nvPr/>
        </p:nvSpPr>
        <p:spPr>
          <a:xfrm>
            <a:off x="1038472" y="5988094"/>
            <a:ext cx="304800" cy="249566"/>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Gill Sans MT"/>
                <a:ea typeface="+mn-ea"/>
                <a:cs typeface="+mn-cs"/>
              </a:rPr>
              <a:t>      </a:t>
            </a:r>
            <a:endParaRPr kumimoji="0" lang="en-US" sz="1800" b="0" i="0" u="none" strike="noStrike" kern="1200" cap="none" spc="0" normalizeH="0" baseline="0" noProof="0" dirty="0">
              <a:ln>
                <a:noFill/>
              </a:ln>
              <a:solidFill>
                <a:sysClr val="windowText" lastClr="000000"/>
              </a:solidFill>
              <a:effectLst/>
              <a:uLnTx/>
              <a:uFillTx/>
              <a:latin typeface="Gill Sans MT"/>
              <a:ea typeface="+mn-ea"/>
              <a:cs typeface="+mn-cs"/>
            </a:endParaRPr>
          </a:p>
        </p:txBody>
      </p:sp>
      <p:sp>
        <p:nvSpPr>
          <p:cNvPr id="15" name="Right Arrow 14"/>
          <p:cNvSpPr/>
          <p:nvPr/>
        </p:nvSpPr>
        <p:spPr>
          <a:xfrm>
            <a:off x="2307156" y="6011614"/>
            <a:ext cx="304800" cy="249566"/>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Gill Sans MT"/>
                <a:ea typeface="+mn-ea"/>
                <a:cs typeface="+mn-cs"/>
              </a:rPr>
              <a:t>      </a:t>
            </a:r>
            <a:endParaRPr kumimoji="0" lang="en-US" sz="1800" b="0" i="0" u="none" strike="noStrike" kern="1200" cap="none" spc="0" normalizeH="0" baseline="0" noProof="0" dirty="0">
              <a:ln>
                <a:noFill/>
              </a:ln>
              <a:solidFill>
                <a:sysClr val="windowText" lastClr="000000"/>
              </a:solidFill>
              <a:effectLst/>
              <a:uLnTx/>
              <a:uFillTx/>
              <a:latin typeface="Gill Sans MT"/>
              <a:ea typeface="+mn-ea"/>
              <a:cs typeface="+mn-cs"/>
            </a:endParaRPr>
          </a:p>
        </p:txBody>
      </p:sp>
      <p:sp>
        <p:nvSpPr>
          <p:cNvPr id="12" name="Rectangle: Rounded Corners 11">
            <a:extLst>
              <a:ext uri="{FF2B5EF4-FFF2-40B4-BE49-F238E27FC236}">
                <a16:creationId xmlns:a16="http://schemas.microsoft.com/office/drawing/2014/main" id="{03C84635-C9A4-BC17-03F0-B8A499670BB8}"/>
              </a:ext>
            </a:extLst>
          </p:cNvPr>
          <p:cNvSpPr/>
          <p:nvPr/>
        </p:nvSpPr>
        <p:spPr>
          <a:xfrm>
            <a:off x="3223089" y="4369067"/>
            <a:ext cx="3939712" cy="286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16" name="Picture 15" descr="A picture containing application&#10;&#10;Description automatically generated">
            <a:extLst>
              <a:ext uri="{FF2B5EF4-FFF2-40B4-BE49-F238E27FC236}">
                <a16:creationId xmlns:a16="http://schemas.microsoft.com/office/drawing/2014/main" id="{6CDD5D0D-82FB-B1D2-4142-2D4BB0547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2" y="1547470"/>
            <a:ext cx="8468907" cy="1181265"/>
          </a:xfrm>
          <a:prstGeom prst="rect">
            <a:avLst/>
          </a:prstGeom>
        </p:spPr>
      </p:pic>
      <p:sp>
        <p:nvSpPr>
          <p:cNvPr id="25" name="Rectangle: Rounded Corners 24">
            <a:extLst>
              <a:ext uri="{FF2B5EF4-FFF2-40B4-BE49-F238E27FC236}">
                <a16:creationId xmlns:a16="http://schemas.microsoft.com/office/drawing/2014/main" id="{40F28D65-EF86-5476-11DE-AD3B5CEE3F19}"/>
              </a:ext>
            </a:extLst>
          </p:cNvPr>
          <p:cNvSpPr/>
          <p:nvPr/>
        </p:nvSpPr>
        <p:spPr>
          <a:xfrm>
            <a:off x="3682114" y="2172079"/>
            <a:ext cx="5143498" cy="4471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22" name="Picture 21" descr="Graphical user interface, application&#10;&#10;Description automatically generated">
            <a:extLst>
              <a:ext uri="{FF2B5EF4-FFF2-40B4-BE49-F238E27FC236}">
                <a16:creationId xmlns:a16="http://schemas.microsoft.com/office/drawing/2014/main" id="{B39915AF-1ECA-12A7-750E-832888BE1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275" y="4711691"/>
            <a:ext cx="8487960" cy="543001"/>
          </a:xfrm>
          <a:prstGeom prst="rect">
            <a:avLst/>
          </a:prstGeom>
        </p:spPr>
      </p:pic>
      <p:sp>
        <p:nvSpPr>
          <p:cNvPr id="27" name="Rectangle: Rounded Corners 26">
            <a:extLst>
              <a:ext uri="{FF2B5EF4-FFF2-40B4-BE49-F238E27FC236}">
                <a16:creationId xmlns:a16="http://schemas.microsoft.com/office/drawing/2014/main" id="{B3C3CA57-D5E7-59ED-B318-F9F6E07E1D72}"/>
              </a:ext>
            </a:extLst>
          </p:cNvPr>
          <p:cNvSpPr/>
          <p:nvPr/>
        </p:nvSpPr>
        <p:spPr>
          <a:xfrm>
            <a:off x="3223089" y="4718838"/>
            <a:ext cx="3939712" cy="535853"/>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5" name="Rectangle 4">
            <a:extLst>
              <a:ext uri="{FF2B5EF4-FFF2-40B4-BE49-F238E27FC236}">
                <a16:creationId xmlns:a16="http://schemas.microsoft.com/office/drawing/2014/main" id="{7DEE3839-7DF9-D40A-9D8A-5FB52934D913}"/>
              </a:ext>
            </a:extLst>
          </p:cNvPr>
          <p:cNvSpPr/>
          <p:nvPr/>
        </p:nvSpPr>
        <p:spPr>
          <a:xfrm>
            <a:off x="353275" y="2172079"/>
            <a:ext cx="685197" cy="4471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503533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563562"/>
          </a:xfrm>
        </p:spPr>
        <p:txBody>
          <a:bodyPr>
            <a:normAutofit fontScale="90000"/>
          </a:bodyPr>
          <a:lstStyle/>
          <a:p>
            <a:pPr algn="ctr"/>
            <a:r>
              <a:rPr lang="en-US" dirty="0"/>
              <a:t>ENCUMBRANCES</a:t>
            </a:r>
          </a:p>
        </p:txBody>
      </p:sp>
      <p:sp>
        <p:nvSpPr>
          <p:cNvPr id="8" name="TextBox 7"/>
          <p:cNvSpPr txBox="1"/>
          <p:nvPr/>
        </p:nvSpPr>
        <p:spPr>
          <a:xfrm>
            <a:off x="228600" y="449999"/>
            <a:ext cx="7848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Example of encumbrance rolling forward to new year and paid</a:t>
            </a:r>
          </a:p>
        </p:txBody>
      </p:sp>
      <p:sp>
        <p:nvSpPr>
          <p:cNvPr id="17" name="TextBox 16"/>
          <p:cNvSpPr txBox="1"/>
          <p:nvPr/>
        </p:nvSpPr>
        <p:spPr>
          <a:xfrm>
            <a:off x="0" y="2812018"/>
            <a:ext cx="5791200" cy="338554"/>
          </a:xfrm>
          <a:prstGeom prst="rect">
            <a:avLst/>
          </a:prstGeom>
          <a:noFill/>
        </p:spPr>
        <p:txBody>
          <a:bodyPr wrap="square" rtlCol="0">
            <a:spAutoFit/>
          </a:bodyPr>
          <a:lstStyle/>
          <a:p>
            <a:pPr marL="525780" marR="0" lvl="1" indent="0" algn="l" defTabSz="914400" rtl="0" eaLnBrk="1" fontAlgn="auto" latinLnBrk="0" hangingPunct="1">
              <a:lnSpc>
                <a:spcPct val="100000"/>
              </a:lnSpc>
              <a:spcBef>
                <a:spcPts val="700"/>
              </a:spcBef>
              <a:spcAft>
                <a:spcPts val="0"/>
              </a:spcAft>
              <a:buClr>
                <a:srgbClr val="86CE24"/>
              </a:buClr>
              <a:buSzPct val="85000"/>
              <a:buFontTx/>
              <a:buNone/>
              <a:tabLst/>
              <a:defRPr/>
            </a:pPr>
            <a:r>
              <a:rPr kumimoji="0" lang="en-US" sz="1600" b="1" i="0" u="none" strike="noStrike" kern="1200" cap="none" spc="0" normalizeH="0" baseline="0" noProof="0" dirty="0">
                <a:ln>
                  <a:noFill/>
                </a:ln>
                <a:solidFill>
                  <a:srgbClr val="FFFF00"/>
                </a:solidFill>
                <a:effectLst/>
                <a:uLnTx/>
                <a:uFillTx/>
                <a:latin typeface="Gill Sans MT"/>
                <a:ea typeface="+mn-ea"/>
                <a:cs typeface="+mn-cs"/>
              </a:rPr>
              <a:t>  FRS         Account         Open Commitment</a:t>
            </a:r>
          </a:p>
        </p:txBody>
      </p:sp>
      <p:sp>
        <p:nvSpPr>
          <p:cNvPr id="4" name="Rectangle 3"/>
          <p:cNvSpPr/>
          <p:nvPr/>
        </p:nvSpPr>
        <p:spPr>
          <a:xfrm>
            <a:off x="76200" y="4592349"/>
            <a:ext cx="5105400" cy="338554"/>
          </a:xfrm>
          <a:prstGeom prst="rect">
            <a:avLst/>
          </a:prstGeom>
        </p:spPr>
        <p:txBody>
          <a:bodyPr wrap="square">
            <a:spAutoFit/>
          </a:bodyPr>
          <a:lstStyle/>
          <a:p>
            <a:pPr marL="525780" marR="0" lvl="1" indent="0" algn="l" defTabSz="914400" rtl="0" eaLnBrk="1" fontAlgn="auto" latinLnBrk="0" hangingPunct="1">
              <a:lnSpc>
                <a:spcPct val="100000"/>
              </a:lnSpc>
              <a:spcBef>
                <a:spcPts val="700"/>
              </a:spcBef>
              <a:spcAft>
                <a:spcPts val="0"/>
              </a:spcAft>
              <a:buClr>
                <a:srgbClr val="86CE24"/>
              </a:buClr>
              <a:buSzPct val="85000"/>
              <a:buFontTx/>
              <a:buNone/>
              <a:tabLst/>
              <a:defRPr/>
            </a:pPr>
            <a:r>
              <a:rPr kumimoji="0" lang="en-US" sz="1600" b="1" i="0" u="none" strike="noStrike" kern="1200" cap="none" spc="0" normalizeH="0" baseline="0" noProof="0" dirty="0">
                <a:ln>
                  <a:noFill/>
                </a:ln>
                <a:solidFill>
                  <a:srgbClr val="FFFF00"/>
                </a:solidFill>
                <a:effectLst/>
                <a:uLnTx/>
                <a:uFillTx/>
                <a:latin typeface="Gill Sans MT"/>
                <a:ea typeface="+mn-ea"/>
                <a:cs typeface="+mn-cs"/>
              </a:rPr>
              <a:t> FRS        Account        Transactions</a:t>
            </a:r>
          </a:p>
        </p:txBody>
      </p:sp>
      <p:sp>
        <p:nvSpPr>
          <p:cNvPr id="14" name="Right Arrow 13"/>
          <p:cNvSpPr/>
          <p:nvPr/>
        </p:nvSpPr>
        <p:spPr>
          <a:xfrm>
            <a:off x="1219200" y="4609152"/>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21" name="Right Arrow 20"/>
          <p:cNvSpPr/>
          <p:nvPr/>
        </p:nvSpPr>
        <p:spPr>
          <a:xfrm>
            <a:off x="2476500" y="4625955"/>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23" name="Right Arrow 22"/>
          <p:cNvSpPr/>
          <p:nvPr/>
        </p:nvSpPr>
        <p:spPr>
          <a:xfrm>
            <a:off x="1219200" y="2851540"/>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24" name="Right Arrow 23"/>
          <p:cNvSpPr/>
          <p:nvPr/>
        </p:nvSpPr>
        <p:spPr>
          <a:xfrm>
            <a:off x="2537691" y="2851540"/>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pic>
        <p:nvPicPr>
          <p:cNvPr id="5" name="Picture 4" descr="Word&#10;&#10;Description automatically generated with low confidence">
            <a:extLst>
              <a:ext uri="{FF2B5EF4-FFF2-40B4-BE49-F238E27FC236}">
                <a16:creationId xmlns:a16="http://schemas.microsoft.com/office/drawing/2014/main" id="{138A5E46-E0F2-D94C-538A-ED0B85179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73" y="1527476"/>
            <a:ext cx="8268854" cy="1143160"/>
          </a:xfrm>
          <a:prstGeom prst="rect">
            <a:avLst/>
          </a:prstGeom>
        </p:spPr>
      </p:pic>
      <p:sp>
        <p:nvSpPr>
          <p:cNvPr id="6" name="Rectangle: Rounded Corners 5">
            <a:extLst>
              <a:ext uri="{FF2B5EF4-FFF2-40B4-BE49-F238E27FC236}">
                <a16:creationId xmlns:a16="http://schemas.microsoft.com/office/drawing/2014/main" id="{D099CEC5-96D9-5FEE-F6DB-A8448B7A53F3}"/>
              </a:ext>
            </a:extLst>
          </p:cNvPr>
          <p:cNvSpPr/>
          <p:nvPr/>
        </p:nvSpPr>
        <p:spPr>
          <a:xfrm>
            <a:off x="457200" y="2209800"/>
            <a:ext cx="8229600" cy="3048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9" name="Picture 8">
            <a:extLst>
              <a:ext uri="{FF2B5EF4-FFF2-40B4-BE49-F238E27FC236}">
                <a16:creationId xmlns:a16="http://schemas.microsoft.com/office/drawing/2014/main" id="{20BAD769-7B01-C672-0BC3-A7B18DFAA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50120"/>
            <a:ext cx="9144000" cy="829794"/>
          </a:xfrm>
          <a:prstGeom prst="rect">
            <a:avLst/>
          </a:prstGeom>
        </p:spPr>
      </p:pic>
      <p:sp>
        <p:nvSpPr>
          <p:cNvPr id="3" name="Rectangle 2">
            <a:extLst>
              <a:ext uri="{FF2B5EF4-FFF2-40B4-BE49-F238E27FC236}">
                <a16:creationId xmlns:a16="http://schemas.microsoft.com/office/drawing/2014/main" id="{E17F8C16-DCFB-45C8-01B9-4E97AFF1E632}"/>
              </a:ext>
            </a:extLst>
          </p:cNvPr>
          <p:cNvSpPr/>
          <p:nvPr/>
        </p:nvSpPr>
        <p:spPr>
          <a:xfrm>
            <a:off x="495300" y="3810000"/>
            <a:ext cx="3810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77146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Year end flags</a:t>
            </a:r>
          </a:p>
        </p:txBody>
      </p:sp>
      <p:sp>
        <p:nvSpPr>
          <p:cNvPr id="3" name="Content Placeholder 2"/>
          <p:cNvSpPr>
            <a:spLocks noGrp="1"/>
          </p:cNvSpPr>
          <p:nvPr>
            <p:ph idx="1"/>
          </p:nvPr>
        </p:nvSpPr>
        <p:spPr/>
        <p:txBody>
          <a:bodyPr/>
          <a:lstStyle/>
          <a:p>
            <a:r>
              <a:rPr lang="en-US" dirty="0"/>
              <a:t>T – Transfer</a:t>
            </a:r>
          </a:p>
          <a:p>
            <a:pPr lvl="1"/>
            <a:r>
              <a:rPr lang="en-US" sz="2000" dirty="0"/>
              <a:t>Only carries forward encumbrances and budget to cover those encumbrances</a:t>
            </a:r>
          </a:p>
          <a:p>
            <a:pPr marL="742950" lvl="2"/>
            <a:r>
              <a:rPr lang="en-US" sz="2000" dirty="0"/>
              <a:t>Rolls forward on Batch Reference of BBFE</a:t>
            </a:r>
          </a:p>
          <a:p>
            <a:pPr lvl="1"/>
            <a:r>
              <a:rPr lang="en-US" sz="2000" dirty="0"/>
              <a:t>Any remaining balance at year end will be transferred to another account</a:t>
            </a:r>
          </a:p>
          <a:p>
            <a:pPr lvl="2"/>
            <a:r>
              <a:rPr lang="en-US" sz="2000" dirty="0"/>
              <a:t>Account specified on attribute module in canopy and screen 006 in FAMIS  in field “year-end account”</a:t>
            </a:r>
          </a:p>
          <a:p>
            <a:pPr marL="811530" lvl="3" indent="-285750"/>
            <a:r>
              <a:rPr lang="en-US" sz="2000" dirty="0"/>
              <a:t>Designated tuition and some indirect accounts</a:t>
            </a:r>
          </a:p>
          <a:p>
            <a:pPr marL="68580" indent="0">
              <a:buNone/>
            </a:pPr>
            <a:r>
              <a:rPr lang="en-US" dirty="0"/>
              <a:t> </a:t>
            </a:r>
          </a:p>
          <a:p>
            <a:pPr marL="868680" lvl="2" indent="0">
              <a:buNone/>
            </a:pPr>
            <a:endParaRPr lang="en-US" dirty="0"/>
          </a:p>
          <a:p>
            <a:pPr lvl="2"/>
            <a:endParaRPr lang="en-US" dirty="0"/>
          </a:p>
        </p:txBody>
      </p:sp>
      <p:pic>
        <p:nvPicPr>
          <p:cNvPr id="5" name="Graphic 4" descr="Share with solid fill">
            <a:extLst>
              <a:ext uri="{FF2B5EF4-FFF2-40B4-BE49-F238E27FC236}">
                <a16:creationId xmlns:a16="http://schemas.microsoft.com/office/drawing/2014/main" id="{AF2A130C-E388-AD1F-17E0-C52D2A452B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2800" y="4724400"/>
            <a:ext cx="1447800" cy="1447800"/>
          </a:xfrm>
          <a:prstGeom prst="rect">
            <a:avLst/>
          </a:prstGeom>
        </p:spPr>
      </p:pic>
    </p:spTree>
    <p:extLst>
      <p:ext uri="{BB962C8B-B14F-4D97-AF65-F5344CB8AC3E}">
        <p14:creationId xmlns:p14="http://schemas.microsoft.com/office/powerpoint/2010/main" val="1987119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487362"/>
          </a:xfrm>
        </p:spPr>
        <p:txBody>
          <a:bodyPr>
            <a:normAutofit fontScale="90000"/>
          </a:bodyPr>
          <a:lstStyle/>
          <a:p>
            <a:pPr algn="ctr"/>
            <a:r>
              <a:rPr lang="en-US" dirty="0"/>
              <a:t>Year end flag – transfer</a:t>
            </a:r>
            <a:br>
              <a:rPr lang="en-US" dirty="0"/>
            </a:br>
            <a:endParaRPr lang="en-US" dirty="0"/>
          </a:p>
        </p:txBody>
      </p:sp>
      <p:sp>
        <p:nvSpPr>
          <p:cNvPr id="3" name="TextBox 2"/>
          <p:cNvSpPr txBox="1"/>
          <p:nvPr/>
        </p:nvSpPr>
        <p:spPr>
          <a:xfrm>
            <a:off x="457200" y="5971401"/>
            <a:ext cx="3810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FRS        Account         Attributes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8" name="Rounded Rectangle 7"/>
          <p:cNvSpPr/>
          <p:nvPr/>
        </p:nvSpPr>
        <p:spPr>
          <a:xfrm>
            <a:off x="1828800" y="1866900"/>
            <a:ext cx="19812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Right Arrow 11"/>
          <p:cNvSpPr/>
          <p:nvPr/>
        </p:nvSpPr>
        <p:spPr>
          <a:xfrm>
            <a:off x="914400" y="6028670"/>
            <a:ext cx="434340" cy="24628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3" name="Right Arrow 12"/>
          <p:cNvSpPr/>
          <p:nvPr/>
        </p:nvSpPr>
        <p:spPr>
          <a:xfrm>
            <a:off x="2216494" y="6048284"/>
            <a:ext cx="434340" cy="24628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10" name="Content Placeholder 9"/>
          <p:cNvPicPr>
            <a:picLocks noGrp="1" noChangeAspect="1"/>
          </p:cNvPicPr>
          <p:nvPr>
            <p:ph idx="1"/>
          </p:nvPr>
        </p:nvPicPr>
        <p:blipFill>
          <a:blip r:embed="rId3"/>
          <a:stretch>
            <a:fillRect/>
          </a:stretch>
        </p:blipFill>
        <p:spPr>
          <a:xfrm>
            <a:off x="914400" y="559046"/>
            <a:ext cx="6629400" cy="5358322"/>
          </a:xfrm>
          <a:prstGeom prst="rect">
            <a:avLst/>
          </a:prstGeom>
        </p:spPr>
      </p:pic>
      <p:sp>
        <p:nvSpPr>
          <p:cNvPr id="11" name="Rounded Rectangle 10"/>
          <p:cNvSpPr/>
          <p:nvPr/>
        </p:nvSpPr>
        <p:spPr>
          <a:xfrm>
            <a:off x="990600" y="4419600"/>
            <a:ext cx="3276600" cy="914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4" name="Rounded Rectangle 13"/>
          <p:cNvSpPr/>
          <p:nvPr/>
        </p:nvSpPr>
        <p:spPr>
          <a:xfrm>
            <a:off x="1828800" y="609600"/>
            <a:ext cx="1143000" cy="38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5" name="Rounded Rectangle 14"/>
          <p:cNvSpPr/>
          <p:nvPr/>
        </p:nvSpPr>
        <p:spPr>
          <a:xfrm>
            <a:off x="3848100" y="1009650"/>
            <a:ext cx="8382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6" name="Rounded Rectangle 15"/>
          <p:cNvSpPr/>
          <p:nvPr/>
        </p:nvSpPr>
        <p:spPr>
          <a:xfrm>
            <a:off x="1981200" y="1748790"/>
            <a:ext cx="1447800" cy="4610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3838395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208" y="296516"/>
            <a:ext cx="7467600" cy="334962"/>
          </a:xfrm>
        </p:spPr>
        <p:txBody>
          <a:bodyPr>
            <a:normAutofit fontScale="90000"/>
          </a:bodyPr>
          <a:lstStyle/>
          <a:p>
            <a:pPr algn="ctr"/>
            <a:r>
              <a:rPr lang="en-US" sz="2800" dirty="0"/>
              <a:t>Year end flags - transfer</a:t>
            </a:r>
          </a:p>
        </p:txBody>
      </p:sp>
      <p:sp>
        <p:nvSpPr>
          <p:cNvPr id="3" name="Content Placeholder 2"/>
          <p:cNvSpPr>
            <a:spLocks noGrp="1"/>
          </p:cNvSpPr>
          <p:nvPr>
            <p:ph idx="1"/>
          </p:nvPr>
        </p:nvSpPr>
        <p:spPr>
          <a:xfrm>
            <a:off x="228600" y="6063734"/>
            <a:ext cx="8803409" cy="381000"/>
          </a:xfrm>
          <a:noFill/>
          <a:ln>
            <a:noFill/>
          </a:ln>
        </p:spPr>
        <p:txBody>
          <a:bodyPr>
            <a:normAutofit lnSpcReduction="10000"/>
          </a:bodyPr>
          <a:lstStyle/>
          <a:p>
            <a:pPr marL="68580" indent="0">
              <a:buClrTx/>
              <a:buNone/>
            </a:pPr>
            <a:r>
              <a:rPr lang="en-US" b="1" dirty="0">
                <a:solidFill>
                  <a:schemeClr val="accent6">
                    <a:lumMod val="50000"/>
                  </a:schemeClr>
                </a:solidFill>
              </a:rPr>
              <a:t>FRS      Account       Transactions</a:t>
            </a:r>
          </a:p>
        </p:txBody>
      </p:sp>
      <p:sp>
        <p:nvSpPr>
          <p:cNvPr id="24" name="Rounded Rectangle 23"/>
          <p:cNvSpPr/>
          <p:nvPr/>
        </p:nvSpPr>
        <p:spPr>
          <a:xfrm>
            <a:off x="1524000" y="1905000"/>
            <a:ext cx="20574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5" name="Rounded Rectangle 24"/>
          <p:cNvSpPr/>
          <p:nvPr/>
        </p:nvSpPr>
        <p:spPr>
          <a:xfrm>
            <a:off x="990600" y="2438400"/>
            <a:ext cx="17526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4" name="Picture 3"/>
          <p:cNvPicPr>
            <a:picLocks noChangeAspect="1"/>
          </p:cNvPicPr>
          <p:nvPr/>
        </p:nvPicPr>
        <p:blipFill>
          <a:blip r:embed="rId3"/>
          <a:stretch>
            <a:fillRect/>
          </a:stretch>
        </p:blipFill>
        <p:spPr>
          <a:xfrm>
            <a:off x="243968" y="2885407"/>
            <a:ext cx="8382001" cy="3152775"/>
          </a:xfrm>
          <a:prstGeom prst="rect">
            <a:avLst/>
          </a:prstGeom>
        </p:spPr>
      </p:pic>
      <p:sp>
        <p:nvSpPr>
          <p:cNvPr id="7" name="Rounded Rectangle 6"/>
          <p:cNvSpPr/>
          <p:nvPr/>
        </p:nvSpPr>
        <p:spPr>
          <a:xfrm>
            <a:off x="228601" y="5552407"/>
            <a:ext cx="8305800" cy="3911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5" name="Picture 4"/>
          <p:cNvPicPr>
            <a:picLocks noChangeAspect="1"/>
          </p:cNvPicPr>
          <p:nvPr/>
        </p:nvPicPr>
        <p:blipFill>
          <a:blip r:embed="rId4"/>
          <a:stretch>
            <a:fillRect/>
          </a:stretch>
        </p:blipFill>
        <p:spPr>
          <a:xfrm>
            <a:off x="980994" y="740967"/>
            <a:ext cx="5800725" cy="1581150"/>
          </a:xfrm>
          <a:prstGeom prst="rect">
            <a:avLst/>
          </a:prstGeom>
        </p:spPr>
      </p:pic>
      <p:sp>
        <p:nvSpPr>
          <p:cNvPr id="9" name="TextBox 8"/>
          <p:cNvSpPr txBox="1"/>
          <p:nvPr/>
        </p:nvSpPr>
        <p:spPr>
          <a:xfrm>
            <a:off x="838200" y="2351511"/>
            <a:ext cx="4038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Gill Sans MT"/>
                <a:ea typeface="+mn-ea"/>
                <a:cs typeface="+mn-cs"/>
              </a:rPr>
              <a:t>FRS         Account         Summary</a:t>
            </a:r>
          </a:p>
        </p:txBody>
      </p:sp>
      <p:sp>
        <p:nvSpPr>
          <p:cNvPr id="6" name="Oval 5"/>
          <p:cNvSpPr/>
          <p:nvPr/>
        </p:nvSpPr>
        <p:spPr>
          <a:xfrm>
            <a:off x="6019800" y="740967"/>
            <a:ext cx="609600" cy="173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Right Arrow 10"/>
          <p:cNvSpPr/>
          <p:nvPr/>
        </p:nvSpPr>
        <p:spPr>
          <a:xfrm>
            <a:off x="838200" y="6129451"/>
            <a:ext cx="304800" cy="24956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12" name="Right Arrow 11"/>
          <p:cNvSpPr/>
          <p:nvPr/>
        </p:nvSpPr>
        <p:spPr>
          <a:xfrm>
            <a:off x="2263140" y="6129451"/>
            <a:ext cx="304800" cy="24956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10" name="Right Arrow 9"/>
          <p:cNvSpPr/>
          <p:nvPr/>
        </p:nvSpPr>
        <p:spPr>
          <a:xfrm>
            <a:off x="1345855" y="2385548"/>
            <a:ext cx="479135" cy="29319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5" name="Right Arrow 14"/>
          <p:cNvSpPr/>
          <p:nvPr/>
        </p:nvSpPr>
        <p:spPr>
          <a:xfrm>
            <a:off x="2672483" y="2391520"/>
            <a:ext cx="446233" cy="28690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8" name="Rectangle 7">
            <a:extLst>
              <a:ext uri="{FF2B5EF4-FFF2-40B4-BE49-F238E27FC236}">
                <a16:creationId xmlns:a16="http://schemas.microsoft.com/office/drawing/2014/main" id="{D4931F21-200C-F4C9-C143-4642CD095044}"/>
              </a:ext>
            </a:extLst>
          </p:cNvPr>
          <p:cNvSpPr/>
          <p:nvPr/>
        </p:nvSpPr>
        <p:spPr>
          <a:xfrm>
            <a:off x="726208" y="3124200"/>
            <a:ext cx="416792" cy="23624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3" name="Rectangle 12">
            <a:extLst>
              <a:ext uri="{FF2B5EF4-FFF2-40B4-BE49-F238E27FC236}">
                <a16:creationId xmlns:a16="http://schemas.microsoft.com/office/drawing/2014/main" id="{12568657-E4D2-1FEC-9091-969B07A240E7}"/>
              </a:ext>
            </a:extLst>
          </p:cNvPr>
          <p:cNvSpPr/>
          <p:nvPr/>
        </p:nvSpPr>
        <p:spPr>
          <a:xfrm>
            <a:off x="726208" y="5552407"/>
            <a:ext cx="416792" cy="3911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325789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487362"/>
          </a:xfrm>
        </p:spPr>
        <p:txBody>
          <a:bodyPr>
            <a:normAutofit fontScale="90000"/>
          </a:bodyPr>
          <a:lstStyle/>
          <a:p>
            <a:pPr algn="ctr"/>
            <a:br>
              <a:rPr lang="en-US" dirty="0"/>
            </a:br>
            <a:r>
              <a:rPr lang="en-US" dirty="0"/>
              <a:t>Year End Flag - Fiscal</a:t>
            </a:r>
            <a:br>
              <a:rPr lang="en-US" dirty="0"/>
            </a:br>
            <a:endParaRPr lang="en-US" dirty="0"/>
          </a:p>
        </p:txBody>
      </p:sp>
      <p:sp>
        <p:nvSpPr>
          <p:cNvPr id="3" name="Content Placeholder 2"/>
          <p:cNvSpPr>
            <a:spLocks noGrp="1"/>
          </p:cNvSpPr>
          <p:nvPr>
            <p:ph idx="1"/>
          </p:nvPr>
        </p:nvSpPr>
        <p:spPr>
          <a:xfrm>
            <a:off x="228600" y="1600200"/>
            <a:ext cx="8638794" cy="3733801"/>
          </a:xfrm>
        </p:spPr>
        <p:txBody>
          <a:bodyPr/>
          <a:lstStyle/>
          <a:p>
            <a:pPr marL="457200" lvl="1" indent="0">
              <a:buNone/>
            </a:pPr>
            <a:r>
              <a:rPr lang="en-US" sz="2000" dirty="0"/>
              <a:t>F - Fiscal Year</a:t>
            </a:r>
          </a:p>
          <a:p>
            <a:pPr lvl="1"/>
            <a:r>
              <a:rPr lang="en-US" sz="2000" dirty="0"/>
              <a:t>Carries forward all unexpended balances including encumbrances, revenue and expense budget</a:t>
            </a:r>
          </a:p>
          <a:p>
            <a:pPr lvl="1"/>
            <a:r>
              <a:rPr lang="en-US" sz="2000" dirty="0"/>
              <a:t>Creates a Batch Reference</a:t>
            </a:r>
          </a:p>
          <a:p>
            <a:pPr lvl="2"/>
            <a:r>
              <a:rPr lang="en-US" sz="2000" dirty="0"/>
              <a:t>BBFE (Budget Brought Forward Encumbrance) </a:t>
            </a:r>
          </a:p>
          <a:p>
            <a:pPr lvl="2"/>
            <a:r>
              <a:rPr lang="en-US" sz="2000" dirty="0"/>
              <a:t>BBF (Budget Brought Forward) for all BBA</a:t>
            </a:r>
          </a:p>
          <a:p>
            <a:pPr lvl="1"/>
            <a:r>
              <a:rPr lang="en-US" sz="2200" dirty="0"/>
              <a:t>Local accounts – gift and material fee accounts</a:t>
            </a:r>
          </a:p>
          <a:p>
            <a:pPr lvl="1"/>
            <a:endParaRPr lang="en-US" sz="2200" dirty="0"/>
          </a:p>
          <a:p>
            <a:pPr marL="468630" lvl="1" indent="0">
              <a:buNone/>
            </a:pPr>
            <a:endParaRPr lang="en-US" sz="1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648200"/>
            <a:ext cx="127635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47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Graphical user interface, text, application, chat or text message&#10;&#10;Description automatically generated">
            <a:extLst>
              <a:ext uri="{FF2B5EF4-FFF2-40B4-BE49-F238E27FC236}">
                <a16:creationId xmlns:a16="http://schemas.microsoft.com/office/drawing/2014/main" id="{FAB9A5CF-B9EC-0192-32CF-D4C8CA181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85" y="4138923"/>
            <a:ext cx="7078063" cy="1076475"/>
          </a:xfrm>
          <a:prstGeom prst="rect">
            <a:avLst/>
          </a:prstGeom>
        </p:spPr>
      </p:pic>
      <p:sp>
        <p:nvSpPr>
          <p:cNvPr id="2" name="Title 1"/>
          <p:cNvSpPr>
            <a:spLocks noGrp="1"/>
          </p:cNvSpPr>
          <p:nvPr>
            <p:ph type="title"/>
          </p:nvPr>
        </p:nvSpPr>
        <p:spPr>
          <a:xfrm>
            <a:off x="685800" y="142440"/>
            <a:ext cx="6934200" cy="467159"/>
          </a:xfrm>
        </p:spPr>
        <p:txBody>
          <a:bodyPr>
            <a:normAutofit fontScale="90000"/>
          </a:bodyPr>
          <a:lstStyle/>
          <a:p>
            <a:pPr algn="ctr"/>
            <a:br>
              <a:rPr lang="en-US" sz="3100" dirty="0"/>
            </a:br>
            <a:r>
              <a:rPr lang="en-US" sz="3100" dirty="0"/>
              <a:t>Year End Flag - Fiscal</a:t>
            </a:r>
            <a:br>
              <a:rPr lang="en-US" dirty="0"/>
            </a:br>
            <a:endParaRPr lang="en-US" dirty="0"/>
          </a:p>
        </p:txBody>
      </p:sp>
      <p:sp>
        <p:nvSpPr>
          <p:cNvPr id="14" name="Rectangle 13"/>
          <p:cNvSpPr/>
          <p:nvPr/>
        </p:nvSpPr>
        <p:spPr>
          <a:xfrm>
            <a:off x="1447800" y="22860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0" name="TextBox 19"/>
          <p:cNvSpPr txBox="1"/>
          <p:nvPr/>
        </p:nvSpPr>
        <p:spPr>
          <a:xfrm>
            <a:off x="228600" y="646738"/>
            <a:ext cx="24384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Available Balances Year End FY2022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21" name="TextBox 20"/>
          <p:cNvSpPr txBox="1"/>
          <p:nvPr/>
        </p:nvSpPr>
        <p:spPr>
          <a:xfrm>
            <a:off x="30480" y="3695330"/>
            <a:ext cx="38463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BBF FY2023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5" name="TextBox 4"/>
          <p:cNvSpPr txBox="1"/>
          <p:nvPr/>
        </p:nvSpPr>
        <p:spPr>
          <a:xfrm>
            <a:off x="882849" y="5252877"/>
            <a:ext cx="4191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ill Sans MT"/>
                <a:ea typeface="+mn-ea"/>
                <a:cs typeface="+mn-cs"/>
              </a:rPr>
              <a:t>FRS        Account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Gill Sans MT"/>
              <a:ea typeface="+mn-ea"/>
              <a:cs typeface="+mn-cs"/>
            </a:endParaRPr>
          </a:p>
        </p:txBody>
      </p:sp>
      <p:sp>
        <p:nvSpPr>
          <p:cNvPr id="6" name="TextBox 5"/>
          <p:cNvSpPr txBox="1"/>
          <p:nvPr/>
        </p:nvSpPr>
        <p:spPr>
          <a:xfrm>
            <a:off x="2729176" y="3510664"/>
            <a:ext cx="37860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ill Sans MT"/>
                <a:ea typeface="+mn-ea"/>
                <a:cs typeface="+mn-cs"/>
              </a:rPr>
              <a:t>FRS        Account        Summary</a:t>
            </a:r>
          </a:p>
        </p:txBody>
      </p:sp>
      <p:sp>
        <p:nvSpPr>
          <p:cNvPr id="10" name="Right Arrow 9"/>
          <p:cNvSpPr/>
          <p:nvPr/>
        </p:nvSpPr>
        <p:spPr>
          <a:xfrm>
            <a:off x="1492449" y="5301617"/>
            <a:ext cx="304800" cy="32099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12" name="Right Arrow 11"/>
          <p:cNvSpPr/>
          <p:nvPr/>
        </p:nvSpPr>
        <p:spPr>
          <a:xfrm>
            <a:off x="3419636" y="3570547"/>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13" name="Right Arrow 12"/>
          <p:cNvSpPr/>
          <p:nvPr/>
        </p:nvSpPr>
        <p:spPr>
          <a:xfrm>
            <a:off x="4738789" y="3575858"/>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15" name="Right Arrow 14"/>
          <p:cNvSpPr/>
          <p:nvPr/>
        </p:nvSpPr>
        <p:spPr>
          <a:xfrm>
            <a:off x="2864049" y="5301617"/>
            <a:ext cx="304800" cy="32099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pic>
        <p:nvPicPr>
          <p:cNvPr id="23" name="Picture 22" descr="Table&#10;&#10;Description automatically generated">
            <a:extLst>
              <a:ext uri="{FF2B5EF4-FFF2-40B4-BE49-F238E27FC236}">
                <a16:creationId xmlns:a16="http://schemas.microsoft.com/office/drawing/2014/main" id="{567484C9-BFEA-1EA8-3240-E7BEFA385A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062195"/>
            <a:ext cx="6899372" cy="2388586"/>
          </a:xfrm>
          <a:prstGeom prst="rect">
            <a:avLst/>
          </a:prstGeom>
        </p:spPr>
      </p:pic>
      <p:sp>
        <p:nvSpPr>
          <p:cNvPr id="26" name="Rectangle 25">
            <a:extLst>
              <a:ext uri="{FF2B5EF4-FFF2-40B4-BE49-F238E27FC236}">
                <a16:creationId xmlns:a16="http://schemas.microsoft.com/office/drawing/2014/main" id="{F3323B3B-19F8-8741-E731-C2C11FC28BF2}"/>
              </a:ext>
            </a:extLst>
          </p:cNvPr>
          <p:cNvSpPr/>
          <p:nvPr/>
        </p:nvSpPr>
        <p:spPr>
          <a:xfrm>
            <a:off x="2057400" y="1750337"/>
            <a:ext cx="914400" cy="282877"/>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7" name="Rectangle 26">
            <a:extLst>
              <a:ext uri="{FF2B5EF4-FFF2-40B4-BE49-F238E27FC236}">
                <a16:creationId xmlns:a16="http://schemas.microsoft.com/office/drawing/2014/main" id="{FBE156E3-07B2-2BA3-C2DA-81EE091ED17C}"/>
              </a:ext>
            </a:extLst>
          </p:cNvPr>
          <p:cNvSpPr/>
          <p:nvPr/>
        </p:nvSpPr>
        <p:spPr>
          <a:xfrm>
            <a:off x="2057400" y="2230637"/>
            <a:ext cx="914400" cy="270064"/>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8" name="Rectangle 27">
            <a:extLst>
              <a:ext uri="{FF2B5EF4-FFF2-40B4-BE49-F238E27FC236}">
                <a16:creationId xmlns:a16="http://schemas.microsoft.com/office/drawing/2014/main" id="{66D48CF5-7B84-14FB-5862-08434757A6E2}"/>
              </a:ext>
            </a:extLst>
          </p:cNvPr>
          <p:cNvSpPr/>
          <p:nvPr/>
        </p:nvSpPr>
        <p:spPr>
          <a:xfrm>
            <a:off x="8077200" y="2205196"/>
            <a:ext cx="727172" cy="309404"/>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9" name="Rectangle 28">
            <a:extLst>
              <a:ext uri="{FF2B5EF4-FFF2-40B4-BE49-F238E27FC236}">
                <a16:creationId xmlns:a16="http://schemas.microsoft.com/office/drawing/2014/main" id="{94BFD9D1-FB99-B650-E068-B1E6E30CA3F2}"/>
              </a:ext>
            </a:extLst>
          </p:cNvPr>
          <p:cNvSpPr/>
          <p:nvPr/>
        </p:nvSpPr>
        <p:spPr>
          <a:xfrm>
            <a:off x="8077200" y="1752600"/>
            <a:ext cx="727172" cy="270064"/>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0" name="Rectangle 29">
            <a:extLst>
              <a:ext uri="{FF2B5EF4-FFF2-40B4-BE49-F238E27FC236}">
                <a16:creationId xmlns:a16="http://schemas.microsoft.com/office/drawing/2014/main" id="{2888BAF5-9A6D-D1C3-2E20-C7AE9C9F8A9C}"/>
              </a:ext>
            </a:extLst>
          </p:cNvPr>
          <p:cNvSpPr/>
          <p:nvPr/>
        </p:nvSpPr>
        <p:spPr>
          <a:xfrm>
            <a:off x="3421725" y="4475700"/>
            <a:ext cx="2521875" cy="719101"/>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1" name="Rectangle 30">
            <a:extLst>
              <a:ext uri="{FF2B5EF4-FFF2-40B4-BE49-F238E27FC236}">
                <a16:creationId xmlns:a16="http://schemas.microsoft.com/office/drawing/2014/main" id="{48B17174-EA28-3C45-3A8C-D9DCAFD8D2C0}"/>
              </a:ext>
            </a:extLst>
          </p:cNvPr>
          <p:cNvSpPr/>
          <p:nvPr/>
        </p:nvSpPr>
        <p:spPr>
          <a:xfrm>
            <a:off x="6697888" y="4475700"/>
            <a:ext cx="670744" cy="719101"/>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2" name="Rectangle 21">
            <a:extLst>
              <a:ext uri="{FF2B5EF4-FFF2-40B4-BE49-F238E27FC236}">
                <a16:creationId xmlns:a16="http://schemas.microsoft.com/office/drawing/2014/main" id="{79DC331B-BAE3-46D3-29CB-516E2710F076}"/>
              </a:ext>
            </a:extLst>
          </p:cNvPr>
          <p:cNvSpPr/>
          <p:nvPr/>
        </p:nvSpPr>
        <p:spPr>
          <a:xfrm>
            <a:off x="7086600" y="2371647"/>
            <a:ext cx="971390" cy="142953"/>
          </a:xfrm>
          <a:prstGeom prst="rect">
            <a:avLst/>
          </a:prstGeom>
          <a:solidFill>
            <a:schemeClr val="accent2">
              <a:lumMod val="20000"/>
              <a:lumOff val="80000"/>
              <a:alpha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4" name="Rectangle 23">
            <a:extLst>
              <a:ext uri="{FF2B5EF4-FFF2-40B4-BE49-F238E27FC236}">
                <a16:creationId xmlns:a16="http://schemas.microsoft.com/office/drawing/2014/main" id="{9887E793-B641-6C02-27B0-70F1CFCFEB26}"/>
              </a:ext>
            </a:extLst>
          </p:cNvPr>
          <p:cNvSpPr/>
          <p:nvPr/>
        </p:nvSpPr>
        <p:spPr>
          <a:xfrm>
            <a:off x="6703651" y="4341661"/>
            <a:ext cx="664981" cy="113442"/>
          </a:xfrm>
          <a:prstGeom prst="rect">
            <a:avLst/>
          </a:prstGeom>
          <a:solidFill>
            <a:schemeClr val="accent2">
              <a:lumMod val="20000"/>
              <a:lumOff val="80000"/>
              <a:alpha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5" name="Rectangle 24">
            <a:extLst>
              <a:ext uri="{FF2B5EF4-FFF2-40B4-BE49-F238E27FC236}">
                <a16:creationId xmlns:a16="http://schemas.microsoft.com/office/drawing/2014/main" id="{9F1AE24D-94FC-C00E-921C-C6E9BE0E2308}"/>
              </a:ext>
            </a:extLst>
          </p:cNvPr>
          <p:cNvSpPr/>
          <p:nvPr/>
        </p:nvSpPr>
        <p:spPr>
          <a:xfrm>
            <a:off x="3419636" y="4312790"/>
            <a:ext cx="2521874" cy="162910"/>
          </a:xfrm>
          <a:prstGeom prst="rect">
            <a:avLst/>
          </a:prstGeom>
          <a:solidFill>
            <a:schemeClr val="accent2">
              <a:lumMod val="20000"/>
              <a:lumOff val="80000"/>
              <a:alpha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2795754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Year end flag - Project</a:t>
            </a:r>
          </a:p>
        </p:txBody>
      </p:sp>
      <p:sp>
        <p:nvSpPr>
          <p:cNvPr id="3" name="Content Placeholder 2"/>
          <p:cNvSpPr>
            <a:spLocks noGrp="1"/>
          </p:cNvSpPr>
          <p:nvPr>
            <p:ph idx="1"/>
          </p:nvPr>
        </p:nvSpPr>
        <p:spPr/>
        <p:txBody>
          <a:bodyPr>
            <a:normAutofit/>
          </a:bodyPr>
          <a:lstStyle/>
          <a:p>
            <a:r>
              <a:rPr lang="en-US" sz="1800" dirty="0"/>
              <a:t>P-Project Accounts</a:t>
            </a:r>
          </a:p>
          <a:p>
            <a:pPr lvl="1"/>
            <a:r>
              <a:rPr lang="en-US" sz="1800" dirty="0"/>
              <a:t>Carry forward all balances</a:t>
            </a:r>
          </a:p>
          <a:p>
            <a:pPr lvl="2"/>
            <a:r>
              <a:rPr lang="en-US" sz="1800" dirty="0"/>
              <a:t>Including encumbrances, revenue and expense budget and actuals</a:t>
            </a:r>
          </a:p>
          <a:p>
            <a:pPr lvl="1"/>
            <a:r>
              <a:rPr lang="en-US" sz="1800" dirty="0"/>
              <a:t>Creates a Batch Reference </a:t>
            </a:r>
          </a:p>
          <a:p>
            <a:pPr lvl="2"/>
            <a:r>
              <a:rPr lang="en-US" sz="1800" dirty="0"/>
              <a:t>BBFE (Budget Brought Forward Encumbrance) </a:t>
            </a:r>
          </a:p>
          <a:p>
            <a:pPr lvl="2"/>
            <a:r>
              <a:rPr lang="en-US" sz="1800" dirty="0"/>
              <a:t>BBPJ (Budget Brought Forward Project) </a:t>
            </a:r>
          </a:p>
          <a:p>
            <a:pPr lvl="2"/>
            <a:r>
              <a:rPr lang="en-US" sz="1800" dirty="0"/>
              <a:t>BBPA (Beginning Balance Project Actuals)	</a:t>
            </a:r>
          </a:p>
          <a:p>
            <a:pPr lvl="1"/>
            <a:r>
              <a:rPr lang="en-US" sz="1800" dirty="0"/>
              <a:t>Can Retrieve totals from inception</a:t>
            </a:r>
          </a:p>
          <a:p>
            <a:pPr lvl="1"/>
            <a:r>
              <a:rPr lang="en-US" sz="1800" dirty="0"/>
              <a:t>Grant and Contract Accounts</a:t>
            </a:r>
          </a:p>
          <a:p>
            <a:endParaRPr lang="en-US" dirty="0"/>
          </a:p>
          <a:p>
            <a:endParaRPr lang="en-US" dirty="0"/>
          </a:p>
        </p:txBody>
      </p:sp>
      <p:pic>
        <p:nvPicPr>
          <p:cNvPr id="2050" name="Picture 2" descr="Cartoon Style Letters Upper and Lower Case-upper case letter ...">
            <a:extLst>
              <a:ext uri="{FF2B5EF4-FFF2-40B4-BE49-F238E27FC236}">
                <a16:creationId xmlns:a16="http://schemas.microsoft.com/office/drawing/2014/main" id="{944A7F82-19E2-7795-702B-AB15F8A187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956627"/>
            <a:ext cx="1581538" cy="15985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0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Chart of accounts</a:t>
            </a:r>
          </a:p>
        </p:txBody>
      </p:sp>
      <p:sp>
        <p:nvSpPr>
          <p:cNvPr id="3" name="Content Placeholder 2"/>
          <p:cNvSpPr>
            <a:spLocks noGrp="1"/>
          </p:cNvSpPr>
          <p:nvPr>
            <p:ph idx="1"/>
          </p:nvPr>
        </p:nvSpPr>
        <p:spPr/>
        <p:txBody>
          <a:bodyPr>
            <a:normAutofit fontScale="92500" lnSpcReduction="10000"/>
          </a:bodyPr>
          <a:lstStyle/>
          <a:p>
            <a:pPr marL="0" indent="0">
              <a:buNone/>
            </a:pPr>
            <a:r>
              <a:rPr lang="en-US" sz="1900" b="1" dirty="0">
                <a:solidFill>
                  <a:srgbClr val="92D050"/>
                </a:solidFill>
              </a:rPr>
              <a:t>G/L Account Range	S/L Account Range	**Fund Group</a:t>
            </a:r>
          </a:p>
          <a:p>
            <a:pPr marL="0" indent="0">
              <a:buNone/>
            </a:pPr>
            <a:r>
              <a:rPr lang="en-US" sz="1900" dirty="0"/>
              <a:t>010000-019999		100000-199999		State Funding</a:t>
            </a:r>
          </a:p>
          <a:p>
            <a:pPr marL="0" indent="0">
              <a:buNone/>
            </a:pPr>
            <a:r>
              <a:rPr lang="en-US" sz="1900" dirty="0"/>
              <a:t>020000-029999		200000-299999		Designated Funds</a:t>
            </a:r>
          </a:p>
          <a:p>
            <a:pPr marL="0" indent="0">
              <a:buNone/>
            </a:pPr>
            <a:r>
              <a:rPr lang="en-US" sz="1900" dirty="0"/>
              <a:t>030000-039999		300000-399999		Auxiliary Funds</a:t>
            </a:r>
          </a:p>
          <a:p>
            <a:pPr marL="0" indent="0">
              <a:buNone/>
            </a:pPr>
            <a:r>
              <a:rPr lang="en-US" sz="1900" dirty="0"/>
              <a:t>040000-049999		400000-499999		Scholarship Funds</a:t>
            </a:r>
          </a:p>
          <a:p>
            <a:pPr marL="0" indent="0">
              <a:buNone/>
            </a:pPr>
            <a:r>
              <a:rPr lang="en-US" sz="1900" dirty="0"/>
              <a:t>050000-069999		500000-699999		Grants &amp; Contracts</a:t>
            </a:r>
          </a:p>
          <a:p>
            <a:pPr marL="0" indent="0">
              <a:buNone/>
            </a:pPr>
            <a:r>
              <a:rPr lang="en-US" sz="1900" dirty="0"/>
              <a:t>070000-079999		No SL Accts		Loans &amp; Endowments</a:t>
            </a:r>
          </a:p>
          <a:p>
            <a:pPr marL="0" indent="0">
              <a:buNone/>
            </a:pPr>
            <a:r>
              <a:rPr lang="en-US" sz="1900" dirty="0"/>
              <a:t>080000-089999		800000-899999		Plant Funds</a:t>
            </a:r>
          </a:p>
          <a:p>
            <a:pPr marL="0" indent="0">
              <a:buNone/>
            </a:pPr>
            <a:r>
              <a:rPr lang="en-US" sz="1900" dirty="0"/>
              <a:t>090000-099999		900000-999999		</a:t>
            </a:r>
            <a:r>
              <a:rPr lang="en-US" sz="1700" dirty="0"/>
              <a:t>Agency &amp; Fiduciary Funds</a:t>
            </a:r>
          </a:p>
          <a:p>
            <a:pPr marL="0" indent="0">
              <a:buNone/>
            </a:pPr>
            <a:endParaRPr lang="en-US" dirty="0"/>
          </a:p>
          <a:p>
            <a:pPr marL="0" indent="0">
              <a:buNone/>
            </a:pPr>
            <a:r>
              <a:rPr lang="en-US" sz="1600" b="1" dirty="0">
                <a:solidFill>
                  <a:srgbClr val="92D050"/>
                </a:solidFill>
              </a:rPr>
              <a:t>**</a:t>
            </a:r>
            <a:r>
              <a:rPr lang="en-US" sz="1600" dirty="0">
                <a:solidFill>
                  <a:srgbClr val="92D050"/>
                </a:solidFill>
              </a:rPr>
              <a:t> For fund source information refer to Section 02.03 in Finance Handbook</a:t>
            </a:r>
          </a:p>
        </p:txBody>
      </p:sp>
    </p:spTree>
    <p:extLst>
      <p:ext uri="{BB962C8B-B14F-4D97-AF65-F5344CB8AC3E}">
        <p14:creationId xmlns:p14="http://schemas.microsoft.com/office/powerpoint/2010/main" val="2925444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896100" cy="533400"/>
          </a:xfrm>
        </p:spPr>
        <p:txBody>
          <a:bodyPr>
            <a:normAutofit/>
          </a:bodyPr>
          <a:lstStyle/>
          <a:p>
            <a:pPr algn="ctr"/>
            <a:r>
              <a:rPr lang="en-US" sz="2800" dirty="0"/>
              <a:t>Year end flag - project</a:t>
            </a:r>
          </a:p>
        </p:txBody>
      </p:sp>
      <p:sp>
        <p:nvSpPr>
          <p:cNvPr id="21" name="Rectangle 20"/>
          <p:cNvSpPr/>
          <p:nvPr/>
        </p:nvSpPr>
        <p:spPr>
          <a:xfrm>
            <a:off x="1447800" y="1752600"/>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1" name="TextBox 30"/>
          <p:cNvSpPr txBox="1"/>
          <p:nvPr/>
        </p:nvSpPr>
        <p:spPr>
          <a:xfrm>
            <a:off x="60166" y="3828585"/>
            <a:ext cx="16162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32" name="TextBox 31"/>
          <p:cNvSpPr txBox="1"/>
          <p:nvPr/>
        </p:nvSpPr>
        <p:spPr>
          <a:xfrm>
            <a:off x="36720" y="701216"/>
            <a:ext cx="82459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Year Ending Project Actuals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5" name="TextBox 4"/>
          <p:cNvSpPr txBox="1"/>
          <p:nvPr/>
        </p:nvSpPr>
        <p:spPr>
          <a:xfrm>
            <a:off x="2967956" y="5404533"/>
            <a:ext cx="359887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ill Sans MT"/>
                <a:ea typeface="+mn-ea"/>
                <a:cs typeface="+mn-cs"/>
              </a:rPr>
              <a:t>FRS        Account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Gill Sans MT"/>
              <a:ea typeface="+mn-ea"/>
              <a:cs typeface="+mn-cs"/>
            </a:endParaRPr>
          </a:p>
        </p:txBody>
      </p:sp>
      <p:sp>
        <p:nvSpPr>
          <p:cNvPr id="13" name="Right Arrow 12"/>
          <p:cNvSpPr/>
          <p:nvPr/>
        </p:nvSpPr>
        <p:spPr>
          <a:xfrm>
            <a:off x="3563335" y="5448266"/>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14" name="Right Arrow 13"/>
          <p:cNvSpPr/>
          <p:nvPr/>
        </p:nvSpPr>
        <p:spPr>
          <a:xfrm>
            <a:off x="5029200" y="5478132"/>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pic>
        <p:nvPicPr>
          <p:cNvPr id="3" name="Picture 2"/>
          <p:cNvPicPr>
            <a:picLocks noChangeAspect="1"/>
          </p:cNvPicPr>
          <p:nvPr/>
        </p:nvPicPr>
        <p:blipFill>
          <a:blip r:embed="rId3"/>
          <a:stretch>
            <a:fillRect/>
          </a:stretch>
        </p:blipFill>
        <p:spPr>
          <a:xfrm>
            <a:off x="868283" y="1155091"/>
            <a:ext cx="7013891" cy="4256375"/>
          </a:xfrm>
          <a:prstGeom prst="rect">
            <a:avLst/>
          </a:prstGeom>
        </p:spPr>
      </p:pic>
      <p:sp>
        <p:nvSpPr>
          <p:cNvPr id="8" name="Right Arrow 7"/>
          <p:cNvSpPr/>
          <p:nvPr/>
        </p:nvSpPr>
        <p:spPr>
          <a:xfrm>
            <a:off x="3674281" y="1710104"/>
            <a:ext cx="459569" cy="280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ight Arrow 17"/>
          <p:cNvSpPr/>
          <p:nvPr/>
        </p:nvSpPr>
        <p:spPr>
          <a:xfrm>
            <a:off x="3715735" y="4194500"/>
            <a:ext cx="459569" cy="280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2" name="Right Arrow 21"/>
          <p:cNvSpPr/>
          <p:nvPr/>
        </p:nvSpPr>
        <p:spPr>
          <a:xfrm>
            <a:off x="3715735" y="3412450"/>
            <a:ext cx="459569" cy="280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3" name="Right Arrow 22"/>
          <p:cNvSpPr/>
          <p:nvPr/>
        </p:nvSpPr>
        <p:spPr>
          <a:xfrm>
            <a:off x="3674281" y="4955026"/>
            <a:ext cx="459569" cy="280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9" name="Oval 8"/>
          <p:cNvSpPr/>
          <p:nvPr/>
        </p:nvSpPr>
        <p:spPr>
          <a:xfrm>
            <a:off x="5715000" y="1116837"/>
            <a:ext cx="623226" cy="2675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6" name="Oval 25"/>
          <p:cNvSpPr/>
          <p:nvPr/>
        </p:nvSpPr>
        <p:spPr>
          <a:xfrm>
            <a:off x="4159713" y="1127560"/>
            <a:ext cx="623226" cy="2675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0" name="Rounded Rectangle 9"/>
          <p:cNvSpPr/>
          <p:nvPr/>
        </p:nvSpPr>
        <p:spPr>
          <a:xfrm>
            <a:off x="5638799" y="1710104"/>
            <a:ext cx="726831" cy="26751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3778523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313007"/>
          </a:xfrm>
        </p:spPr>
        <p:txBody>
          <a:bodyPr>
            <a:normAutofit fontScale="90000"/>
          </a:bodyPr>
          <a:lstStyle/>
          <a:p>
            <a:pPr algn="ctr"/>
            <a:r>
              <a:rPr lang="en-US" dirty="0"/>
              <a:t>Year End Flag - Project</a:t>
            </a:r>
          </a:p>
        </p:txBody>
      </p:sp>
      <p:sp>
        <p:nvSpPr>
          <p:cNvPr id="5" name="TextBox 4"/>
          <p:cNvSpPr txBox="1"/>
          <p:nvPr/>
        </p:nvSpPr>
        <p:spPr>
          <a:xfrm>
            <a:off x="152400" y="990600"/>
            <a:ext cx="57921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FY Beginning Balances</a:t>
            </a:r>
          </a:p>
        </p:txBody>
      </p:sp>
      <p:sp>
        <p:nvSpPr>
          <p:cNvPr id="9" name="TextBox 8"/>
          <p:cNvSpPr txBox="1"/>
          <p:nvPr/>
        </p:nvSpPr>
        <p:spPr>
          <a:xfrm>
            <a:off x="376382" y="5594866"/>
            <a:ext cx="3857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ill Sans MT"/>
                <a:ea typeface="+mn-ea"/>
                <a:cs typeface="+mn-cs"/>
              </a:rPr>
              <a:t>FRS        Account        Transactions</a:t>
            </a:r>
          </a:p>
        </p:txBody>
      </p:sp>
      <p:sp>
        <p:nvSpPr>
          <p:cNvPr id="10" name="Right Arrow 9"/>
          <p:cNvSpPr/>
          <p:nvPr/>
        </p:nvSpPr>
        <p:spPr>
          <a:xfrm>
            <a:off x="972315" y="5654749"/>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11" name="Right Arrow 10"/>
          <p:cNvSpPr/>
          <p:nvPr/>
        </p:nvSpPr>
        <p:spPr>
          <a:xfrm>
            <a:off x="2349403" y="5654749"/>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pic>
        <p:nvPicPr>
          <p:cNvPr id="6" name="Picture 5"/>
          <p:cNvPicPr>
            <a:picLocks noChangeAspect="1"/>
          </p:cNvPicPr>
          <p:nvPr/>
        </p:nvPicPr>
        <p:blipFill>
          <a:blip r:embed="rId2"/>
          <a:stretch>
            <a:fillRect/>
          </a:stretch>
        </p:blipFill>
        <p:spPr>
          <a:xfrm>
            <a:off x="228600" y="1419815"/>
            <a:ext cx="8686800" cy="3457575"/>
          </a:xfrm>
          <a:prstGeom prst="rect">
            <a:avLst/>
          </a:prstGeom>
        </p:spPr>
      </p:pic>
      <p:sp>
        <p:nvSpPr>
          <p:cNvPr id="7" name="Rounded Rectangle 6"/>
          <p:cNvSpPr/>
          <p:nvPr/>
        </p:nvSpPr>
        <p:spPr>
          <a:xfrm>
            <a:off x="2971800" y="1600200"/>
            <a:ext cx="5867400" cy="76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Rounded Rectangle 11"/>
          <p:cNvSpPr/>
          <p:nvPr/>
        </p:nvSpPr>
        <p:spPr>
          <a:xfrm>
            <a:off x="5715000" y="4419600"/>
            <a:ext cx="3048000" cy="22860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Rectangle 2">
            <a:extLst>
              <a:ext uri="{FF2B5EF4-FFF2-40B4-BE49-F238E27FC236}">
                <a16:creationId xmlns:a16="http://schemas.microsoft.com/office/drawing/2014/main" id="{234B3163-9058-F5A8-5FD0-D6FC931C6964}"/>
              </a:ext>
            </a:extLst>
          </p:cNvPr>
          <p:cNvSpPr/>
          <p:nvPr/>
        </p:nvSpPr>
        <p:spPr>
          <a:xfrm>
            <a:off x="762000" y="1600200"/>
            <a:ext cx="457200" cy="32223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348711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60D4A69E-EB0D-939C-2CD1-6FC9279AB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25" y="2682072"/>
            <a:ext cx="7348949" cy="2200412"/>
          </a:xfrm>
          <a:prstGeom prst="rect">
            <a:avLst/>
          </a:prstGeom>
        </p:spPr>
      </p:pic>
      <p:sp>
        <p:nvSpPr>
          <p:cNvPr id="2" name="Title 1"/>
          <p:cNvSpPr>
            <a:spLocks noGrp="1"/>
          </p:cNvSpPr>
          <p:nvPr>
            <p:ph type="title"/>
          </p:nvPr>
        </p:nvSpPr>
        <p:spPr>
          <a:xfrm>
            <a:off x="988039" y="170989"/>
            <a:ext cx="7010400" cy="457200"/>
          </a:xfrm>
        </p:spPr>
        <p:txBody>
          <a:bodyPr>
            <a:noAutofit/>
          </a:bodyPr>
          <a:lstStyle/>
          <a:p>
            <a:pPr algn="ctr"/>
            <a:r>
              <a:rPr lang="en-US" sz="4000" dirty="0">
                <a:solidFill>
                  <a:srgbClr val="92D050"/>
                </a:solidFill>
              </a:rPr>
              <a:t>Year end accruals</a:t>
            </a:r>
          </a:p>
        </p:txBody>
      </p:sp>
      <p:sp>
        <p:nvSpPr>
          <p:cNvPr id="3" name="Content Placeholder 2"/>
          <p:cNvSpPr>
            <a:spLocks noGrp="1"/>
          </p:cNvSpPr>
          <p:nvPr>
            <p:ph idx="1"/>
          </p:nvPr>
        </p:nvSpPr>
        <p:spPr>
          <a:xfrm>
            <a:off x="178308" y="6036588"/>
            <a:ext cx="8330184" cy="381000"/>
          </a:xfrm>
          <a:ln>
            <a:noFill/>
          </a:ln>
        </p:spPr>
        <p:txBody>
          <a:bodyPr>
            <a:normAutofit lnSpcReduction="10000"/>
          </a:bodyPr>
          <a:lstStyle/>
          <a:p>
            <a:pPr marL="68580" indent="0">
              <a:buClrTx/>
              <a:buNone/>
            </a:pPr>
            <a:r>
              <a:rPr lang="en-US" b="1" dirty="0">
                <a:solidFill>
                  <a:schemeClr val="accent6">
                    <a:lumMod val="50000"/>
                  </a:schemeClr>
                </a:solidFill>
              </a:rPr>
              <a:t>FRS        Account       Transactions</a:t>
            </a:r>
          </a:p>
          <a:p>
            <a:pPr marL="68580" indent="0">
              <a:buClrTx/>
              <a:buNone/>
            </a:pPr>
            <a:endParaRPr lang="en-US" dirty="0">
              <a:solidFill>
                <a:schemeClr val="bg1"/>
              </a:solidFill>
            </a:endParaRPr>
          </a:p>
        </p:txBody>
      </p:sp>
      <p:sp>
        <p:nvSpPr>
          <p:cNvPr id="15" name="5-Point Star 14"/>
          <p:cNvSpPr/>
          <p:nvPr/>
        </p:nvSpPr>
        <p:spPr>
          <a:xfrm>
            <a:off x="8422767" y="6350186"/>
            <a:ext cx="85725" cy="18563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8" name="5-Point Star 17"/>
          <p:cNvSpPr/>
          <p:nvPr/>
        </p:nvSpPr>
        <p:spPr>
          <a:xfrm>
            <a:off x="7467600" y="6438452"/>
            <a:ext cx="135785" cy="190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0" name="5-Point Star 19"/>
          <p:cNvSpPr/>
          <p:nvPr/>
        </p:nvSpPr>
        <p:spPr>
          <a:xfrm>
            <a:off x="8001000" y="6533416"/>
            <a:ext cx="135785" cy="190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5" name="TextBox 4"/>
          <p:cNvSpPr txBox="1"/>
          <p:nvPr/>
        </p:nvSpPr>
        <p:spPr>
          <a:xfrm>
            <a:off x="381000" y="976641"/>
            <a:ext cx="5715000" cy="203132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Receiving has been done by each department but item has not paid</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YER217 job created to book accrual</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Once it posts it creates a reversing entry in the new year on a batch reference of RYR217.</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1" i="0" u="none" strike="noStrike" kern="1200" cap="none" spc="0" normalizeH="0" baseline="0" noProof="0" dirty="0">
              <a:ln>
                <a:noFill/>
              </a:ln>
              <a:solidFill>
                <a:srgbClr val="86CE24">
                  <a:lumMod val="75000"/>
                </a:srgbClr>
              </a:solidFill>
              <a:effectLst/>
              <a:uLnTx/>
              <a:uFillTx/>
              <a:latin typeface="Gill Sans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10" name="Right Arrow 9"/>
          <p:cNvSpPr/>
          <p:nvPr/>
        </p:nvSpPr>
        <p:spPr>
          <a:xfrm>
            <a:off x="845127" y="6104189"/>
            <a:ext cx="304800" cy="24956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11" name="Right Arrow 10"/>
          <p:cNvSpPr/>
          <p:nvPr/>
        </p:nvSpPr>
        <p:spPr>
          <a:xfrm>
            <a:off x="2362200" y="6100620"/>
            <a:ext cx="304800" cy="24956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9" name="Rounded Rectangle 8"/>
          <p:cNvSpPr/>
          <p:nvPr/>
        </p:nvSpPr>
        <p:spPr>
          <a:xfrm>
            <a:off x="5791200" y="4503364"/>
            <a:ext cx="2455274" cy="379120"/>
          </a:xfrm>
          <a:prstGeom prst="roundRect">
            <a:avLst>
              <a:gd name="adj" fmla="val 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4" name="Rectangle 3">
            <a:extLst>
              <a:ext uri="{FF2B5EF4-FFF2-40B4-BE49-F238E27FC236}">
                <a16:creationId xmlns:a16="http://schemas.microsoft.com/office/drawing/2014/main" id="{108178AE-8652-251F-96AE-27EAB3FACEA2}"/>
              </a:ext>
            </a:extLst>
          </p:cNvPr>
          <p:cNvSpPr/>
          <p:nvPr/>
        </p:nvSpPr>
        <p:spPr>
          <a:xfrm>
            <a:off x="2057400" y="2773446"/>
            <a:ext cx="1143000" cy="1983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2909175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48600" cy="534609"/>
          </a:xfrm>
        </p:spPr>
        <p:txBody>
          <a:bodyPr>
            <a:noAutofit/>
          </a:bodyPr>
          <a:lstStyle/>
          <a:p>
            <a:r>
              <a:rPr lang="en-US" sz="2000" cap="none" dirty="0"/>
              <a:t>Example of  YER217 batch being reversed in the new year and paid.  </a:t>
            </a:r>
            <a:endParaRPr lang="en-US" dirty="0"/>
          </a:p>
        </p:txBody>
      </p:sp>
      <p:sp>
        <p:nvSpPr>
          <p:cNvPr id="3" name="TextBox 2"/>
          <p:cNvSpPr txBox="1"/>
          <p:nvPr/>
        </p:nvSpPr>
        <p:spPr>
          <a:xfrm>
            <a:off x="135458" y="3526386"/>
            <a:ext cx="3873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Gill Sans MT"/>
                <a:ea typeface="+mn-ea"/>
                <a:cs typeface="+mn-cs"/>
              </a:rPr>
              <a:t>FRS        Account         Transactions</a:t>
            </a:r>
          </a:p>
        </p:txBody>
      </p:sp>
      <p:pic>
        <p:nvPicPr>
          <p:cNvPr id="12" name="Picture 11"/>
          <p:cNvPicPr>
            <a:picLocks noChangeAspect="1"/>
          </p:cNvPicPr>
          <p:nvPr/>
        </p:nvPicPr>
        <p:blipFill>
          <a:blip r:embed="rId3"/>
          <a:stretch>
            <a:fillRect/>
          </a:stretch>
        </p:blipFill>
        <p:spPr>
          <a:xfrm>
            <a:off x="3999504" y="4287537"/>
            <a:ext cx="5010150" cy="1000125"/>
          </a:xfrm>
          <a:prstGeom prst="rect">
            <a:avLst/>
          </a:prstGeom>
        </p:spPr>
      </p:pic>
      <p:sp>
        <p:nvSpPr>
          <p:cNvPr id="10" name="Right Arrow 9"/>
          <p:cNvSpPr/>
          <p:nvPr/>
        </p:nvSpPr>
        <p:spPr>
          <a:xfrm>
            <a:off x="617748" y="3588606"/>
            <a:ext cx="381000" cy="2405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Right Arrow 10"/>
          <p:cNvSpPr/>
          <p:nvPr/>
        </p:nvSpPr>
        <p:spPr>
          <a:xfrm>
            <a:off x="1932198" y="3602210"/>
            <a:ext cx="381000" cy="2405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17" name="Content Placeholder 16">
            <a:extLst>
              <a:ext uri="{FF2B5EF4-FFF2-40B4-BE49-F238E27FC236}">
                <a16:creationId xmlns:a16="http://schemas.microsoft.com/office/drawing/2014/main" id="{ECBE4848-E9E9-E93D-B72F-D155DFA87E8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5458" y="1481771"/>
            <a:ext cx="8901047" cy="1010744"/>
          </a:xfrm>
        </p:spPr>
      </p:pic>
      <p:pic>
        <p:nvPicPr>
          <p:cNvPr id="19" name="Picture 18">
            <a:extLst>
              <a:ext uri="{FF2B5EF4-FFF2-40B4-BE49-F238E27FC236}">
                <a16:creationId xmlns:a16="http://schemas.microsoft.com/office/drawing/2014/main" id="{89D3EC70-DCE5-6396-8598-C82EF0633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59" y="2352734"/>
            <a:ext cx="8901046" cy="1065813"/>
          </a:xfrm>
          <a:prstGeom prst="rect">
            <a:avLst/>
          </a:prstGeom>
        </p:spPr>
      </p:pic>
      <p:sp>
        <p:nvSpPr>
          <p:cNvPr id="6" name="Rounded Rectangle 5"/>
          <p:cNvSpPr/>
          <p:nvPr/>
        </p:nvSpPr>
        <p:spPr>
          <a:xfrm>
            <a:off x="5181600" y="2352734"/>
            <a:ext cx="3352800" cy="3358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5" name="Rounded Rectangle 4"/>
          <p:cNvSpPr/>
          <p:nvPr/>
        </p:nvSpPr>
        <p:spPr>
          <a:xfrm>
            <a:off x="5181600" y="3058677"/>
            <a:ext cx="3355848" cy="3598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23" name="Picture 22" descr="Table&#10;&#10;Description automatically generated">
            <a:extLst>
              <a:ext uri="{FF2B5EF4-FFF2-40B4-BE49-F238E27FC236}">
                <a16:creationId xmlns:a16="http://schemas.microsoft.com/office/drawing/2014/main" id="{99B87B10-387D-A442-722C-BAB135CD7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9504" y="4372889"/>
            <a:ext cx="2523216" cy="695172"/>
          </a:xfrm>
          <a:prstGeom prst="rect">
            <a:avLst/>
          </a:prstGeom>
        </p:spPr>
      </p:pic>
      <p:sp>
        <p:nvSpPr>
          <p:cNvPr id="4" name="Rectangle 3">
            <a:extLst>
              <a:ext uri="{FF2B5EF4-FFF2-40B4-BE49-F238E27FC236}">
                <a16:creationId xmlns:a16="http://schemas.microsoft.com/office/drawing/2014/main" id="{5FA534C2-78F5-3C36-21FC-30DB8430038A}"/>
              </a:ext>
            </a:extLst>
          </p:cNvPr>
          <p:cNvSpPr/>
          <p:nvPr/>
        </p:nvSpPr>
        <p:spPr>
          <a:xfrm>
            <a:off x="1143000" y="1570338"/>
            <a:ext cx="990600" cy="2162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2053167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457200"/>
          </a:xfrm>
        </p:spPr>
        <p:txBody>
          <a:bodyPr>
            <a:noAutofit/>
          </a:bodyPr>
          <a:lstStyle/>
          <a:p>
            <a:pPr algn="ctr"/>
            <a:br>
              <a:rPr lang="en-US" sz="3200" dirty="0"/>
            </a:br>
            <a:r>
              <a:rPr lang="en-US" sz="3200" dirty="0"/>
              <a:t>Global</a:t>
            </a:r>
            <a:r>
              <a:rPr lang="en-US" dirty="0"/>
              <a:t> </a:t>
            </a:r>
            <a:r>
              <a:rPr lang="en-US" sz="3200" dirty="0"/>
              <a:t>sub-code</a:t>
            </a:r>
            <a:r>
              <a:rPr lang="en-US" dirty="0"/>
              <a:t> edit</a:t>
            </a:r>
            <a:br>
              <a:rPr lang="en-US" dirty="0"/>
            </a:br>
            <a:endParaRPr lang="en-US" dirty="0"/>
          </a:p>
        </p:txBody>
      </p:sp>
      <p:sp>
        <p:nvSpPr>
          <p:cNvPr id="3" name="Content Placeholder 2"/>
          <p:cNvSpPr>
            <a:spLocks noGrp="1"/>
          </p:cNvSpPr>
          <p:nvPr>
            <p:ph idx="1"/>
          </p:nvPr>
        </p:nvSpPr>
        <p:spPr>
          <a:xfrm>
            <a:off x="304800" y="952500"/>
            <a:ext cx="8382000" cy="4953000"/>
          </a:xfrm>
        </p:spPr>
        <p:txBody>
          <a:bodyPr>
            <a:normAutofit fontScale="92500" lnSpcReduction="20000"/>
          </a:bodyPr>
          <a:lstStyle/>
          <a:p>
            <a:r>
              <a:rPr lang="en-US" sz="2400" dirty="0"/>
              <a:t>Global Sub-code Edit – Determines allowable and non-allowable sub-                         codes specific to certain types of accounts.</a:t>
            </a:r>
          </a:p>
          <a:p>
            <a:pPr lvl="1"/>
            <a:r>
              <a:rPr lang="en-US" sz="2400" dirty="0"/>
              <a:t>Screen 803 in FAMIS is a Sub-code Edit Table that displays standard restrictions and non restrictions applicable to certain types of accounts.</a:t>
            </a:r>
          </a:p>
          <a:p>
            <a:pPr lvl="2"/>
            <a:r>
              <a:rPr lang="en-US" sz="2400" dirty="0"/>
              <a:t>The low and High sub-code fields define a specific range that will either be allowable or not allowable for the account listed in “Mask of Account field”.  </a:t>
            </a:r>
          </a:p>
          <a:p>
            <a:pPr lvl="3"/>
            <a:r>
              <a:rPr lang="en-US" sz="2400" dirty="0"/>
              <a:t>Y – indicates that the sub-code or sub-code range is allowable.</a:t>
            </a:r>
          </a:p>
          <a:p>
            <a:pPr lvl="3"/>
            <a:r>
              <a:rPr lang="en-US" sz="2400" dirty="0"/>
              <a:t>N- indicates that the sub-code or sub-code range is not allowable.</a:t>
            </a:r>
          </a:p>
          <a:p>
            <a:pPr lvl="1"/>
            <a:r>
              <a:rPr lang="en-US" sz="2400" dirty="0"/>
              <a:t>Screen 008 in FAMIS allows you to place a sub-code edit specific to an account that normally would allow or disallow certain sub-codes.  </a:t>
            </a:r>
          </a:p>
          <a:p>
            <a:pPr marL="868680" lvl="2" indent="0">
              <a:buNone/>
            </a:pPr>
            <a:endParaRPr lang="en-US" sz="2000" dirty="0"/>
          </a:p>
          <a:p>
            <a:pPr lvl="8"/>
            <a:endParaRPr lang="en-US" sz="2000" dirty="0"/>
          </a:p>
          <a:p>
            <a:pPr lvl="2"/>
            <a:endParaRPr lang="en-US" sz="2000" dirty="0"/>
          </a:p>
        </p:txBody>
      </p:sp>
      <p:pic>
        <p:nvPicPr>
          <p:cNvPr id="7" name="Picture 6" descr="Rotating Earth globe on wood stand">
            <a:extLst>
              <a:ext uri="{FF2B5EF4-FFF2-40B4-BE49-F238E27FC236}">
                <a16:creationId xmlns:a16="http://schemas.microsoft.com/office/drawing/2014/main" id="{08D44656-158A-3407-83F6-70CA72A3B4E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162800" y="5203918"/>
            <a:ext cx="2109740" cy="1501682"/>
          </a:xfrm>
          <a:prstGeom prst="rect">
            <a:avLst/>
          </a:prstGeom>
        </p:spPr>
      </p:pic>
    </p:spTree>
    <p:extLst>
      <p:ext uri="{BB962C8B-B14F-4D97-AF65-F5344CB8AC3E}">
        <p14:creationId xmlns:p14="http://schemas.microsoft.com/office/powerpoint/2010/main" val="4085529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0798BF01-87B0-1E8F-C2B9-8C73EACFB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075" y="942628"/>
            <a:ext cx="5553850" cy="4972744"/>
          </a:xfrm>
          <a:prstGeom prst="rect">
            <a:avLst/>
          </a:prstGeom>
        </p:spPr>
      </p:pic>
      <p:sp>
        <p:nvSpPr>
          <p:cNvPr id="2" name="Title 1"/>
          <p:cNvSpPr>
            <a:spLocks noGrp="1"/>
          </p:cNvSpPr>
          <p:nvPr>
            <p:ph type="title"/>
          </p:nvPr>
        </p:nvSpPr>
        <p:spPr>
          <a:xfrm>
            <a:off x="76200" y="76200"/>
            <a:ext cx="8915400" cy="381000"/>
          </a:xfrm>
        </p:spPr>
        <p:txBody>
          <a:bodyPr>
            <a:normAutofit fontScale="90000"/>
          </a:bodyPr>
          <a:lstStyle/>
          <a:p>
            <a:pPr algn="ctr"/>
            <a:r>
              <a:rPr lang="en-US" sz="2800" dirty="0"/>
              <a:t>Global sub-code edit</a:t>
            </a:r>
          </a:p>
        </p:txBody>
      </p:sp>
      <p:sp>
        <p:nvSpPr>
          <p:cNvPr id="16" name="Rectangle 15">
            <a:extLst>
              <a:ext uri="{FF2B5EF4-FFF2-40B4-BE49-F238E27FC236}">
                <a16:creationId xmlns:a16="http://schemas.microsoft.com/office/drawing/2014/main" id="{67E8AADB-5EAC-9F23-2DD7-C76057D97ECF}"/>
              </a:ext>
            </a:extLst>
          </p:cNvPr>
          <p:cNvSpPr/>
          <p:nvPr/>
        </p:nvSpPr>
        <p:spPr>
          <a:xfrm>
            <a:off x="2590800" y="4648200"/>
            <a:ext cx="3505200" cy="3344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7" name="Oval 16">
            <a:extLst>
              <a:ext uri="{FF2B5EF4-FFF2-40B4-BE49-F238E27FC236}">
                <a16:creationId xmlns:a16="http://schemas.microsoft.com/office/drawing/2014/main" id="{CF7E918E-8F34-43CB-9053-CE665804456E}"/>
              </a:ext>
            </a:extLst>
          </p:cNvPr>
          <p:cNvSpPr/>
          <p:nvPr/>
        </p:nvSpPr>
        <p:spPr>
          <a:xfrm>
            <a:off x="1981200" y="918812"/>
            <a:ext cx="457200" cy="3344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3655433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10;&#10;Description automatically generated">
            <a:extLst>
              <a:ext uri="{FF2B5EF4-FFF2-40B4-BE49-F238E27FC236}">
                <a16:creationId xmlns:a16="http://schemas.microsoft.com/office/drawing/2014/main" id="{B5ACC1D3-8B2E-F67A-3929-918CD18E2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949" y="1371600"/>
            <a:ext cx="4811707" cy="3590470"/>
          </a:xfrm>
          <a:prstGeom prst="rect">
            <a:avLst/>
          </a:prstGeom>
        </p:spPr>
      </p:pic>
      <p:sp>
        <p:nvSpPr>
          <p:cNvPr id="2" name="Title 1"/>
          <p:cNvSpPr>
            <a:spLocks noGrp="1"/>
          </p:cNvSpPr>
          <p:nvPr>
            <p:ph type="title"/>
          </p:nvPr>
        </p:nvSpPr>
        <p:spPr>
          <a:xfrm>
            <a:off x="76200" y="76200"/>
            <a:ext cx="8915400" cy="381000"/>
          </a:xfrm>
        </p:spPr>
        <p:txBody>
          <a:bodyPr>
            <a:normAutofit fontScale="90000"/>
          </a:bodyPr>
          <a:lstStyle/>
          <a:p>
            <a:pPr algn="ctr"/>
            <a:r>
              <a:rPr lang="en-US" sz="2800" dirty="0"/>
              <a:t>Global sub-code edit</a:t>
            </a:r>
          </a:p>
        </p:txBody>
      </p:sp>
      <p:sp>
        <p:nvSpPr>
          <p:cNvPr id="5" name="Rectangle 4"/>
          <p:cNvSpPr/>
          <p:nvPr/>
        </p:nvSpPr>
        <p:spPr>
          <a:xfrm>
            <a:off x="7772400" y="4107316"/>
            <a:ext cx="1219200" cy="233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8" name="Rectangle 7"/>
          <p:cNvSpPr/>
          <p:nvPr/>
        </p:nvSpPr>
        <p:spPr>
          <a:xfrm>
            <a:off x="5715000" y="1752600"/>
            <a:ext cx="152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4" name="TextBox 3"/>
          <p:cNvSpPr txBox="1"/>
          <p:nvPr/>
        </p:nvSpPr>
        <p:spPr>
          <a:xfrm>
            <a:off x="304800" y="5963784"/>
            <a:ext cx="5943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Gill Sans MT"/>
                <a:ea typeface="+mn-ea"/>
                <a:cs typeface="+mn-cs"/>
              </a:rPr>
              <a:t>Screen 008 sub-code edit is an exception to the rule and has to be approved by Assistant Controller.</a:t>
            </a:r>
          </a:p>
        </p:txBody>
      </p:sp>
      <p:sp>
        <p:nvSpPr>
          <p:cNvPr id="6" name="Oval 5"/>
          <p:cNvSpPr/>
          <p:nvPr/>
        </p:nvSpPr>
        <p:spPr>
          <a:xfrm>
            <a:off x="4272525" y="1371600"/>
            <a:ext cx="451875" cy="254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14" name="Picture 13" descr="A picture containing graphical user interface&#10;&#10;Description automatically generated">
            <a:extLst>
              <a:ext uri="{FF2B5EF4-FFF2-40B4-BE49-F238E27FC236}">
                <a16:creationId xmlns:a16="http://schemas.microsoft.com/office/drawing/2014/main" id="{D3F14C67-D7C5-63BA-2DE1-061D41820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 y="762000"/>
            <a:ext cx="3976701" cy="4697312"/>
          </a:xfrm>
          <a:prstGeom prst="rect">
            <a:avLst/>
          </a:prstGeom>
        </p:spPr>
      </p:pic>
      <p:sp>
        <p:nvSpPr>
          <p:cNvPr id="16" name="Rectangle 15">
            <a:extLst>
              <a:ext uri="{FF2B5EF4-FFF2-40B4-BE49-F238E27FC236}">
                <a16:creationId xmlns:a16="http://schemas.microsoft.com/office/drawing/2014/main" id="{67E8AADB-5EAC-9F23-2DD7-C76057D97ECF}"/>
              </a:ext>
            </a:extLst>
          </p:cNvPr>
          <p:cNvSpPr/>
          <p:nvPr/>
        </p:nvSpPr>
        <p:spPr>
          <a:xfrm>
            <a:off x="685800" y="2667000"/>
            <a:ext cx="3276600" cy="233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7" name="Oval 16">
            <a:extLst>
              <a:ext uri="{FF2B5EF4-FFF2-40B4-BE49-F238E27FC236}">
                <a16:creationId xmlns:a16="http://schemas.microsoft.com/office/drawing/2014/main" id="{CF7E918E-8F34-43CB-9053-CE665804456E}"/>
              </a:ext>
            </a:extLst>
          </p:cNvPr>
          <p:cNvSpPr/>
          <p:nvPr/>
        </p:nvSpPr>
        <p:spPr>
          <a:xfrm>
            <a:off x="304800" y="747178"/>
            <a:ext cx="457200" cy="3344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3152626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Code Edit – Account Level</a:t>
            </a:r>
          </a:p>
        </p:txBody>
      </p:sp>
      <p:sp>
        <p:nvSpPr>
          <p:cNvPr id="5" name="Rounded Rectangle 4"/>
          <p:cNvSpPr/>
          <p:nvPr/>
        </p:nvSpPr>
        <p:spPr>
          <a:xfrm>
            <a:off x="1524000" y="3657600"/>
            <a:ext cx="3581400" cy="685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6" name="TextBox 5"/>
          <p:cNvSpPr txBox="1"/>
          <p:nvPr/>
        </p:nvSpPr>
        <p:spPr>
          <a:xfrm>
            <a:off x="2193634" y="4724400"/>
            <a:ext cx="45119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ill Sans MT"/>
                <a:ea typeface="+mn-ea"/>
                <a:cs typeface="+mn-cs"/>
              </a:rPr>
              <a:t>FRS        Account       Attributes</a:t>
            </a:r>
          </a:p>
        </p:txBody>
      </p:sp>
      <p:pic>
        <p:nvPicPr>
          <p:cNvPr id="12" name="Content Placeholder 11"/>
          <p:cNvPicPr>
            <a:picLocks noGrp="1" noChangeAspect="1"/>
          </p:cNvPicPr>
          <p:nvPr>
            <p:ph idx="1"/>
          </p:nvPr>
        </p:nvPicPr>
        <p:blipFill>
          <a:blip r:embed="rId2"/>
          <a:stretch>
            <a:fillRect/>
          </a:stretch>
        </p:blipFill>
        <p:spPr>
          <a:xfrm>
            <a:off x="685800" y="2045574"/>
            <a:ext cx="6019800" cy="2550239"/>
          </a:xfrm>
          <a:prstGeom prst="rect">
            <a:avLst/>
          </a:prstGeom>
        </p:spPr>
      </p:pic>
      <p:sp>
        <p:nvSpPr>
          <p:cNvPr id="13" name="Rounded Rectangle 12"/>
          <p:cNvSpPr/>
          <p:nvPr/>
        </p:nvSpPr>
        <p:spPr>
          <a:xfrm>
            <a:off x="2667000" y="3657600"/>
            <a:ext cx="1524000" cy="76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7" name="Right Arrow 6"/>
          <p:cNvSpPr/>
          <p:nvPr/>
        </p:nvSpPr>
        <p:spPr>
          <a:xfrm>
            <a:off x="2819400" y="4784283"/>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8" name="Right Arrow 7"/>
          <p:cNvSpPr/>
          <p:nvPr/>
        </p:nvSpPr>
        <p:spPr>
          <a:xfrm>
            <a:off x="4214089" y="4784283"/>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Tree>
    <p:extLst>
      <p:ext uri="{BB962C8B-B14F-4D97-AF65-F5344CB8AC3E}">
        <p14:creationId xmlns:p14="http://schemas.microsoft.com/office/powerpoint/2010/main" val="1690927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696200" cy="563562"/>
          </a:xfrm>
        </p:spPr>
        <p:txBody>
          <a:bodyPr>
            <a:normAutofit/>
          </a:bodyPr>
          <a:lstStyle/>
          <a:p>
            <a:pPr algn="ctr"/>
            <a:r>
              <a:rPr lang="en-US" sz="2800" dirty="0"/>
              <a:t>Generate expense budget (GEB)</a:t>
            </a:r>
          </a:p>
        </p:txBody>
      </p:sp>
      <p:sp>
        <p:nvSpPr>
          <p:cNvPr id="3" name="Content Placeholder 2"/>
          <p:cNvSpPr>
            <a:spLocks noGrp="1"/>
          </p:cNvSpPr>
          <p:nvPr>
            <p:ph idx="1"/>
          </p:nvPr>
        </p:nvSpPr>
        <p:spPr>
          <a:xfrm>
            <a:off x="304800" y="990600"/>
            <a:ext cx="8153400" cy="4343401"/>
          </a:xfrm>
        </p:spPr>
        <p:txBody>
          <a:bodyPr/>
          <a:lstStyle/>
          <a:p>
            <a:r>
              <a:rPr lang="en-US" dirty="0"/>
              <a:t>Generates Revenue and Expense Budget (GEBZ)</a:t>
            </a:r>
          </a:p>
          <a:p>
            <a:r>
              <a:rPr lang="en-US" dirty="0"/>
              <a:t>Self Funding</a:t>
            </a:r>
          </a:p>
          <a:p>
            <a:r>
              <a:rPr lang="en-US" dirty="0"/>
              <a:t>Can only spend revenue received</a:t>
            </a:r>
          </a:p>
          <a:p>
            <a:r>
              <a:rPr lang="en-US" dirty="0"/>
              <a:t>Examples</a:t>
            </a:r>
          </a:p>
          <a:p>
            <a:pPr lvl="1"/>
            <a:r>
              <a:rPr lang="en-US" sz="2000" dirty="0"/>
              <a:t>Indirect Cost Accounts</a:t>
            </a:r>
          </a:p>
          <a:p>
            <a:pPr lvl="1"/>
            <a:r>
              <a:rPr lang="en-US" sz="2000" dirty="0"/>
              <a:t>Summer Camp Accounts</a:t>
            </a:r>
          </a:p>
          <a:p>
            <a:pPr lvl="1"/>
            <a:r>
              <a:rPr lang="en-US" sz="2000" dirty="0"/>
              <a:t>Residual  Accounts</a:t>
            </a:r>
          </a:p>
          <a:p>
            <a:endParaRPr lang="en-US" dirty="0"/>
          </a:p>
        </p:txBody>
      </p:sp>
      <p:pic>
        <p:nvPicPr>
          <p:cNvPr id="6" name="Picture 5" descr="Got Paid Chicken">
            <a:extLst>
              <a:ext uri="{FF2B5EF4-FFF2-40B4-BE49-F238E27FC236}">
                <a16:creationId xmlns:a16="http://schemas.microsoft.com/office/drawing/2014/main" id="{BC86F06A-DA1B-BF94-4E5D-173A01828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648200"/>
            <a:ext cx="2514600" cy="2514600"/>
          </a:xfrm>
          <a:prstGeom prst="rect">
            <a:avLst/>
          </a:prstGeom>
        </p:spPr>
      </p:pic>
    </p:spTree>
    <p:extLst>
      <p:ext uri="{BB962C8B-B14F-4D97-AF65-F5344CB8AC3E}">
        <p14:creationId xmlns:p14="http://schemas.microsoft.com/office/powerpoint/2010/main" val="226554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609600"/>
          </a:xfrm>
        </p:spPr>
        <p:txBody>
          <a:bodyPr>
            <a:normAutofit/>
          </a:bodyPr>
          <a:lstStyle/>
          <a:p>
            <a:pPr algn="ctr"/>
            <a:r>
              <a:rPr lang="en-US" sz="2800" dirty="0"/>
              <a:t>Generate Expense Budget (GEB)</a:t>
            </a:r>
          </a:p>
        </p:txBody>
      </p:sp>
      <p:sp>
        <p:nvSpPr>
          <p:cNvPr id="3" name="Content Placeholder 2"/>
          <p:cNvSpPr>
            <a:spLocks noGrp="1"/>
          </p:cNvSpPr>
          <p:nvPr>
            <p:ph idx="1"/>
          </p:nvPr>
        </p:nvSpPr>
        <p:spPr>
          <a:xfrm>
            <a:off x="76200" y="609600"/>
            <a:ext cx="8991600" cy="304799"/>
          </a:xfrm>
        </p:spPr>
        <p:txBody>
          <a:bodyPr>
            <a:noAutofit/>
          </a:bodyPr>
          <a:lstStyle/>
          <a:p>
            <a:r>
              <a:rPr lang="en-US" dirty="0"/>
              <a:t>GEB Account</a:t>
            </a:r>
          </a:p>
        </p:txBody>
      </p:sp>
      <p:sp>
        <p:nvSpPr>
          <p:cNvPr id="24" name="Rectangle 23"/>
          <p:cNvSpPr/>
          <p:nvPr/>
        </p:nvSpPr>
        <p:spPr>
          <a:xfrm>
            <a:off x="1447800" y="2438400"/>
            <a:ext cx="533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4" name="TextBox 3"/>
          <p:cNvSpPr txBox="1"/>
          <p:nvPr/>
        </p:nvSpPr>
        <p:spPr>
          <a:xfrm>
            <a:off x="342900" y="3886200"/>
            <a:ext cx="379302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ill Sans MT"/>
                <a:ea typeface="+mn-ea"/>
                <a:cs typeface="+mn-cs"/>
              </a:rPr>
              <a:t>FRS        Account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Gill Sans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7" name="Right Arrow 6"/>
          <p:cNvSpPr/>
          <p:nvPr/>
        </p:nvSpPr>
        <p:spPr>
          <a:xfrm>
            <a:off x="952500" y="3962400"/>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8" name="Right Arrow 7"/>
          <p:cNvSpPr/>
          <p:nvPr/>
        </p:nvSpPr>
        <p:spPr>
          <a:xfrm>
            <a:off x="2324100" y="3962400"/>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pic>
        <p:nvPicPr>
          <p:cNvPr id="6" name="Picture 5" descr="Table&#10;&#10;Description automatically generated">
            <a:extLst>
              <a:ext uri="{FF2B5EF4-FFF2-40B4-BE49-F238E27FC236}">
                <a16:creationId xmlns:a16="http://schemas.microsoft.com/office/drawing/2014/main" id="{668191B4-51E4-7536-6B92-14021FA7E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1503034"/>
            <a:ext cx="8458200" cy="2065075"/>
          </a:xfrm>
          <a:prstGeom prst="rect">
            <a:avLst/>
          </a:prstGeom>
        </p:spPr>
      </p:pic>
      <p:sp>
        <p:nvSpPr>
          <p:cNvPr id="5" name="Rectangle 4">
            <a:extLst>
              <a:ext uri="{FF2B5EF4-FFF2-40B4-BE49-F238E27FC236}">
                <a16:creationId xmlns:a16="http://schemas.microsoft.com/office/drawing/2014/main" id="{FE1EBE78-9CBA-2A8A-2858-4FB5CE713EC7}"/>
              </a:ext>
            </a:extLst>
          </p:cNvPr>
          <p:cNvSpPr/>
          <p:nvPr/>
        </p:nvSpPr>
        <p:spPr>
          <a:xfrm>
            <a:off x="914400" y="1676400"/>
            <a:ext cx="342900" cy="182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96962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Chart of Accounts CONT.</a:t>
            </a:r>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b="1" dirty="0">
                <a:solidFill>
                  <a:srgbClr val="92D050"/>
                </a:solidFill>
              </a:rPr>
              <a:t>FINANCE HANDBOOK</a:t>
            </a:r>
          </a:p>
          <a:p>
            <a:pPr marL="0" indent="0">
              <a:buNone/>
            </a:pPr>
            <a:r>
              <a:rPr lang="en-US" dirty="0"/>
              <a:t>    </a:t>
            </a:r>
            <a:r>
              <a:rPr lang="en-US" dirty="0">
                <a:solidFill>
                  <a:schemeClr val="tx2"/>
                </a:solidFill>
              </a:rPr>
              <a:t>Section 03.01</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92D050"/>
                </a:solidFill>
                <a:hlinkClick r:id="rId3"/>
              </a:rPr>
              <a:t>https://www.tamucc.edu/finance-and-administration/financial-services/accounting/finance-handbook.php</a:t>
            </a:r>
            <a:endParaRPr lang="en-US" dirty="0">
              <a:solidFill>
                <a:srgbClr val="92D050"/>
              </a:solidFill>
            </a:endParaRPr>
          </a:p>
          <a:p>
            <a:pPr marL="0" indent="0">
              <a:buNone/>
            </a:pPr>
            <a:endParaRPr lang="en-US" dirty="0"/>
          </a:p>
          <a:p>
            <a:pPr marL="0" indent="0">
              <a:buNone/>
            </a:pPr>
            <a:endParaRPr lang="en-US" dirty="0"/>
          </a:p>
        </p:txBody>
      </p:sp>
      <p:pic>
        <p:nvPicPr>
          <p:cNvPr id="1030" name="Picture 6" descr="Emoticon reading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4661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444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Closing accounts</a:t>
            </a:r>
            <a:br>
              <a:rPr lang="en-US" dirty="0"/>
            </a:br>
            <a:endParaRPr lang="en-US" dirty="0"/>
          </a:p>
        </p:txBody>
      </p:sp>
      <p:sp>
        <p:nvSpPr>
          <p:cNvPr id="3" name="Content Placeholder 2"/>
          <p:cNvSpPr>
            <a:spLocks noGrp="1"/>
          </p:cNvSpPr>
          <p:nvPr>
            <p:ph idx="1"/>
          </p:nvPr>
        </p:nvSpPr>
        <p:spPr/>
        <p:txBody>
          <a:bodyPr>
            <a:normAutofit/>
          </a:bodyPr>
          <a:lstStyle/>
          <a:p>
            <a:r>
              <a:rPr lang="en-US" dirty="0"/>
              <a:t>Account Balances</a:t>
            </a:r>
          </a:p>
          <a:p>
            <a:pPr lvl="1"/>
            <a:r>
              <a:rPr lang="en-US" sz="2000" dirty="0"/>
              <a:t>GL/SL Balances </a:t>
            </a:r>
          </a:p>
          <a:p>
            <a:pPr lvl="1"/>
            <a:r>
              <a:rPr lang="en-US" sz="2000" dirty="0"/>
              <a:t>Fund Balance </a:t>
            </a:r>
          </a:p>
          <a:p>
            <a:pPr lvl="1"/>
            <a:r>
              <a:rPr lang="en-US" sz="2000" dirty="0"/>
              <a:t>Receivables and Payables</a:t>
            </a:r>
          </a:p>
          <a:p>
            <a:pPr lvl="1"/>
            <a:r>
              <a:rPr lang="en-US" sz="2000" dirty="0"/>
              <a:t>Any Support Accounts must have $0 balance</a:t>
            </a:r>
          </a:p>
          <a:p>
            <a:r>
              <a:rPr lang="en-US" dirty="0"/>
              <a:t>Request for Closure</a:t>
            </a:r>
          </a:p>
          <a:p>
            <a:pPr lvl="1"/>
            <a:r>
              <a:rPr lang="en-US" dirty="0"/>
              <a:t>If there have been NO transactions during the FY, the account can be dropped immediately.</a:t>
            </a:r>
          </a:p>
          <a:p>
            <a:pPr lvl="1"/>
            <a:r>
              <a:rPr lang="en-US" dirty="0"/>
              <a:t>Otherwise, the account will be frozen and dropped at year-end.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76400"/>
            <a:ext cx="18097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491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39200" cy="304800"/>
          </a:xfrm>
        </p:spPr>
        <p:txBody>
          <a:bodyPr>
            <a:normAutofit fontScale="90000"/>
          </a:bodyPr>
          <a:lstStyle/>
          <a:p>
            <a:pPr algn="ctr"/>
            <a:r>
              <a:rPr lang="en-US" sz="2800" dirty="0"/>
              <a:t>Account Ready For Close</a:t>
            </a:r>
          </a:p>
        </p:txBody>
      </p:sp>
      <p:sp>
        <p:nvSpPr>
          <p:cNvPr id="20" name="Rectangle 19"/>
          <p:cNvSpPr/>
          <p:nvPr/>
        </p:nvSpPr>
        <p:spPr>
          <a:xfrm>
            <a:off x="1371600" y="2057400"/>
            <a:ext cx="3810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3" name="Picture 2"/>
          <p:cNvPicPr>
            <a:picLocks noChangeAspect="1"/>
          </p:cNvPicPr>
          <p:nvPr/>
        </p:nvPicPr>
        <p:blipFill>
          <a:blip r:embed="rId3"/>
          <a:stretch>
            <a:fillRect/>
          </a:stretch>
        </p:blipFill>
        <p:spPr>
          <a:xfrm>
            <a:off x="205509" y="762181"/>
            <a:ext cx="4290291" cy="4833938"/>
          </a:xfrm>
          <a:prstGeom prst="rect">
            <a:avLst/>
          </a:prstGeom>
        </p:spPr>
      </p:pic>
      <p:pic>
        <p:nvPicPr>
          <p:cNvPr id="4" name="Picture 3"/>
          <p:cNvPicPr>
            <a:picLocks noChangeAspect="1"/>
          </p:cNvPicPr>
          <p:nvPr/>
        </p:nvPicPr>
        <p:blipFill>
          <a:blip r:embed="rId4"/>
          <a:stretch>
            <a:fillRect/>
          </a:stretch>
        </p:blipFill>
        <p:spPr>
          <a:xfrm>
            <a:off x="4458629" y="1647826"/>
            <a:ext cx="4456771" cy="2690812"/>
          </a:xfrm>
          <a:prstGeom prst="rect">
            <a:avLst/>
          </a:prstGeom>
        </p:spPr>
      </p:pic>
      <p:sp>
        <p:nvSpPr>
          <p:cNvPr id="7" name="TextBox 6"/>
          <p:cNvSpPr txBox="1"/>
          <p:nvPr/>
        </p:nvSpPr>
        <p:spPr>
          <a:xfrm>
            <a:off x="4611888" y="4949811"/>
            <a:ext cx="35347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ill Sans MT"/>
                <a:ea typeface="+mn-ea"/>
                <a:cs typeface="+mn-cs"/>
              </a:rPr>
              <a:t>FRS        Account       Summary</a:t>
            </a:r>
          </a:p>
        </p:txBody>
      </p:sp>
      <p:sp>
        <p:nvSpPr>
          <p:cNvPr id="8" name="Rounded Rectangle 7"/>
          <p:cNvSpPr/>
          <p:nvPr/>
        </p:nvSpPr>
        <p:spPr>
          <a:xfrm>
            <a:off x="4458629" y="1789331"/>
            <a:ext cx="4456771" cy="9538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9" name="Left Arrow 8"/>
          <p:cNvSpPr/>
          <p:nvPr/>
        </p:nvSpPr>
        <p:spPr>
          <a:xfrm>
            <a:off x="8780296" y="2451847"/>
            <a:ext cx="304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0" name="Oval 9"/>
          <p:cNvSpPr/>
          <p:nvPr/>
        </p:nvSpPr>
        <p:spPr>
          <a:xfrm>
            <a:off x="4075658" y="1076236"/>
            <a:ext cx="478186"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Left Arrow 10"/>
          <p:cNvSpPr/>
          <p:nvPr/>
        </p:nvSpPr>
        <p:spPr>
          <a:xfrm>
            <a:off x="4620293" y="1054252"/>
            <a:ext cx="662011" cy="2505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Left Arrow 11"/>
          <p:cNvSpPr/>
          <p:nvPr/>
        </p:nvSpPr>
        <p:spPr>
          <a:xfrm>
            <a:off x="4611888" y="5421777"/>
            <a:ext cx="522204" cy="269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5" name="TextBox 14"/>
          <p:cNvSpPr txBox="1"/>
          <p:nvPr/>
        </p:nvSpPr>
        <p:spPr>
          <a:xfrm>
            <a:off x="118946" y="368287"/>
            <a:ext cx="12997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S/L Account</a:t>
            </a:r>
          </a:p>
        </p:txBody>
      </p:sp>
      <p:sp>
        <p:nvSpPr>
          <p:cNvPr id="16" name="TextBox 15"/>
          <p:cNvSpPr txBox="1"/>
          <p:nvPr/>
        </p:nvSpPr>
        <p:spPr>
          <a:xfrm>
            <a:off x="5009343" y="1278494"/>
            <a:ext cx="13654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G/L Account</a:t>
            </a:r>
          </a:p>
        </p:txBody>
      </p:sp>
      <p:sp>
        <p:nvSpPr>
          <p:cNvPr id="14" name="Oval 13"/>
          <p:cNvSpPr/>
          <p:nvPr/>
        </p:nvSpPr>
        <p:spPr>
          <a:xfrm>
            <a:off x="4043479" y="5425535"/>
            <a:ext cx="478186"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7" name="Right Arrow 16"/>
          <p:cNvSpPr/>
          <p:nvPr/>
        </p:nvSpPr>
        <p:spPr>
          <a:xfrm>
            <a:off x="5257800" y="5011574"/>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18" name="Right Arrow 17"/>
          <p:cNvSpPr/>
          <p:nvPr/>
        </p:nvSpPr>
        <p:spPr>
          <a:xfrm>
            <a:off x="6637451" y="5022454"/>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pic>
        <p:nvPicPr>
          <p:cNvPr id="6" name="Picture 5" descr="Well Done Chicken">
            <a:extLst>
              <a:ext uri="{FF2B5EF4-FFF2-40B4-BE49-F238E27FC236}">
                <a16:creationId xmlns:a16="http://schemas.microsoft.com/office/drawing/2014/main" id="{50CED324-6264-4E87-10DE-F642D48EC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3139" y="5198648"/>
            <a:ext cx="1898350" cy="1898350"/>
          </a:xfrm>
          <a:prstGeom prst="rect">
            <a:avLst/>
          </a:prstGeom>
        </p:spPr>
      </p:pic>
    </p:spTree>
    <p:extLst>
      <p:ext uri="{BB962C8B-B14F-4D97-AF65-F5344CB8AC3E}">
        <p14:creationId xmlns:p14="http://schemas.microsoft.com/office/powerpoint/2010/main" val="3343693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563562"/>
          </a:xfrm>
        </p:spPr>
        <p:txBody>
          <a:bodyPr>
            <a:normAutofit fontScale="90000"/>
          </a:bodyPr>
          <a:lstStyle/>
          <a:p>
            <a:pPr algn="ctr"/>
            <a:r>
              <a:rPr lang="en-US" sz="3100" dirty="0"/>
              <a:t>Account Not Ready for Closure</a:t>
            </a:r>
            <a:br>
              <a:rPr lang="en-US" dirty="0"/>
            </a:br>
            <a:endParaRPr lang="en-US" dirty="0"/>
          </a:p>
        </p:txBody>
      </p:sp>
      <p:pic>
        <p:nvPicPr>
          <p:cNvPr id="17" name="Content Placeholder 16"/>
          <p:cNvPicPr>
            <a:picLocks noGrp="1" noChangeAspect="1"/>
          </p:cNvPicPr>
          <p:nvPr>
            <p:ph idx="1"/>
          </p:nvPr>
        </p:nvPicPr>
        <p:blipFill>
          <a:blip r:embed="rId3"/>
          <a:stretch>
            <a:fillRect/>
          </a:stretch>
        </p:blipFill>
        <p:spPr>
          <a:xfrm>
            <a:off x="4587240" y="1086088"/>
            <a:ext cx="4337682" cy="3733800"/>
          </a:xfrm>
          <a:prstGeom prst="rect">
            <a:avLst/>
          </a:prstGeom>
        </p:spPr>
      </p:pic>
      <p:sp>
        <p:nvSpPr>
          <p:cNvPr id="18" name="Oval 17"/>
          <p:cNvSpPr/>
          <p:nvPr/>
        </p:nvSpPr>
        <p:spPr>
          <a:xfrm>
            <a:off x="8266746" y="1577340"/>
            <a:ext cx="6096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TextBox 2"/>
          <p:cNvSpPr txBox="1"/>
          <p:nvPr/>
        </p:nvSpPr>
        <p:spPr>
          <a:xfrm>
            <a:off x="304799" y="5867400"/>
            <a:ext cx="38862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Gill Sans MT"/>
                <a:ea typeface="+mn-ea"/>
                <a:cs typeface="+mn-cs"/>
              </a:rPr>
              <a:t>FRS        Account         Summary</a:t>
            </a:r>
          </a:p>
        </p:txBody>
      </p:sp>
      <p:sp>
        <p:nvSpPr>
          <p:cNvPr id="4" name="Rounded Rectangle 3"/>
          <p:cNvSpPr/>
          <p:nvPr/>
        </p:nvSpPr>
        <p:spPr>
          <a:xfrm>
            <a:off x="1143000" y="2621281"/>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5" name="Rounded Rectangle 4"/>
          <p:cNvSpPr/>
          <p:nvPr/>
        </p:nvSpPr>
        <p:spPr>
          <a:xfrm>
            <a:off x="8153400" y="1885950"/>
            <a:ext cx="685800" cy="83820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6" name="Picture 5"/>
          <p:cNvPicPr>
            <a:picLocks noChangeAspect="1"/>
          </p:cNvPicPr>
          <p:nvPr/>
        </p:nvPicPr>
        <p:blipFill>
          <a:blip r:embed="rId4"/>
          <a:stretch>
            <a:fillRect/>
          </a:stretch>
        </p:blipFill>
        <p:spPr>
          <a:xfrm>
            <a:off x="107633" y="1066800"/>
            <a:ext cx="4311968" cy="3733799"/>
          </a:xfrm>
          <a:prstGeom prst="rect">
            <a:avLst/>
          </a:prstGeom>
        </p:spPr>
      </p:pic>
      <p:sp>
        <p:nvSpPr>
          <p:cNvPr id="7" name="TextBox 6"/>
          <p:cNvSpPr txBox="1"/>
          <p:nvPr/>
        </p:nvSpPr>
        <p:spPr>
          <a:xfrm>
            <a:off x="67682" y="4844534"/>
            <a:ext cx="12362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S/L Balance</a:t>
            </a:r>
          </a:p>
        </p:txBody>
      </p:sp>
      <p:sp>
        <p:nvSpPr>
          <p:cNvPr id="8" name="TextBox 7"/>
          <p:cNvSpPr txBox="1"/>
          <p:nvPr/>
        </p:nvSpPr>
        <p:spPr>
          <a:xfrm>
            <a:off x="4591050" y="4844534"/>
            <a:ext cx="13019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G/L Balance</a:t>
            </a:r>
          </a:p>
        </p:txBody>
      </p:sp>
      <p:sp>
        <p:nvSpPr>
          <p:cNvPr id="9" name="Oval 8"/>
          <p:cNvSpPr/>
          <p:nvPr/>
        </p:nvSpPr>
        <p:spPr>
          <a:xfrm>
            <a:off x="3810000" y="1066800"/>
            <a:ext cx="76581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Oval 11"/>
          <p:cNvSpPr/>
          <p:nvPr/>
        </p:nvSpPr>
        <p:spPr>
          <a:xfrm>
            <a:off x="3802381" y="4495799"/>
            <a:ext cx="76581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Right Arrow 10"/>
          <p:cNvSpPr/>
          <p:nvPr/>
        </p:nvSpPr>
        <p:spPr>
          <a:xfrm>
            <a:off x="811816" y="5899666"/>
            <a:ext cx="392143" cy="304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5" name="Right Arrow 14"/>
          <p:cNvSpPr/>
          <p:nvPr/>
        </p:nvSpPr>
        <p:spPr>
          <a:xfrm>
            <a:off x="2109265" y="5899666"/>
            <a:ext cx="392143" cy="304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13" name="Picture 12" descr="Not Impressed Chicken">
            <a:extLst>
              <a:ext uri="{FF2B5EF4-FFF2-40B4-BE49-F238E27FC236}">
                <a16:creationId xmlns:a16="http://schemas.microsoft.com/office/drawing/2014/main" id="{FF92FCA3-50EE-7752-9533-92C00820D8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5306907"/>
            <a:ext cx="1752600" cy="1752600"/>
          </a:xfrm>
          <a:prstGeom prst="rect">
            <a:avLst/>
          </a:prstGeom>
        </p:spPr>
      </p:pic>
    </p:spTree>
    <p:extLst>
      <p:ext uri="{BB962C8B-B14F-4D97-AF65-F5344CB8AC3E}">
        <p14:creationId xmlns:p14="http://schemas.microsoft.com/office/powerpoint/2010/main" val="2742764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normAutofit fontScale="90000"/>
          </a:bodyPr>
          <a:lstStyle/>
          <a:p>
            <a:pPr algn="ctr"/>
            <a:r>
              <a:rPr lang="en-US" dirty="0"/>
              <a:t>Banner reversals</a:t>
            </a:r>
          </a:p>
        </p:txBody>
      </p:sp>
      <p:sp>
        <p:nvSpPr>
          <p:cNvPr id="3" name="Content Placeholder 2"/>
          <p:cNvSpPr>
            <a:spLocks noGrp="1"/>
          </p:cNvSpPr>
          <p:nvPr>
            <p:ph idx="1"/>
          </p:nvPr>
        </p:nvSpPr>
        <p:spPr>
          <a:xfrm>
            <a:off x="457200" y="685800"/>
            <a:ext cx="8686800" cy="4876800"/>
          </a:xfrm>
        </p:spPr>
        <p:txBody>
          <a:bodyPr>
            <a:noAutofit/>
          </a:bodyPr>
          <a:lstStyle/>
          <a:p>
            <a:pPr>
              <a:buFont typeface="Wingdings" panose="05000000000000000000" pitchFamily="2" charset="2"/>
              <a:buChar char="v"/>
            </a:pPr>
            <a:r>
              <a:rPr lang="en-US" dirty="0"/>
              <a:t>Banner reversals are generated to ensure tuition payments are recorded in the proper year.</a:t>
            </a:r>
          </a:p>
          <a:p>
            <a:pPr lvl="1">
              <a:buFont typeface="Wingdings" panose="05000000000000000000" pitchFamily="2" charset="2"/>
              <a:buChar char="§"/>
            </a:pPr>
            <a:r>
              <a:rPr lang="en-US" sz="2000" dirty="0"/>
              <a:t>Registration for the fall semester occurs during the period April – August of the current year.  The payments are not recorded in  Famis until the Bursar Office calculates billing for the fall term.</a:t>
            </a:r>
          </a:p>
          <a:p>
            <a:pPr lvl="1">
              <a:buFont typeface="Wingdings" panose="05000000000000000000" pitchFamily="2" charset="2"/>
              <a:buChar char="§"/>
            </a:pPr>
            <a:r>
              <a:rPr lang="en-US" sz="2200" dirty="0"/>
              <a:t>Billing calculations are normally done in July and August and post to an account in Famis on a batch reference (BNR001), with a description “Banner Load.”</a:t>
            </a:r>
          </a:p>
          <a:p>
            <a:pPr lvl="2">
              <a:buFont typeface="Arial" panose="020B0604020202020204" pitchFamily="34" charset="0"/>
              <a:buChar char="•"/>
            </a:pPr>
            <a:r>
              <a:rPr lang="en-US" sz="2000" dirty="0"/>
              <a:t>These batches can include corrections to summer billing and payments for summer tuition . </a:t>
            </a:r>
          </a:p>
          <a:p>
            <a:pPr lvl="1">
              <a:buFont typeface="Wingdings" panose="05000000000000000000" pitchFamily="2" charset="2"/>
              <a:buChar char="v"/>
            </a:pPr>
            <a:r>
              <a:rPr lang="en-US" sz="2200" dirty="0"/>
              <a:t>A JE is prepared to defer revenue collected for the fall semester because it is unearned revenue.  There can be several throughout the month of July and August.  Not allowed to make AFR entries at this time.</a:t>
            </a:r>
          </a:p>
        </p:txBody>
      </p:sp>
    </p:spTree>
    <p:extLst>
      <p:ext uri="{BB962C8B-B14F-4D97-AF65-F5344CB8AC3E}">
        <p14:creationId xmlns:p14="http://schemas.microsoft.com/office/powerpoint/2010/main" val="3547999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563562"/>
          </a:xfrm>
        </p:spPr>
        <p:txBody>
          <a:bodyPr>
            <a:normAutofit fontScale="90000"/>
          </a:bodyPr>
          <a:lstStyle/>
          <a:p>
            <a:pPr algn="ctr"/>
            <a:r>
              <a:rPr lang="en-US" dirty="0"/>
              <a:t>Banner reversals</a:t>
            </a:r>
          </a:p>
        </p:txBody>
      </p:sp>
      <p:sp>
        <p:nvSpPr>
          <p:cNvPr id="3" name="Content Placeholder 2"/>
          <p:cNvSpPr>
            <a:spLocks noGrp="1"/>
          </p:cNvSpPr>
          <p:nvPr>
            <p:ph idx="1"/>
          </p:nvPr>
        </p:nvSpPr>
        <p:spPr>
          <a:xfrm>
            <a:off x="304800" y="1219200"/>
            <a:ext cx="8153400" cy="4114801"/>
          </a:xfrm>
        </p:spPr>
        <p:txBody>
          <a:bodyPr/>
          <a:lstStyle/>
          <a:p>
            <a:pPr lvl="1">
              <a:buFont typeface="Wingdings" panose="05000000000000000000" pitchFamily="2" charset="2"/>
              <a:buChar char="v"/>
            </a:pPr>
            <a:r>
              <a:rPr lang="en-US" sz="2000" dirty="0"/>
              <a:t>Year end reversing Entries </a:t>
            </a:r>
          </a:p>
          <a:p>
            <a:pPr lvl="2">
              <a:buFont typeface="Wingdings" panose="05000000000000000000" pitchFamily="2" charset="2"/>
              <a:buChar char="§"/>
            </a:pPr>
            <a:r>
              <a:rPr lang="en-US" sz="2000" dirty="0"/>
              <a:t>At year </a:t>
            </a:r>
            <a:r>
              <a:rPr lang="en-US" sz="2000"/>
              <a:t>end an entry </a:t>
            </a:r>
            <a:r>
              <a:rPr lang="en-US" sz="2000" dirty="0"/>
              <a:t>is made to reverse out the JE’s prepared to defer revenue and create a corresponding AFR entry.  </a:t>
            </a:r>
          </a:p>
          <a:p>
            <a:pPr lvl="2">
              <a:buFont typeface="Wingdings" panose="05000000000000000000" pitchFamily="2" charset="2"/>
              <a:buChar char="§"/>
            </a:pPr>
            <a:r>
              <a:rPr lang="en-US" sz="2000" dirty="0"/>
              <a:t>The corresponding AFR entry is prepared entitled Banner Reversal to reverse the total tuition payments received for fall tuition and post them in September of the new year.  This will be on a batch reference  (AFRXXX).</a:t>
            </a:r>
          </a:p>
          <a:p>
            <a:endParaRPr lang="en-US" dirty="0"/>
          </a:p>
        </p:txBody>
      </p:sp>
    </p:spTree>
    <p:extLst>
      <p:ext uri="{BB962C8B-B14F-4D97-AF65-F5344CB8AC3E}">
        <p14:creationId xmlns:p14="http://schemas.microsoft.com/office/powerpoint/2010/main" val="2949710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AFFB84C3-4F8C-7244-7744-BFAAED40A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089" y="3444240"/>
            <a:ext cx="6623822" cy="2012680"/>
          </a:xfrm>
          <a:prstGeom prst="rect">
            <a:avLst/>
          </a:prstGeom>
        </p:spPr>
      </p:pic>
      <p:sp>
        <p:nvSpPr>
          <p:cNvPr id="9" name="TextBox 8"/>
          <p:cNvSpPr txBox="1"/>
          <p:nvPr/>
        </p:nvSpPr>
        <p:spPr>
          <a:xfrm>
            <a:off x="228600" y="381000"/>
            <a:ext cx="8686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BANNER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2" name="TextBox 1"/>
          <p:cNvSpPr txBox="1"/>
          <p:nvPr/>
        </p:nvSpPr>
        <p:spPr>
          <a:xfrm>
            <a:off x="2286000" y="5553670"/>
            <a:ext cx="379302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ill Sans MT"/>
                <a:ea typeface="+mn-ea"/>
                <a:cs typeface="+mn-cs"/>
              </a:rPr>
              <a:t>FRS        Account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6" name="TextBox 5"/>
          <p:cNvSpPr txBox="1"/>
          <p:nvPr/>
        </p:nvSpPr>
        <p:spPr>
          <a:xfrm>
            <a:off x="152400" y="797934"/>
            <a:ext cx="6573274" cy="1477328"/>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Banner Load-Billing Calculations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August Deferred Revenue (AFR entry can’t be done at this time)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Reverse August Deferred Revenue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Post reversal in an AFR entry to reverse Banner load (BNR001)</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2" name="Right Arrow 11"/>
          <p:cNvSpPr/>
          <p:nvPr/>
        </p:nvSpPr>
        <p:spPr>
          <a:xfrm>
            <a:off x="2895600" y="5627269"/>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13" name="Right Arrow 12"/>
          <p:cNvSpPr/>
          <p:nvPr/>
        </p:nvSpPr>
        <p:spPr>
          <a:xfrm>
            <a:off x="4242549" y="5631887"/>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      </a:t>
            </a:r>
          </a:p>
        </p:txBody>
      </p:sp>
      <p:sp>
        <p:nvSpPr>
          <p:cNvPr id="15" name="Rectangle 14">
            <a:extLst>
              <a:ext uri="{FF2B5EF4-FFF2-40B4-BE49-F238E27FC236}">
                <a16:creationId xmlns:a16="http://schemas.microsoft.com/office/drawing/2014/main" id="{F8EDC5CF-BCBD-CCBB-03A6-BA9F5EDCEAD9}"/>
              </a:ext>
            </a:extLst>
          </p:cNvPr>
          <p:cNvSpPr/>
          <p:nvPr/>
        </p:nvSpPr>
        <p:spPr>
          <a:xfrm>
            <a:off x="4038599" y="5196775"/>
            <a:ext cx="3845311" cy="29345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16" name="Picture 15" descr="Graphical user interface, text, application&#10;&#10;Description automatically generated">
            <a:extLst>
              <a:ext uri="{FF2B5EF4-FFF2-40B4-BE49-F238E27FC236}">
                <a16:creationId xmlns:a16="http://schemas.microsoft.com/office/drawing/2014/main" id="{C299D9C9-12AF-031F-6ED7-333AD5CCE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075514"/>
            <a:ext cx="8991600" cy="936149"/>
          </a:xfrm>
          <a:prstGeom prst="rect">
            <a:avLst/>
          </a:prstGeom>
        </p:spPr>
      </p:pic>
      <p:sp>
        <p:nvSpPr>
          <p:cNvPr id="3" name="Rectangle 2">
            <a:extLst>
              <a:ext uri="{FF2B5EF4-FFF2-40B4-BE49-F238E27FC236}">
                <a16:creationId xmlns:a16="http://schemas.microsoft.com/office/drawing/2014/main" id="{D547A1B2-C25F-387F-5E7A-EDA3E482162A}"/>
              </a:ext>
            </a:extLst>
          </p:cNvPr>
          <p:cNvSpPr/>
          <p:nvPr/>
        </p:nvSpPr>
        <p:spPr>
          <a:xfrm>
            <a:off x="2438400" y="3505200"/>
            <a:ext cx="1066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5" name="Rectangle 4">
            <a:extLst>
              <a:ext uri="{FF2B5EF4-FFF2-40B4-BE49-F238E27FC236}">
                <a16:creationId xmlns:a16="http://schemas.microsoft.com/office/drawing/2014/main" id="{F6B6F0BC-55EE-883D-B95D-1495D9A982FF}"/>
              </a:ext>
            </a:extLst>
          </p:cNvPr>
          <p:cNvSpPr/>
          <p:nvPr/>
        </p:nvSpPr>
        <p:spPr>
          <a:xfrm>
            <a:off x="609600" y="2275262"/>
            <a:ext cx="457200" cy="6965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683563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flipH="1">
            <a:off x="228600" y="8153400"/>
            <a:ext cx="609600" cy="304799"/>
          </a:xfrm>
        </p:spPr>
        <p:txBody>
          <a:bodyPr>
            <a:normAutofit fontScale="85000" lnSpcReduction="20000"/>
          </a:bodyPr>
          <a:lstStyle/>
          <a:p>
            <a:pPr marL="0" indent="0">
              <a:buNone/>
            </a:pPr>
            <a:endParaRPr lang="en-US" dirty="0"/>
          </a:p>
        </p:txBody>
      </p:sp>
      <p:sp>
        <p:nvSpPr>
          <p:cNvPr id="5" name="Title 4">
            <a:extLst>
              <a:ext uri="{FF2B5EF4-FFF2-40B4-BE49-F238E27FC236}">
                <a16:creationId xmlns:a16="http://schemas.microsoft.com/office/drawing/2014/main" id="{2C0F6D54-3D08-7F95-AF64-DD2DC1D1F634}"/>
              </a:ext>
            </a:extLst>
          </p:cNvPr>
          <p:cNvSpPr>
            <a:spLocks noGrp="1"/>
          </p:cNvSpPr>
          <p:nvPr>
            <p:ph type="title"/>
          </p:nvPr>
        </p:nvSpPr>
        <p:spPr/>
        <p:txBody>
          <a:bodyPr/>
          <a:lstStyle/>
          <a:p>
            <a:pPr algn="ctr"/>
            <a:r>
              <a:rPr lang="en-US" dirty="0"/>
              <a:t>Any questions?</a:t>
            </a:r>
          </a:p>
        </p:txBody>
      </p:sp>
      <p:pic>
        <p:nvPicPr>
          <p:cNvPr id="3084" name="Picture 12" descr="Owl Eyes Clipart, Transparent PNG Clipart Images Free Download - ClipartMax">
            <a:extLst>
              <a:ext uri="{FF2B5EF4-FFF2-40B4-BE49-F238E27FC236}">
                <a16:creationId xmlns:a16="http://schemas.microsoft.com/office/drawing/2014/main" id="{E879CF8E-B383-0DE6-157E-2BCD9E309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4191000"/>
            <a:ext cx="1866900" cy="2447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Vector bubbles with question mark. Question icons isolated on white. Vector bubbles with question mark. Question icons isolated on white. question mark stock illustrations">
            <a:extLst>
              <a:ext uri="{FF2B5EF4-FFF2-40B4-BE49-F238E27FC236}">
                <a16:creationId xmlns:a16="http://schemas.microsoft.com/office/drawing/2014/main" id="{E1922B54-9230-A94E-D2B7-683C3902611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57350" y="846138"/>
            <a:ext cx="5829300"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649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ank You Clip Art - Thank You Images">
            <a:extLst>
              <a:ext uri="{FF2B5EF4-FFF2-40B4-BE49-F238E27FC236}">
                <a16:creationId xmlns:a16="http://schemas.microsoft.com/office/drawing/2014/main" id="{F0049144-126F-10A3-496B-E96073C1B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05000"/>
            <a:ext cx="4953000"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547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New Account Request form</a:t>
            </a:r>
            <a:br>
              <a:rPr lang="en-US" dirty="0"/>
            </a:br>
            <a:r>
              <a:rPr lang="en-US" dirty="0"/>
              <a:t> now online!</a:t>
            </a:r>
          </a:p>
        </p:txBody>
      </p:sp>
      <p:sp>
        <p:nvSpPr>
          <p:cNvPr id="3" name="Content Placeholder 2"/>
          <p:cNvSpPr>
            <a:spLocks noGrp="1"/>
          </p:cNvSpPr>
          <p:nvPr>
            <p:ph idx="1"/>
          </p:nvPr>
        </p:nvSpPr>
        <p:spPr>
          <a:xfrm>
            <a:off x="1676400" y="2057400"/>
            <a:ext cx="6757218" cy="3352800"/>
          </a:xfrm>
        </p:spPr>
        <p:txBody>
          <a:bodyPr>
            <a:normAutofit fontScale="92500" lnSpcReduction="10000"/>
          </a:bodyPr>
          <a:lstStyle/>
          <a:p>
            <a:pPr marL="0" indent="0">
              <a:buNone/>
            </a:pPr>
            <a:endParaRPr lang="en-US" dirty="0"/>
          </a:p>
          <a:p>
            <a:r>
              <a:rPr lang="en-US" b="1" dirty="0">
                <a:solidFill>
                  <a:srgbClr val="92D050"/>
                </a:solidFill>
              </a:rPr>
              <a:t>FINANCE HANDBOOK</a:t>
            </a:r>
          </a:p>
          <a:p>
            <a:pPr marL="0" indent="0">
              <a:buNone/>
            </a:pPr>
            <a:r>
              <a:rPr lang="en-US" dirty="0"/>
              <a:t>	</a:t>
            </a:r>
            <a:endParaRPr lang="en-US" dirty="0">
              <a:solidFill>
                <a:schemeClr val="tx2"/>
              </a:solidFill>
            </a:endParaRPr>
          </a:p>
          <a:p>
            <a:pPr marL="0" indent="0">
              <a:buNone/>
            </a:pPr>
            <a:endParaRPr lang="en-US" dirty="0"/>
          </a:p>
          <a:p>
            <a:pPr marL="0" indent="0">
              <a:buNone/>
            </a:pPr>
            <a:r>
              <a:rPr lang="en-US" dirty="0"/>
              <a:t>SECTION 02.02 Link:</a:t>
            </a:r>
          </a:p>
          <a:p>
            <a:pPr marL="0" indent="0">
              <a:buNone/>
            </a:pPr>
            <a:r>
              <a:rPr lang="en-US" dirty="0">
                <a:hlinkClick r:id="rId3"/>
              </a:rPr>
              <a:t>https://www.tamucc.edu/finance-and-administration/financial-services/accounting/handbook-documents/section-02-02.pdf</a:t>
            </a:r>
            <a:endParaRPr lang="en-US" dirty="0"/>
          </a:p>
          <a:p>
            <a:pPr marL="0" indent="0">
              <a:buNone/>
            </a:pPr>
            <a:r>
              <a:rPr lang="en-US" dirty="0"/>
              <a:t>Accounting Services-Online Forms Link:</a:t>
            </a:r>
          </a:p>
          <a:p>
            <a:pPr marL="0" indent="0">
              <a:buNone/>
            </a:pPr>
            <a:r>
              <a:rPr lang="en-US" dirty="0">
                <a:hlinkClick r:id="rId4"/>
              </a:rPr>
              <a:t>https://www.tamucc.edu/finance-and-administration/financial-services/accounting/forms.php</a:t>
            </a:r>
            <a:endParaRPr lang="en-US" dirty="0"/>
          </a:p>
          <a:p>
            <a:pPr marL="0" indent="0">
              <a:buNone/>
            </a:pPr>
            <a:endParaRPr lang="en-US" dirty="0"/>
          </a:p>
          <a:p>
            <a:pPr marL="0" indent="0">
              <a:buNone/>
            </a:pPr>
            <a:endParaRPr lang="en-US" dirty="0"/>
          </a:p>
          <a:p>
            <a:pPr marL="82296" indent="0">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1676400"/>
            <a:ext cx="1447800" cy="1631297"/>
          </a:xfrm>
          <a:prstGeom prst="rect">
            <a:avLst/>
          </a:prstGeom>
        </p:spPr>
      </p:pic>
    </p:spTree>
    <p:extLst>
      <p:ext uri="{BB962C8B-B14F-4D97-AF65-F5344CB8AC3E}">
        <p14:creationId xmlns:p14="http://schemas.microsoft.com/office/powerpoint/2010/main" val="87292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account request</a:t>
            </a:r>
          </a:p>
        </p:txBody>
      </p:sp>
      <p:sp>
        <p:nvSpPr>
          <p:cNvPr id="3" name="Content Placeholder 2"/>
          <p:cNvSpPr>
            <a:spLocks noGrp="1"/>
          </p:cNvSpPr>
          <p:nvPr>
            <p:ph idx="1"/>
          </p:nvPr>
        </p:nvSpPr>
        <p:spPr>
          <a:xfrm>
            <a:off x="152400" y="1600200"/>
            <a:ext cx="3352800" cy="3429000"/>
          </a:xfrm>
        </p:spPr>
        <p:txBody>
          <a:bodyPr>
            <a:normAutofit fontScale="55000" lnSpcReduction="20000"/>
          </a:bodyPr>
          <a:lstStyle/>
          <a:p>
            <a:r>
              <a:rPr lang="en-US" b="1" dirty="0">
                <a:solidFill>
                  <a:srgbClr val="92D050"/>
                </a:solidFill>
              </a:rPr>
              <a:t>Requested by (</a:t>
            </a:r>
            <a:r>
              <a:rPr lang="en-US" b="1" dirty="0">
                <a:solidFill>
                  <a:srgbClr val="C00000"/>
                </a:solidFill>
              </a:rPr>
              <a:t>*Required</a:t>
            </a:r>
            <a:r>
              <a:rPr lang="en-US" b="1" dirty="0">
                <a:solidFill>
                  <a:srgbClr val="92D050"/>
                </a:solidFill>
              </a:rPr>
              <a:t>)</a:t>
            </a:r>
            <a:r>
              <a:rPr lang="en-US" dirty="0"/>
              <a:t>- This individual has been authorized to request the establishment of a new department account. Email will be used to send notification once NAR is processed.</a:t>
            </a:r>
          </a:p>
          <a:p>
            <a:r>
              <a:rPr lang="en-US" b="1" dirty="0">
                <a:solidFill>
                  <a:srgbClr val="92D050"/>
                </a:solidFill>
              </a:rPr>
              <a:t>Responsible Person &amp; UIN (</a:t>
            </a:r>
            <a:r>
              <a:rPr lang="en-US" b="1" dirty="0">
                <a:solidFill>
                  <a:srgbClr val="C00000"/>
                </a:solidFill>
              </a:rPr>
              <a:t>*Required</a:t>
            </a:r>
            <a:r>
              <a:rPr lang="en-US" b="1" dirty="0">
                <a:solidFill>
                  <a:srgbClr val="92D050"/>
                </a:solidFill>
              </a:rPr>
              <a:t>)</a:t>
            </a:r>
            <a:r>
              <a:rPr lang="en-US" dirty="0"/>
              <a:t>- A responsible person must be a permanent PT or FT employee who is compensated by TAMU-CC University.  In most cases this will be the Department Head.  The responsible person must have completed Disbursement of Funds Training within the last </a:t>
            </a:r>
            <a:r>
              <a:rPr lang="en-US" b="1" dirty="0"/>
              <a:t>12 Months</a:t>
            </a:r>
            <a:r>
              <a:rPr lang="en-US" dirty="0"/>
              <a:t>. A copy of the training transcript is required (</a:t>
            </a:r>
            <a:r>
              <a:rPr lang="en-US" sz="1600" dirty="0"/>
              <a:t>Course# 11021:Disbursement of Funds)</a:t>
            </a:r>
          </a:p>
          <a:p>
            <a:pPr marL="0" indent="0">
              <a:buNone/>
            </a:pPr>
            <a:endParaRPr lang="en-US" dirty="0"/>
          </a:p>
          <a:p>
            <a:r>
              <a:rPr lang="en-US" b="1" dirty="0">
                <a:solidFill>
                  <a:srgbClr val="92D050"/>
                </a:solidFill>
              </a:rPr>
              <a:t>Department (</a:t>
            </a:r>
            <a:r>
              <a:rPr lang="en-US" b="1" dirty="0">
                <a:solidFill>
                  <a:srgbClr val="C00000"/>
                </a:solidFill>
              </a:rPr>
              <a:t>*Required</a:t>
            </a:r>
            <a:r>
              <a:rPr lang="en-US" b="1" dirty="0">
                <a:solidFill>
                  <a:srgbClr val="92D050"/>
                </a:solidFill>
              </a:rPr>
              <a:t>)&amp; Sub Department </a:t>
            </a:r>
            <a:r>
              <a:rPr lang="en-US" dirty="0"/>
              <a:t>– Select the department from the drop-down menu &amp; sub department if applicable.  If your department is not listed as an option, please email Accounting at accounting.services@tamucc.edu</a:t>
            </a:r>
          </a:p>
        </p:txBody>
      </p:sp>
      <p:pic>
        <p:nvPicPr>
          <p:cNvPr id="7" name="Picture 6" descr="A close-up of a building&#10;&#10;Description automatically generated">
            <a:extLst>
              <a:ext uri="{FF2B5EF4-FFF2-40B4-BE49-F238E27FC236}">
                <a16:creationId xmlns:a16="http://schemas.microsoft.com/office/drawing/2014/main" id="{8C87A488-B2B6-42F6-38FF-4BEA7EBD5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437" y="1555955"/>
            <a:ext cx="5468164" cy="2787445"/>
          </a:xfrm>
          <a:prstGeom prst="rect">
            <a:avLst/>
          </a:prstGeom>
        </p:spPr>
      </p:pic>
    </p:spTree>
    <p:extLst>
      <p:ext uri="{BB962C8B-B14F-4D97-AF65-F5344CB8AC3E}">
        <p14:creationId xmlns:p14="http://schemas.microsoft.com/office/powerpoint/2010/main" val="356571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New account request </a:t>
            </a:r>
          </a:p>
        </p:txBody>
      </p:sp>
      <p:sp>
        <p:nvSpPr>
          <p:cNvPr id="3" name="Content Placeholder 2"/>
          <p:cNvSpPr>
            <a:spLocks noGrp="1"/>
          </p:cNvSpPr>
          <p:nvPr>
            <p:ph idx="1"/>
          </p:nvPr>
        </p:nvSpPr>
        <p:spPr>
          <a:xfrm>
            <a:off x="1028700" y="1219200"/>
            <a:ext cx="7200900" cy="3810000"/>
          </a:xfrm>
        </p:spPr>
        <p:txBody>
          <a:bodyPr>
            <a:normAutofit fontScale="55000" lnSpcReduction="20000"/>
          </a:bodyPr>
          <a:lstStyle/>
          <a:p>
            <a:r>
              <a:rPr lang="en-US" b="1" dirty="0">
                <a:solidFill>
                  <a:srgbClr val="92D050"/>
                </a:solidFill>
              </a:rPr>
              <a:t>Account Short Name (</a:t>
            </a:r>
            <a:r>
              <a:rPr lang="en-US" b="1" dirty="0">
                <a:solidFill>
                  <a:srgbClr val="C00000"/>
                </a:solidFill>
              </a:rPr>
              <a:t>*Required</a:t>
            </a:r>
            <a:r>
              <a:rPr lang="en-US" b="1" dirty="0">
                <a:solidFill>
                  <a:srgbClr val="92D050"/>
                </a:solidFill>
              </a:rPr>
              <a:t>)</a:t>
            </a:r>
            <a:r>
              <a:rPr lang="en-US" dirty="0"/>
              <a:t>- Enter the name you would like displayed for the account.  Character limit on account name is limited to 35 characters. The title will need to correspond to the purpose of the account.</a:t>
            </a:r>
          </a:p>
          <a:p>
            <a:r>
              <a:rPr lang="en-US" b="1" dirty="0">
                <a:solidFill>
                  <a:srgbClr val="92D050"/>
                </a:solidFill>
              </a:rPr>
              <a:t>Account Long Name</a:t>
            </a:r>
            <a:r>
              <a:rPr lang="en-US" dirty="0"/>
              <a:t>- If applicable.</a:t>
            </a:r>
          </a:p>
          <a:p>
            <a:r>
              <a:rPr lang="en-US" b="1" dirty="0">
                <a:solidFill>
                  <a:srgbClr val="92D050"/>
                </a:solidFill>
              </a:rPr>
              <a:t>Account number requested-</a:t>
            </a:r>
            <a:r>
              <a:rPr lang="en-US" dirty="0"/>
              <a:t>no dash needed (optional)</a:t>
            </a:r>
          </a:p>
          <a:p>
            <a:r>
              <a:rPr lang="en-US" b="1" dirty="0">
                <a:solidFill>
                  <a:srgbClr val="92D050"/>
                </a:solidFill>
              </a:rPr>
              <a:t>Account</a:t>
            </a:r>
            <a:r>
              <a:rPr lang="en-US" dirty="0"/>
              <a:t> </a:t>
            </a:r>
            <a:r>
              <a:rPr lang="en-US" b="1" dirty="0">
                <a:solidFill>
                  <a:srgbClr val="92D050"/>
                </a:solidFill>
              </a:rPr>
              <a:t>Purpose (</a:t>
            </a:r>
            <a:r>
              <a:rPr lang="en-US" b="1" dirty="0">
                <a:solidFill>
                  <a:srgbClr val="C00000"/>
                </a:solidFill>
              </a:rPr>
              <a:t>*Required</a:t>
            </a:r>
            <a:r>
              <a:rPr lang="en-US" b="1" dirty="0">
                <a:solidFill>
                  <a:srgbClr val="92D050"/>
                </a:solidFill>
              </a:rPr>
              <a:t>)</a:t>
            </a:r>
            <a:r>
              <a:rPr lang="en-US" dirty="0"/>
              <a:t>-</a:t>
            </a:r>
            <a:r>
              <a:rPr lang="en-US" b="1" dirty="0">
                <a:solidFill>
                  <a:srgbClr val="92D050"/>
                </a:solidFill>
              </a:rPr>
              <a:t> </a:t>
            </a:r>
            <a:r>
              <a:rPr lang="en-US" dirty="0"/>
              <a:t>Detailed information of the purpose of the account will help determine the true function of the account. Detailed description required, including source of funds. If available, please attach documentation. </a:t>
            </a:r>
          </a:p>
          <a:p>
            <a:r>
              <a:rPr lang="en-US" sz="2100" b="1" dirty="0">
                <a:solidFill>
                  <a:srgbClr val="92D050"/>
                </a:solidFill>
              </a:rPr>
              <a:t>Source of Funds </a:t>
            </a:r>
            <a:r>
              <a:rPr lang="en-US" sz="2400" b="1" dirty="0">
                <a:solidFill>
                  <a:srgbClr val="92D050"/>
                </a:solidFill>
              </a:rPr>
              <a:t>(</a:t>
            </a:r>
            <a:r>
              <a:rPr lang="en-US" b="1" dirty="0">
                <a:solidFill>
                  <a:srgbClr val="C00000"/>
                </a:solidFill>
              </a:rPr>
              <a:t>*Required</a:t>
            </a:r>
            <a:r>
              <a:rPr lang="en-US" sz="2400" b="1" dirty="0">
                <a:solidFill>
                  <a:srgbClr val="92D050"/>
                </a:solidFill>
              </a:rPr>
              <a:t>)</a:t>
            </a:r>
            <a:r>
              <a:rPr lang="en-US" sz="2400" dirty="0"/>
              <a:t>-</a:t>
            </a:r>
            <a:r>
              <a:rPr lang="en-US" sz="2100" b="1" dirty="0">
                <a:solidFill>
                  <a:srgbClr val="92D050"/>
                </a:solidFill>
              </a:rPr>
              <a:t> </a:t>
            </a:r>
            <a:r>
              <a:rPr lang="en-US" sz="2400" dirty="0">
                <a:solidFill>
                  <a:srgbClr val="92D050"/>
                </a:solidFill>
                <a:hlinkClick r:id="rId3"/>
              </a:rPr>
              <a:t>FINANCE HANDBOOK SECTION 02.05</a:t>
            </a:r>
            <a:endParaRPr lang="en-US" sz="2100" b="1" dirty="0">
              <a:solidFill>
                <a:srgbClr val="92D050"/>
              </a:solidFill>
            </a:endParaRPr>
          </a:p>
          <a:p>
            <a:pPr lvl="1"/>
            <a:r>
              <a:rPr lang="en-US" sz="2000" dirty="0"/>
              <a:t>AGENCY FUNDS</a:t>
            </a:r>
          </a:p>
          <a:p>
            <a:pPr lvl="1"/>
            <a:r>
              <a:rPr lang="en-US" sz="2000" dirty="0"/>
              <a:t>AGREEMENTS</a:t>
            </a:r>
          </a:p>
          <a:p>
            <a:pPr lvl="1"/>
            <a:r>
              <a:rPr lang="en-US" sz="2000" dirty="0"/>
              <a:t>CONTRACTS</a:t>
            </a:r>
          </a:p>
          <a:p>
            <a:pPr lvl="1"/>
            <a:r>
              <a:rPr lang="en-US" sz="2000" dirty="0"/>
              <a:t>DESIGNATED TUITION</a:t>
            </a:r>
          </a:p>
          <a:p>
            <a:pPr lvl="1"/>
            <a:r>
              <a:rPr lang="en-US" sz="2000" dirty="0"/>
              <a:t>GRANTS</a:t>
            </a:r>
          </a:p>
          <a:p>
            <a:pPr lvl="1"/>
            <a:r>
              <a:rPr lang="en-US" sz="2000" dirty="0"/>
              <a:t>COMPREHENSIVE RESEARCH FUNDS</a:t>
            </a:r>
          </a:p>
          <a:p>
            <a:pPr lvl="1"/>
            <a:r>
              <a:rPr lang="en-US" sz="2000" dirty="0"/>
              <a:t>RESEARCH ENHANCEMENT FUNDS</a:t>
            </a:r>
          </a:p>
          <a:p>
            <a:pPr lvl="1"/>
            <a:r>
              <a:rPr lang="en-US" sz="2000" dirty="0"/>
              <a:t>STATE APPROPRIATIONS</a:t>
            </a:r>
          </a:p>
          <a:p>
            <a:pPr lvl="1"/>
            <a:r>
              <a:rPr lang="en-US" sz="2000" dirty="0"/>
              <a:t>STUDENT FEES</a:t>
            </a:r>
          </a:p>
          <a:p>
            <a:pPr lvl="1"/>
            <a:r>
              <a:rPr lang="en-US" sz="2000" dirty="0"/>
              <a:t>OTHER</a:t>
            </a:r>
          </a:p>
          <a:p>
            <a:endParaRPr lang="en-US" sz="2100" b="1" dirty="0">
              <a:solidFill>
                <a:srgbClr val="92D050"/>
              </a:solidFill>
            </a:endParaRPr>
          </a:p>
          <a:p>
            <a:endParaRPr lang="en-US" dirty="0"/>
          </a:p>
        </p:txBody>
      </p:sp>
      <p:pic>
        <p:nvPicPr>
          <p:cNvPr id="9" name="Picture 8" descr="A person holding a bag of money and a light bulb head&#10;&#10;Description automatically generated">
            <a:extLst>
              <a:ext uri="{FF2B5EF4-FFF2-40B4-BE49-F238E27FC236}">
                <a16:creationId xmlns:a16="http://schemas.microsoft.com/office/drawing/2014/main" id="{58E188AB-3378-15AB-7D89-8B3D4FDBE5C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48300" y="2895600"/>
            <a:ext cx="2895600" cy="1936433"/>
          </a:xfrm>
          <a:prstGeom prst="rect">
            <a:avLst/>
          </a:prstGeom>
          <a:effectLst>
            <a:glow rad="127000">
              <a:srgbClr val="838383"/>
            </a:glow>
            <a:softEdge rad="12700"/>
          </a:effectLst>
        </p:spPr>
      </p:pic>
    </p:spTree>
    <p:extLst>
      <p:ext uri="{BB962C8B-B14F-4D97-AF65-F5344CB8AC3E}">
        <p14:creationId xmlns:p14="http://schemas.microsoft.com/office/powerpoint/2010/main" val="354170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green and white text on a page&#10;&#10;Description automatically generated">
            <a:extLst>
              <a:ext uri="{FF2B5EF4-FFF2-40B4-BE49-F238E27FC236}">
                <a16:creationId xmlns:a16="http://schemas.microsoft.com/office/drawing/2014/main" id="{2011AD9B-0454-2F81-37C4-C4E71995A20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p:blipFill>
        <p:spPr>
          <a:xfrm>
            <a:off x="4572000" y="609600"/>
            <a:ext cx="4286365" cy="4748863"/>
          </a:xfrm>
          <a:noFill/>
          <a:effectLst>
            <a:glow rad="63500">
              <a:schemeClr val="accent1">
                <a:satMod val="175000"/>
                <a:alpha val="40000"/>
              </a:schemeClr>
            </a:glow>
            <a:outerShdw blurRad="50800" dist="38100" dir="5400000" algn="ctr" rotWithShape="0">
              <a:srgbClr val="000000">
                <a:alpha val="42000"/>
              </a:srgbClr>
            </a:outerShdw>
          </a:effectLst>
        </p:spPr>
      </p:pic>
      <p:sp>
        <p:nvSpPr>
          <p:cNvPr id="2" name="Title 1"/>
          <p:cNvSpPr>
            <a:spLocks noGrp="1"/>
          </p:cNvSpPr>
          <p:nvPr>
            <p:ph type="title"/>
          </p:nvPr>
        </p:nvSpPr>
        <p:spPr>
          <a:xfrm>
            <a:off x="5334000" y="4901263"/>
            <a:ext cx="3383280" cy="914400"/>
          </a:xfrm>
        </p:spPr>
        <p:txBody>
          <a:bodyPr anchor="b">
            <a:normAutofit/>
          </a:bodyPr>
          <a:lstStyle/>
          <a:p>
            <a:pPr>
              <a:lnSpc>
                <a:spcPct val="90000"/>
              </a:lnSpc>
            </a:pPr>
            <a:br>
              <a:rPr lang="en-US" sz="1800" dirty="0"/>
            </a:br>
            <a:r>
              <a:rPr lang="en-US" sz="1400" dirty="0"/>
              <a:t>FINANCE HANDBOOK SECTION 02.04</a:t>
            </a:r>
            <a:endParaRPr lang="en-US" sz="1800" dirty="0"/>
          </a:p>
        </p:txBody>
      </p:sp>
      <p:sp>
        <p:nvSpPr>
          <p:cNvPr id="18" name="Text Placeholder 3">
            <a:extLst>
              <a:ext uri="{FF2B5EF4-FFF2-40B4-BE49-F238E27FC236}">
                <a16:creationId xmlns:a16="http://schemas.microsoft.com/office/drawing/2014/main" id="{B25930C2-1CEC-CB49-945C-9FE4C4E7F876}"/>
              </a:ext>
            </a:extLst>
          </p:cNvPr>
          <p:cNvSpPr>
            <a:spLocks noGrp="1"/>
          </p:cNvSpPr>
          <p:nvPr>
            <p:ph type="body" sz="quarter" idx="14"/>
          </p:nvPr>
        </p:nvSpPr>
        <p:spPr>
          <a:xfrm>
            <a:off x="285636" y="685799"/>
            <a:ext cx="3829164" cy="3048001"/>
          </a:xfrm>
        </p:spPr>
        <p:txBody>
          <a:bodyPr>
            <a:normAutofit/>
          </a:bodyPr>
          <a:lstStyle/>
          <a:p>
            <a:r>
              <a:rPr lang="en-US" sz="2000" b="1" dirty="0">
                <a:solidFill>
                  <a:srgbClr val="92D050"/>
                </a:solidFill>
              </a:rPr>
              <a:t>Use of Funds </a:t>
            </a:r>
            <a:r>
              <a:rPr lang="en-US" b="1" dirty="0">
                <a:solidFill>
                  <a:srgbClr val="92D050"/>
                </a:solidFill>
              </a:rPr>
              <a:t>(</a:t>
            </a:r>
            <a:r>
              <a:rPr lang="en-US" sz="1400" b="1" dirty="0">
                <a:solidFill>
                  <a:srgbClr val="C00000"/>
                </a:solidFill>
              </a:rPr>
              <a:t>*Required</a:t>
            </a:r>
            <a:r>
              <a:rPr lang="en-US" b="1" dirty="0">
                <a:solidFill>
                  <a:srgbClr val="92D050"/>
                </a:solidFill>
              </a:rPr>
              <a:t>)</a:t>
            </a:r>
            <a:r>
              <a:rPr lang="en-US" dirty="0"/>
              <a:t>- Select the function that will best classify what the funds will be spent on. Determination of the function code is very important in coding of account for reporting purposes. </a:t>
            </a:r>
          </a:p>
          <a:p>
            <a:pPr marL="1028700" lvl="1" indent="-285750">
              <a:buFont typeface="Arial" panose="020B0604020202020204" pitchFamily="34" charset="0"/>
              <a:buChar char="•"/>
            </a:pPr>
            <a:r>
              <a:rPr lang="en-US" dirty="0"/>
              <a:t>“Will a list of functions and their descriptions assist in determining the best use of funds?”</a:t>
            </a:r>
          </a:p>
        </p:txBody>
      </p:sp>
      <p:pic>
        <p:nvPicPr>
          <p:cNvPr id="19" name="Picture 18" descr="A cartoon of a person sitting on a check mark&#10;&#10;Description automatically generated">
            <a:extLst>
              <a:ext uri="{FF2B5EF4-FFF2-40B4-BE49-F238E27FC236}">
                <a16:creationId xmlns:a16="http://schemas.microsoft.com/office/drawing/2014/main" id="{C8D687D7-9483-D0D4-E2B9-27F6AFEB60F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52725" y="3276600"/>
            <a:ext cx="2124075" cy="2124075"/>
          </a:xfrm>
          <a:prstGeom prst="rect">
            <a:avLst/>
          </a:prstGeom>
        </p:spPr>
      </p:pic>
    </p:spTree>
    <p:extLst>
      <p:ext uri="{BB962C8B-B14F-4D97-AF65-F5344CB8AC3E}">
        <p14:creationId xmlns:p14="http://schemas.microsoft.com/office/powerpoint/2010/main" val="392888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78000"/>
              </a:schemeClr>
            </a:gs>
            <a:gs pos="100000">
              <a:schemeClr val="bg2">
                <a:tint val="95000"/>
                <a:shade val="98000"/>
                <a:lumMod val="80000"/>
              </a:schemeClr>
            </a:gs>
          </a:gsLst>
          <a:path path="circle">
            <a:fillToRect l="50000" t="100000" r="10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4435" y="0"/>
            <a:ext cx="7772400" cy="1143000"/>
          </a:xfrm>
        </p:spPr>
        <p:txBody>
          <a:bodyPr/>
          <a:lstStyle/>
          <a:p>
            <a:pPr algn="ctr"/>
            <a:r>
              <a:rPr lang="en-US" dirty="0"/>
              <a:t>Research Accounts</a:t>
            </a:r>
          </a:p>
        </p:txBody>
      </p:sp>
      <p:sp>
        <p:nvSpPr>
          <p:cNvPr id="3" name="Rectangle 2"/>
          <p:cNvSpPr/>
          <p:nvPr/>
        </p:nvSpPr>
        <p:spPr>
          <a:xfrm>
            <a:off x="1104900" y="5133577"/>
            <a:ext cx="7086600" cy="887422"/>
          </a:xfrm>
          <a:prstGeom prst="rect">
            <a:avLst/>
          </a:prstGeom>
        </p:spPr>
        <p:txBody>
          <a:bodyPr wrap="square">
            <a:spAutoFit/>
          </a:bodyPr>
          <a:lstStyle/>
          <a:p>
            <a:pPr marL="800100" lvl="1" indent="-274320">
              <a:spcBef>
                <a:spcPts val="700"/>
              </a:spcBef>
              <a:buClr>
                <a:schemeClr val="accent1"/>
              </a:buClr>
              <a:buSzPct val="85000"/>
              <a:buFont typeface="Wingdings 3" pitchFamily="18" charset="2"/>
              <a:buChar char=""/>
            </a:pPr>
            <a:r>
              <a:rPr lang="en-US" sz="1200" b="1" dirty="0">
                <a:solidFill>
                  <a:srgbClr val="FFFF00"/>
                </a:solidFill>
              </a:rPr>
              <a:t>FAMIS:  Screen 9 for SL or Screen 59 for Support  Accounts</a:t>
            </a:r>
          </a:p>
          <a:p>
            <a:pPr marL="800100" lvl="1" indent="-274320">
              <a:spcBef>
                <a:spcPts val="700"/>
              </a:spcBef>
              <a:buClr>
                <a:schemeClr val="accent1"/>
              </a:buClr>
              <a:buSzPct val="85000"/>
              <a:buFont typeface="Wingdings 3" pitchFamily="18" charset="2"/>
              <a:buChar char=""/>
            </a:pPr>
            <a:r>
              <a:rPr lang="en-US" sz="1200" b="1" dirty="0">
                <a:solidFill>
                  <a:srgbClr val="FFFF00"/>
                </a:solidFill>
              </a:rPr>
              <a:t>Canopy:  FRS          Account          Attributes</a:t>
            </a:r>
          </a:p>
          <a:p>
            <a:pPr marL="342900" indent="-274320">
              <a:spcBef>
                <a:spcPts val="700"/>
              </a:spcBef>
              <a:buClr>
                <a:schemeClr val="accent1"/>
              </a:buClr>
              <a:buSzPct val="85000"/>
              <a:buFont typeface="Wingdings 3" pitchFamily="18" charset="2"/>
              <a:buChar char=""/>
            </a:pPr>
            <a:endParaRPr lang="en-US" sz="1600" dirty="0"/>
          </a:p>
        </p:txBody>
      </p:sp>
      <p:sp>
        <p:nvSpPr>
          <p:cNvPr id="9" name="Right Arrow 8"/>
          <p:cNvSpPr/>
          <p:nvPr/>
        </p:nvSpPr>
        <p:spPr>
          <a:xfrm>
            <a:off x="2971800" y="5431305"/>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ight Arrow 9"/>
          <p:cNvSpPr/>
          <p:nvPr/>
        </p:nvSpPr>
        <p:spPr>
          <a:xfrm>
            <a:off x="4038600" y="5412255"/>
            <a:ext cx="304800" cy="24956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5" name="Content Placeholder 4" descr="A screenshot of a computer survey&#10;&#10;Description automatically generated">
            <a:extLst>
              <a:ext uri="{FF2B5EF4-FFF2-40B4-BE49-F238E27FC236}">
                <a16:creationId xmlns:a16="http://schemas.microsoft.com/office/drawing/2014/main" id="{1EDCDF62-D710-7F93-4450-D903ED7ABD8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50699" y="1052256"/>
            <a:ext cx="2873088" cy="4081321"/>
          </a:xfrm>
          <a:effectLst>
            <a:glow rad="127000">
              <a:srgbClr val="797979"/>
            </a:glow>
          </a:effectLst>
        </p:spPr>
      </p:pic>
      <p:pic>
        <p:nvPicPr>
          <p:cNvPr id="11" name="Picture 10" descr="A screenshot of a computer&#10;&#10;Description automatically generated">
            <a:extLst>
              <a:ext uri="{FF2B5EF4-FFF2-40B4-BE49-F238E27FC236}">
                <a16:creationId xmlns:a16="http://schemas.microsoft.com/office/drawing/2014/main" id="{A2FBB12E-A233-D285-F27E-5CA32F5F8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13" y="1856418"/>
            <a:ext cx="3429000" cy="1927481"/>
          </a:xfrm>
          <a:prstGeom prst="rect">
            <a:avLst/>
          </a:prstGeom>
          <a:effectLst>
            <a:glow rad="127000">
              <a:srgbClr val="6F6F6F"/>
            </a:glow>
          </a:effectLst>
        </p:spPr>
      </p:pic>
      <p:pic>
        <p:nvPicPr>
          <p:cNvPr id="13" name="Picture 12" descr="A hand pointing at something&#10;&#10;Description automatically generated">
            <a:extLst>
              <a:ext uri="{FF2B5EF4-FFF2-40B4-BE49-F238E27FC236}">
                <a16:creationId xmlns:a16="http://schemas.microsoft.com/office/drawing/2014/main" id="{A7F6DE1C-9D8A-2EE4-37CC-2B0B2D85C17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90277" y="2514600"/>
            <a:ext cx="681723" cy="1002995"/>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1AF6B8FD-FF87-49D4-C16D-66CA0BA7990C}"/>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597857" y="1926990"/>
            <a:ext cx="985979" cy="1394174"/>
          </a:xfrm>
          <a:prstGeom prst="rect">
            <a:avLst/>
          </a:prstGeom>
        </p:spPr>
      </p:pic>
    </p:spTree>
    <p:extLst>
      <p:ext uri="{BB962C8B-B14F-4D97-AF65-F5344CB8AC3E}">
        <p14:creationId xmlns:p14="http://schemas.microsoft.com/office/powerpoint/2010/main" val="3139937820"/>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27302</TotalTime>
  <Words>2077</Words>
  <Application>Microsoft Office PowerPoint</Application>
  <PresentationFormat>On-screen Show (4:3)</PresentationFormat>
  <Paragraphs>338</Paragraphs>
  <Slides>47</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Gill Sans MT</vt:lpstr>
      <vt:lpstr>Wingdings</vt:lpstr>
      <vt:lpstr>Wingdings 3</vt:lpstr>
      <vt:lpstr>Urban Pop</vt:lpstr>
      <vt:lpstr>FAMIS ACCOUNTS</vt:lpstr>
      <vt:lpstr>Table of Contents</vt:lpstr>
      <vt:lpstr>Chart of accounts</vt:lpstr>
      <vt:lpstr>Chart of Accounts CONT.</vt:lpstr>
      <vt:lpstr>New Account Request form  now online!</vt:lpstr>
      <vt:lpstr>New account request</vt:lpstr>
      <vt:lpstr>New account request </vt:lpstr>
      <vt:lpstr> FINANCE HANDBOOK SECTION 02.04</vt:lpstr>
      <vt:lpstr>Research Accounts</vt:lpstr>
      <vt:lpstr>Salary Savings</vt:lpstr>
      <vt:lpstr>New account request cont.</vt:lpstr>
      <vt:lpstr>Budget &amp; Support Accounts</vt:lpstr>
      <vt:lpstr>Support Accounts</vt:lpstr>
      <vt:lpstr>Support accounts</vt:lpstr>
      <vt:lpstr> SA TRANSACTIONS </vt:lpstr>
      <vt:lpstr>New account request cont.</vt:lpstr>
      <vt:lpstr>Year end flagS</vt:lpstr>
      <vt:lpstr>Year end flag - canopy</vt:lpstr>
      <vt:lpstr>Year end flag - FAMIS</vt:lpstr>
      <vt:lpstr>Year End Flag - Encumbrance</vt:lpstr>
      <vt:lpstr>Year end flag - Encumbrance</vt:lpstr>
      <vt:lpstr>Year End Flag</vt:lpstr>
      <vt:lpstr>ENCUMBRANCES</vt:lpstr>
      <vt:lpstr>Year end flags</vt:lpstr>
      <vt:lpstr>Year end flag – transfer </vt:lpstr>
      <vt:lpstr>Year end flags - transfer</vt:lpstr>
      <vt:lpstr> Year End Flag - Fiscal </vt:lpstr>
      <vt:lpstr> Year End Flag - Fiscal </vt:lpstr>
      <vt:lpstr>Year end flag - Project</vt:lpstr>
      <vt:lpstr>Year end flag - project</vt:lpstr>
      <vt:lpstr>Year End Flag - Project</vt:lpstr>
      <vt:lpstr>Year end accruals</vt:lpstr>
      <vt:lpstr>Example of  YER217 batch being reversed in the new year and paid.  </vt:lpstr>
      <vt:lpstr> Global sub-code edit </vt:lpstr>
      <vt:lpstr>Global sub-code edit</vt:lpstr>
      <vt:lpstr>Global sub-code edit</vt:lpstr>
      <vt:lpstr>Sub Code Edit – Account Level</vt:lpstr>
      <vt:lpstr>Generate expense budget (GEB)</vt:lpstr>
      <vt:lpstr>Generate Expense Budget (GEB)</vt:lpstr>
      <vt:lpstr>Closing accounts </vt:lpstr>
      <vt:lpstr>Account Ready For Close</vt:lpstr>
      <vt:lpstr>Account Not Ready for Closure </vt:lpstr>
      <vt:lpstr>Banner reversals</vt:lpstr>
      <vt:lpstr>Banner reversals</vt:lpstr>
      <vt:lpstr>PowerPoint Presentation</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FAMIS ACCOUNTS</dc:title>
  <dc:creator>Olivarez, Aimee</dc:creator>
  <cp:lastModifiedBy>Alaffa, Maria</cp:lastModifiedBy>
  <cp:revision>456</cp:revision>
  <cp:lastPrinted>2023-05-02T13:34:24Z</cp:lastPrinted>
  <dcterms:created xsi:type="dcterms:W3CDTF">2013-02-19T17:08:06Z</dcterms:created>
  <dcterms:modified xsi:type="dcterms:W3CDTF">2024-03-25T13:27:57Z</dcterms:modified>
</cp:coreProperties>
</file>