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370" r:id="rId2"/>
    <p:sldId id="310" r:id="rId3"/>
    <p:sldId id="388" r:id="rId4"/>
    <p:sldId id="375" r:id="rId5"/>
    <p:sldId id="391" r:id="rId6"/>
    <p:sldId id="561" r:id="rId7"/>
    <p:sldId id="321" r:id="rId8"/>
    <p:sldId id="399" r:id="rId9"/>
    <p:sldId id="560" r:id="rId10"/>
    <p:sldId id="551" r:id="rId11"/>
    <p:sldId id="402" r:id="rId12"/>
    <p:sldId id="403" r:id="rId13"/>
    <p:sldId id="573" r:id="rId14"/>
    <p:sldId id="404" r:id="rId15"/>
  </p:sldIdLst>
  <p:sldSz cx="9144000" cy="6858000" type="letter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chasing 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99CCFF"/>
    <a:srgbClr val="6699FF"/>
    <a:srgbClr val="0066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48" autoAdjust="0"/>
    <p:restoredTop sz="94683" autoAdjust="0"/>
  </p:normalViewPr>
  <p:slideViewPr>
    <p:cSldViewPr>
      <p:cViewPr varScale="1">
        <p:scale>
          <a:sx n="143" d="100"/>
          <a:sy n="143" d="100"/>
        </p:scale>
        <p:origin x="7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21025" y="8855075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60" tIns="45290" rIns="88960" bIns="45290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8738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Page </a:t>
            </a:r>
            <a:fld id="{CD190526-E77B-4D7D-81A1-C5055BD26540}" type="slidenum">
              <a:rPr lang="en-US" altLang="en-US" sz="1200"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21025" y="8855075"/>
            <a:ext cx="7747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60" tIns="45290" rIns="88960" bIns="45290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28738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Page </a:t>
            </a:r>
            <a:fld id="{CE5ECD8E-71BC-44A6-BA62-9D67B6E98C98}" type="slidenum">
              <a:rPr lang="en-US" altLang="en-US" sz="1200"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3912" cy="3475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1913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4" tIns="45290" rIns="92194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D3664459-7507-4E3C-A092-7819111B11E8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219144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21914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914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15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</p:grp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29D7B-541F-4948-A2AA-5F3640C4B0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15624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3BD7B-6C88-4EBD-A8D7-B070140764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45877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FCAAE2-37BD-43EE-B7C9-A0884812DD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08187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B24C0-B066-4660-9C49-1D4224A52E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770233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7C93B-C28D-4395-95DA-88AEDE9876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49929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A07D-4444-43F4-A0D3-DB2474879A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36952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0E8D-45D3-4978-A47C-ECEEC6DD78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62090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D9973-9161-4086-828A-0E64297409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7593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23F0-4A1D-4632-BCF4-4808E23A7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134739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E115-13DF-4EB7-AAAA-94E7C3B379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01053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82DE-735B-4B98-9162-64F57729F9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01990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FC1AD432-4D1C-4C38-950C-AC23303171D5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21811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21812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>
    <p:random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ben.gonzalez@tamucc.edu" TargetMode="External"/><Relationship Id="rId2" Type="http://schemas.openxmlformats.org/officeDocument/2006/relationships/hyperlink" Target="mailto:hub@tamucc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mucc.edu/finance-and-administration/financial-services/disbursements-travel-services/vendor-care/index.php" TargetMode="External"/><Relationship Id="rId3" Type="http://schemas.openxmlformats.org/officeDocument/2006/relationships/hyperlink" Target="https://comptroller.texas.gov/purchasing/vendor/hub/" TargetMode="External"/><Relationship Id="rId7" Type="http://schemas.openxmlformats.org/officeDocument/2006/relationships/hyperlink" Target="http://www.txsmartbuy.com/sp" TargetMode="External"/><Relationship Id="rId2" Type="http://schemas.openxmlformats.org/officeDocument/2006/relationships/hyperlink" Target="https://www.tamucc.edu/finance-and-administration/financial-services/purchasing/hub-program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giebuy.tamu.edu/vendor-resources.html" TargetMode="External"/><Relationship Id="rId5" Type="http://schemas.openxmlformats.org/officeDocument/2006/relationships/hyperlink" Target="https://mycpa.cpa.state.tx.us/tpasscmblsearch/tpasscmblsearch.do" TargetMode="External"/><Relationship Id="rId4" Type="http://schemas.openxmlformats.org/officeDocument/2006/relationships/hyperlink" Target="https://www.tamucc.edu/finance-and-administration/financial-services/purchasing/bid-opportunties.php" TargetMode="External"/><Relationship Id="rId9" Type="http://schemas.openxmlformats.org/officeDocument/2006/relationships/hyperlink" Target="https://bids.sciquest.com/apps/Router/PublicEvent?CustomerOrg=TAM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xashub.gob2g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ub@tamucc.edu" TargetMode="External"/><Relationship Id="rId2" Type="http://schemas.openxmlformats.org/officeDocument/2006/relationships/hyperlink" Target="https://www.tamucc.edu/finance-and-administration/financial-services/purchasing/bid-opportuntie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xsmartbuy.com/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xsmartbuy.com/eof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HUB Vendor Basics </a:t>
            </a:r>
            <a:br>
              <a:rPr lang="en-US" altLang="en-US" sz="44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rgbClr val="339933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EF1CA1F-8108-4E08-86EC-5C672F2FEA7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687165" y="3799883"/>
            <a:ext cx="3854910" cy="182819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Ruben Gonzalez</a:t>
            </a:r>
            <a:r>
              <a:rPr lang="en-US" sz="1200" b="1">
                <a:solidFill>
                  <a:sysClr val="windowText" lastClr="000000"/>
                </a:solidFill>
                <a:latin typeface="Constantia"/>
              </a:rPr>
              <a:t>, CTCD, CTCM</a:t>
            </a:r>
            <a:endParaRPr lang="en-US" sz="1200" b="1" dirty="0">
              <a:solidFill>
                <a:sysClr val="windowText" lastClr="000000"/>
              </a:solidFill>
              <a:latin typeface="Constantia"/>
            </a:endParaRP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HUB Coordinator, Procurement &amp; Disbursements</a:t>
            </a: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Texas A&amp;M University - Corpus Christi</a:t>
            </a: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6300 Ocean Drive, Unit 5731</a:t>
            </a: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Corpus Christi, TX 78412-5731</a:t>
            </a: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</a:rPr>
              <a:t>ph: 361-825-5822    </a:t>
            </a: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  <a:hlinkClick r:id="rId2"/>
              </a:rPr>
              <a:t>hub@tamucc.edu</a:t>
            </a:r>
            <a:endParaRPr lang="en-US" sz="1200" b="1" dirty="0">
              <a:solidFill>
                <a:sysClr val="windowText" lastClr="000000"/>
              </a:solidFill>
              <a:latin typeface="Constantia"/>
            </a:endParaRPr>
          </a:p>
          <a:p>
            <a:pPr marR="45720"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onstantia"/>
                <a:hlinkClick r:id="rId3"/>
              </a:rPr>
              <a:t>ruben.gonzalez@tamucc.edu</a:t>
            </a:r>
            <a:endParaRPr lang="en-US" sz="1200" b="1" dirty="0">
              <a:solidFill>
                <a:sysClr val="windowText" lastClr="000000"/>
              </a:solidFill>
              <a:latin typeface="Constant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0E2DF11-C7A8-12FE-FD9C-1BB8D4EF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191000" cy="9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3632F-6617-AE15-1B1C-DF7CE837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5" y="3319519"/>
            <a:ext cx="232410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674A7F0-342F-E128-9F4C-A5715C9B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30" y="4099517"/>
            <a:ext cx="16668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2FD8-A24F-40B3-92C4-9D901C6F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0142"/>
            <a:ext cx="82296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GROUP PURCHASING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BA1A-82D8-4086-B797-C2386E77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available, TAMU-CC purchases material, supplies, or equipment through group purchasing programs, (Cooperatives, Alliances, etc.)  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types of purchases have already been bid and awarded and do not require any additional bidding process.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Buyboard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OMNIA Partners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HGAC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E&amp;I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GoodBuy (Local)</a:t>
            </a:r>
          </a:p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2B83A-EC51-4810-8F64-017899828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7FA09-8CA3-494C-860D-39CB5F44D0AD}"/>
              </a:ext>
            </a:extLst>
          </p:cNvPr>
          <p:cNvSpPr txBox="1"/>
          <p:nvPr/>
        </p:nvSpPr>
        <p:spPr>
          <a:xfrm>
            <a:off x="4038600" y="3374238"/>
            <a:ext cx="441960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Choice Partners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TIPS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Provista Vizient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Sourcewell (NJPA)</a:t>
            </a:r>
          </a:p>
          <a:p>
            <a:pPr marL="469900" marR="0" lvl="0" indent="-469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</a:t>
            </a:r>
          </a:p>
        </p:txBody>
      </p:sp>
    </p:spTree>
    <p:extLst>
      <p:ext uri="{BB962C8B-B14F-4D97-AF65-F5344CB8AC3E}">
        <p14:creationId xmlns:p14="http://schemas.microsoft.com/office/powerpoint/2010/main" val="47825815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91" y="160924"/>
            <a:ext cx="6229339" cy="523220"/>
          </a:xfr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>
                <a:latin typeface="+mj-lt"/>
              </a:rPr>
              <a:t>TAMU-CC Procurement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3936" y="1515570"/>
            <a:ext cx="2476476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Requests Quote(s)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HUB Vendor(s)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8226" y="2253296"/>
            <a:ext cx="2627896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Receives Quote(s) from HUB Vendor(s)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09923" y="2992838"/>
            <a:ext cx="2933676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determines procurement method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(Requisition / P-Card)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3899538"/>
            <a:ext cx="2757226" cy="1107996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$5,000 can use PCard (Instant Payment)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long as no agreement is required and/or the purchase is not a controlled / capitalized item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36116" y="6249749"/>
            <a:ext cx="4888783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verifies and receives Commodities / Services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IslanderBuy, which in turn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payment to Vendor</a:t>
            </a:r>
          </a:p>
        </p:txBody>
      </p:sp>
      <p:sp>
        <p:nvSpPr>
          <p:cNvPr id="31" name="Down Arrow 30"/>
          <p:cNvSpPr/>
          <p:nvPr/>
        </p:nvSpPr>
        <p:spPr bwMode="auto">
          <a:xfrm>
            <a:off x="4400561" y="2798893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400561" y="2053492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400561" y="1322869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9193" y="783827"/>
            <a:ext cx="2398889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Identifies a Need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(Commodities / Services)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6143316" y="6077821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6128105" y="5354738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6138069" y="4632035"/>
            <a:ext cx="152400" cy="17728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8" name="Elbow Connector 37"/>
          <p:cNvCxnSpPr>
            <a:stCxn id="20" idx="3"/>
          </p:cNvCxnSpPr>
          <p:nvPr/>
        </p:nvCxnSpPr>
        <p:spPr bwMode="auto">
          <a:xfrm>
            <a:off x="5943599" y="3254448"/>
            <a:ext cx="699182" cy="402013"/>
          </a:xfrm>
          <a:prstGeom prst="bentConnector3">
            <a:avLst>
              <a:gd name="adj1" fmla="val 100983"/>
            </a:avLst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lbow Connector 42"/>
          <p:cNvCxnSpPr>
            <a:cxnSpLocks/>
            <a:stCxn id="20" idx="1"/>
            <a:endCxn id="22" idx="0"/>
          </p:cNvCxnSpPr>
          <p:nvPr/>
        </p:nvCxnSpPr>
        <p:spPr bwMode="auto">
          <a:xfrm rot="10800000" flipV="1">
            <a:off x="1759613" y="3254448"/>
            <a:ext cx="1250310" cy="645090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3505200" y="3656461"/>
            <a:ext cx="5458794" cy="95410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Department submits a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Requisition through IslanderBuy 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for approval</a:t>
            </a:r>
          </a:p>
          <a:p>
            <a:pPr marL="285750" indent="-285750" eaLnBrk="0" fontAlgn="base" hangingPunct="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/>
              </a:rPr>
              <a:t>If vendor is not in IslanderBuy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, the New Supplier Onboarding Method will be used, where the Department request New Supplier on IslanderBuy, and the system will email the new Supplier for set-up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00640" y="4809934"/>
            <a:ext cx="4559731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Procurement converts Requisition to a Purchase Order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sends to Vendor electronically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36116" y="5532520"/>
            <a:ext cx="4888783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receives Purchase Order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Commodities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Performs Services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B7722E-B34B-ECAB-4513-EF964245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9146"/>
            <a:ext cx="20355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66289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6709063" y="1707431"/>
            <a:ext cx="30480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403273" y="1692717"/>
            <a:ext cx="30480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127399" y="1692717"/>
            <a:ext cx="304801" cy="152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61" y="61158"/>
            <a:ext cx="5638799" cy="523386"/>
          </a:xfr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dk1"/>
                </a:solidFill>
                <a:ea typeface="+mn-ea"/>
                <a:cs typeface="+mn-cs"/>
              </a:rPr>
              <a:t>Procurement Process Continuation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07" y="1752183"/>
            <a:ext cx="2171677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 Purchases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≤ $25,000.00)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5372" y="665358"/>
            <a:ext cx="2780607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Delegated Purchase Requisitions: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govern by Amount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9224" y="1752183"/>
            <a:ext cx="2171677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Bids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($25,000.01 - $50,000.00)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22732" y="1751090"/>
            <a:ext cx="2171677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Bids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($50,000.01 and above)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18097" y="1751090"/>
            <a:ext cx="2171677" cy="52322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Cooperative Purchases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(Already has been Bid)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206" y="2468391"/>
            <a:ext cx="2171677" cy="30777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Quote Required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349224" y="2466828"/>
            <a:ext cx="2171677" cy="738664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(3) bids are required in which two (2) must be certified HUB Vendors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4452" y="2462364"/>
            <a:ext cx="2171677" cy="138499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Procurement requests and receives Formal Invitation for Bid Solicitations from Vendors in which two (2) must be certified HUB Vendors at very least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18097" y="2462364"/>
            <a:ext cx="2171677" cy="95410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 Quote is Required with Cooperative and Contract number clearly stated on the Quote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18097" y="3604525"/>
            <a:ext cx="2171677" cy="738664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Procurement will verify Quote is within Cooperative scope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206" y="2969156"/>
            <a:ext cx="2171677" cy="160043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 Vendors are highly encouraged when available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TAMU-CC Buyers will check if the item can be purchased through a HUB Vendor when possible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46420" y="5078848"/>
            <a:ext cx="2171677" cy="116955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if total amount is $100,0000.00 or above a HUB Subcontracting Plan will be required from the Vendor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71503" y="5078849"/>
            <a:ext cx="2171677" cy="116955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if the goods or services quote requires a signature on terms and conditions, TAMU-CC will send it for Contract Review</a:t>
            </a:r>
          </a:p>
        </p:txBody>
      </p:sp>
      <p:cxnSp>
        <p:nvCxnSpPr>
          <p:cNvPr id="7" name="Elbow Connector 6"/>
          <p:cNvCxnSpPr>
            <a:stCxn id="16" idx="2"/>
            <a:endCxn id="17" idx="0"/>
          </p:cNvCxnSpPr>
          <p:nvPr/>
        </p:nvCxnSpPr>
        <p:spPr bwMode="auto">
          <a:xfrm rot="5400000">
            <a:off x="2567559" y="-235935"/>
            <a:ext cx="563605" cy="3412630"/>
          </a:xfrm>
          <a:prstGeom prst="bentConnector3">
            <a:avLst>
              <a:gd name="adj1" fmla="val 40375"/>
            </a:avLst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Elbow Connector 11"/>
          <p:cNvCxnSpPr>
            <a:stCxn id="16" idx="2"/>
            <a:endCxn id="30" idx="0"/>
          </p:cNvCxnSpPr>
          <p:nvPr/>
        </p:nvCxnSpPr>
        <p:spPr bwMode="auto">
          <a:xfrm rot="16200000" flipH="1">
            <a:off x="5998550" y="-254296"/>
            <a:ext cx="562512" cy="3448260"/>
          </a:xfrm>
          <a:prstGeom prst="bentConnector3">
            <a:avLst>
              <a:gd name="adj1" fmla="val 40357"/>
            </a:avLst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lbow Connector 48"/>
          <p:cNvCxnSpPr>
            <a:stCxn id="16" idx="2"/>
            <a:endCxn id="23" idx="0"/>
          </p:cNvCxnSpPr>
          <p:nvPr/>
        </p:nvCxnSpPr>
        <p:spPr bwMode="auto">
          <a:xfrm rot="5400000">
            <a:off x="3713568" y="910074"/>
            <a:ext cx="563605" cy="1120613"/>
          </a:xfrm>
          <a:prstGeom prst="bentConnector3">
            <a:avLst>
              <a:gd name="adj1" fmla="val 40376"/>
            </a:avLst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Elbow Connector 51"/>
          <p:cNvCxnSpPr>
            <a:stCxn id="16" idx="2"/>
            <a:endCxn id="28" idx="0"/>
          </p:cNvCxnSpPr>
          <p:nvPr/>
        </p:nvCxnSpPr>
        <p:spPr bwMode="auto">
          <a:xfrm rot="16200000" flipH="1">
            <a:off x="4850867" y="893386"/>
            <a:ext cx="562512" cy="1152895"/>
          </a:xfrm>
          <a:prstGeom prst="bentConnector3">
            <a:avLst>
              <a:gd name="adj1" fmla="val 40356"/>
            </a:avLst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17" idx="2"/>
            <a:endCxn id="37" idx="0"/>
          </p:cNvCxnSpPr>
          <p:nvPr/>
        </p:nvCxnSpPr>
        <p:spPr bwMode="auto">
          <a:xfrm flipH="1">
            <a:off x="1143045" y="2275403"/>
            <a:ext cx="1" cy="192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37" idx="2"/>
            <a:endCxn id="44" idx="0"/>
          </p:cNvCxnSpPr>
          <p:nvPr/>
        </p:nvCxnSpPr>
        <p:spPr bwMode="auto">
          <a:xfrm>
            <a:off x="1143045" y="2776168"/>
            <a:ext cx="0" cy="1929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>
            <a:stCxn id="23" idx="2"/>
            <a:endCxn id="39" idx="0"/>
          </p:cNvCxnSpPr>
          <p:nvPr/>
        </p:nvCxnSpPr>
        <p:spPr bwMode="auto">
          <a:xfrm>
            <a:off x="3435063" y="2275403"/>
            <a:ext cx="0" cy="1914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8" idx="2"/>
            <a:endCxn id="40" idx="0"/>
          </p:cNvCxnSpPr>
          <p:nvPr/>
        </p:nvCxnSpPr>
        <p:spPr bwMode="auto">
          <a:xfrm>
            <a:off x="5708571" y="2274310"/>
            <a:ext cx="1720" cy="1880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30" idx="2"/>
            <a:endCxn id="41" idx="0"/>
          </p:cNvCxnSpPr>
          <p:nvPr/>
        </p:nvCxnSpPr>
        <p:spPr bwMode="auto">
          <a:xfrm>
            <a:off x="8003936" y="2274310"/>
            <a:ext cx="0" cy="1880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>
            <a:stCxn id="41" idx="2"/>
            <a:endCxn id="42" idx="0"/>
          </p:cNvCxnSpPr>
          <p:nvPr/>
        </p:nvCxnSpPr>
        <p:spPr bwMode="auto">
          <a:xfrm>
            <a:off x="8003936" y="3416471"/>
            <a:ext cx="0" cy="1880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909652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34" y="787166"/>
            <a:ext cx="7305932" cy="6858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50" dirty="0"/>
              <a:t>HUB Subcontracting Plan (HSP)?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32265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When the value of a purchase order or contract is expected to be $100,000 or greater, a HUB Subcontracting Plan is required by the State of Texas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Note:  FY 2025 TAMU-CC HSP is now available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24C0-B066-4660-9C49-1D4224A52E8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8268903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72036"/>
            <a:ext cx="8229600" cy="45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HUB Resources and Information: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B6320-7FE0-4DFB-865B-B66DA4B2AA6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14" y="1798852"/>
            <a:ext cx="846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A&amp;M University – Corpus Christi HUB Program Website</a:t>
            </a: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https://www.tamucc.edu/finance-and-administration/financial-services/purchasing/hub-program/index.php</a:t>
            </a:r>
            <a:endParaRPr kumimoji="0" lang="en-US" sz="12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714" y="2394647"/>
            <a:ext cx="465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Comptroller HUB Program Website: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https://comptroller.texas.gov/purchasing/vendor/hub/</a:t>
            </a: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714" y="4155576"/>
            <a:ext cx="839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A&amp;M University – Corpus Christi Bid Opportunities: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https://www.tamucc.edu/finance-and-administration/financial-services/purchasing/bid-opportunties.php</a:t>
            </a:r>
            <a:endParaRPr kumimoji="0" lang="en-US" sz="12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95714" y="5943448"/>
            <a:ext cx="5639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Centralized Master Bidders List - HUB Directory Search link:</a:t>
            </a:r>
            <a:br>
              <a:rPr kumimoji="0" lang="en-US" sz="14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https://mycpa.cpa.state.tx.us/tpasscmblsearch/tpasscmblsearch.do</a:t>
            </a: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714" y="2986804"/>
            <a:ext cx="435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A&amp;M University Vendor Resources Website: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6"/>
              </a:rPr>
              <a:t>https://aggiebuy.tamu.edu/vendor-resources.html</a:t>
            </a:r>
            <a:endParaRPr kumimoji="0" lang="en-US" sz="1400" b="1" i="0" u="none" strike="noStrike" kern="1200" cap="none" spc="50" normalizeH="0" baseline="0" noProof="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14" y="5348350"/>
            <a:ext cx="350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Electronic State Business Daily Search: </a:t>
            </a: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7"/>
              </a:rPr>
              <a:t>http://www.txsmartbuy.com/sp</a:t>
            </a: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14" y="3559566"/>
            <a:ext cx="88482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A&amp;M University - Corpus Christi Vendor Care Website: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8"/>
              </a:rPr>
              <a:t>https://www.tamucc.edu/finance-and-administration/financial-services/disbursements-travel-services/vendor-care/index.php</a:t>
            </a:r>
            <a:endParaRPr kumimoji="0" lang="en-US" sz="1200" b="1" i="0" u="none" strike="noStrike" kern="1200" cap="none" spc="50" normalizeH="0" baseline="0" noProof="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714" y="4752555"/>
            <a:ext cx="64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Texas A&amp;M University AggieBid sourcing opportunities: </a:t>
            </a:r>
            <a:r>
              <a:rPr kumimoji="0" lang="en-US" sz="1400" b="1" i="0" u="none" strike="noStrike" kern="1200" cap="none" spc="50" normalizeH="0" baseline="0" noProof="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9"/>
              </a:rPr>
              <a:t>https://bids.sciquest.com/apps/Router/PublicEvent?CustomerOrg=TAMU</a:t>
            </a:r>
            <a:endParaRPr kumimoji="0" lang="en-US" sz="1400" b="1" i="0" u="none" strike="noStrike" kern="1200" cap="none" spc="50" normalizeH="0" baseline="0" noProof="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altLang="en-US" sz="4000" dirty="0">
                <a:solidFill>
                  <a:schemeClr val="bg2">
                    <a:lumMod val="75000"/>
                  </a:schemeClr>
                </a:solidFill>
              </a:rPr>
              <a:t>HUB Program Mission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/>
              <a:t>	To promote participation of minority-, women-, and service-disabled veteran-owned small businesses through the State of Texas HUB Program, and to make a "good faith effort" of ensuring that HUBs are afforded an equitable opportunity to compete for all procurement and contracting activities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C80B-9B43-4E74-8264-170D7BEBE241}" type="slidenum">
              <a:rPr lang="en-US" altLang="en-US"/>
              <a:pPr/>
              <a:t>2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4730"/>
            <a:ext cx="1676400" cy="5768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905000" y="794730"/>
            <a:ext cx="0" cy="6682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do we need a HUB Program?</a:t>
            </a:r>
          </a:p>
        </p:txBody>
      </p:sp>
      <p:pic>
        <p:nvPicPr>
          <p:cNvPr id="5" name="Content Placeholder 4" descr="301 Moved Permanently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5" y="1828800"/>
            <a:ext cx="4216510" cy="4302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24C0-B066-4660-9C49-1D4224A52E8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527804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</a:rPr>
              <a:t>The State of Texas Disparity Study – 2009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1900" b="1" dirty="0"/>
              <a:t>	The 2009 Texas Disparity Study confirms the need for the continuation of the Statewide HUB Program. This conclusion is based primarily on:</a:t>
            </a:r>
          </a:p>
          <a:p>
            <a:pPr>
              <a:buNone/>
            </a:pPr>
            <a:endParaRPr lang="en-US" altLang="en-US" sz="1900" b="1" dirty="0"/>
          </a:p>
          <a:p>
            <a:pPr>
              <a:buFont typeface="+mj-lt"/>
              <a:buAutoNum type="arabicPeriod"/>
            </a:pPr>
            <a:r>
              <a:rPr lang="en-US" sz="2000" dirty="0"/>
              <a:t>Statistical disparities by race, ethnicity and gender classification in current HUB utilization, particularly in prime contracting.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Statistical disparities by race, ethnicity and gender classification in the private marketplace, particularly in the area of utilization of women- and minority- owned firms in commercial construction.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Statistical disparities in firm earnings by race, ethnicity and gender classification, even after controlling for capacity-related factors.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Anecdotal testimony of disparate treatment as presented by business owners in interviews, surveys, public hearings and focus groups.</a:t>
            </a:r>
          </a:p>
          <a:p>
            <a:pPr>
              <a:buNone/>
            </a:pPr>
            <a:endParaRPr lang="en-US" altLang="en-US" sz="19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110B-F612-44F1-AB14-604C64948CC0}" type="slidenum">
              <a:rPr lang="en-US" altLang="en-US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HUB Program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TAMU-CC is constantly looking to do business with HUB Vendors as a part of the Texas Government Code showing a </a:t>
            </a:r>
            <a:r>
              <a:rPr lang="en-US" sz="2400" b="1" dirty="0"/>
              <a:t>“Good Faith Effort.”</a:t>
            </a:r>
          </a:p>
          <a:p>
            <a:pPr marL="514350" indent="-514350">
              <a:buAutoNum type="arabicPeriod"/>
            </a:pPr>
            <a:r>
              <a:rPr lang="en-US" sz="2400" dirty="0"/>
              <a:t>If a purchase is more than $25K, universities must at the very least have 3 quotes, </a:t>
            </a:r>
            <a:r>
              <a:rPr lang="en-US" sz="2400" b="1" dirty="0"/>
              <a:t>2 of them must be HUB Vendors</a:t>
            </a:r>
            <a:r>
              <a:rPr lang="en-US" sz="2400" dirty="0"/>
              <a:t>.</a:t>
            </a:r>
          </a:p>
          <a:p>
            <a:pPr marL="514350" indent="-514350">
              <a:buAutoNum type="arabicPeriod"/>
            </a:pPr>
            <a:r>
              <a:rPr lang="en-US" sz="2400" b="1" dirty="0"/>
              <a:t>Subcontracting</a:t>
            </a:r>
            <a:r>
              <a:rPr lang="en-US" sz="2400" dirty="0"/>
              <a:t> is another opportunity, HUB Vendors will be listed on the HUB / CMBL list, where they can be selected as a subcontractor by Prime Contractors.</a:t>
            </a:r>
          </a:p>
          <a:p>
            <a:pPr marL="514350" indent="-514350">
              <a:buAutoNum type="arabicPeriod"/>
            </a:pPr>
            <a:r>
              <a:rPr lang="en-US" sz="2400" b="1" dirty="0"/>
              <a:t>Networking and increased exposure</a:t>
            </a:r>
            <a:r>
              <a:rPr lang="en-US" sz="2400" dirty="0"/>
              <a:t>, as a HUB Vendor, Pre-Proposal Conferences and Economic Opportunity forums where vendors can network and participate in spot bid fairs.</a:t>
            </a:r>
          </a:p>
          <a:p>
            <a:pPr marL="514350" indent="-514350">
              <a:buAutoNum type="arabicPeriod"/>
            </a:pPr>
            <a:r>
              <a:rPr lang="en-US" sz="2400" b="1" dirty="0"/>
              <a:t>Its Free of Charge.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42604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DA143-121E-BB2C-D900-1D7B61AB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300" dirty="0">
                <a:solidFill>
                  <a:schemeClr val="tx1"/>
                </a:solidFill>
              </a:rPr>
              <a:t>Not HUB Certified Yet?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10D73-19BF-F4A8-05FB-B41E12D00876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+mn-lt"/>
              </a:rPr>
              <a:t>Looking to get HUB certified or need more information, look no further, below is the link to the Texas Statewide HUB System for your certification needs.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+mn-lt"/>
                <a:hlinkClick r:id="rId2"/>
              </a:rPr>
              <a:t>https://texashub.gob2g.com/</a:t>
            </a:r>
            <a:endParaRPr lang="en-US" sz="1900" dirty="0">
              <a:latin typeface="+mn-lt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231AA83-EA70-1819-2B45-B872E83A7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498" r="15225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15B0A-3D9B-06C6-C57F-2BDB4703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7A3B24C0-B066-4660-9C49-1D4224A52E8C}" type="slidenum">
              <a:rPr lang="en-US" altLang="en-US" sz="1200">
                <a:solidFill>
                  <a:srgbClr val="FFFFFF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6</a:t>
            </a:fld>
            <a:endParaRPr lang="en-US" altLang="en-US" sz="12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7270387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</a:rPr>
              <a:t>Texas A&amp;M University – Corpus Christi Historically Underutilized Business FY25 Goals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26.80</a:t>
            </a:r>
            <a:r>
              <a:rPr lang="en-US" altLang="en-US" sz="3200" dirty="0"/>
              <a:t>% building / general construction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13.31% special trade construction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35.21</a:t>
            </a:r>
            <a:r>
              <a:rPr lang="en-US" altLang="en-US" sz="3200" dirty="0"/>
              <a:t>% professional services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/>
              <a:t>13.06% all other services contracts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23.72</a:t>
            </a:r>
            <a:r>
              <a:rPr lang="en-US" altLang="en-US" sz="3200" dirty="0"/>
              <a:t>% commodity contracts 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57F4-4AD6-4363-811D-ECDE8BD4C104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62000"/>
          </a:xfrm>
        </p:spPr>
        <p:txBody>
          <a:bodyPr/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Where do I start looking for Opportunities?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3021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sz="2400" dirty="0"/>
              <a:t>TAMUCC’s list of current competitive bid opportunities and request for proposals are available at:  </a:t>
            </a:r>
            <a:r>
              <a:rPr lang="en-US" sz="2400" dirty="0">
                <a:hlinkClick r:id="rId2"/>
              </a:rPr>
              <a:t>https://www.tamucc.edu/finance-and-administration/financial-services/purchasing/bid-opportunties.php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Set up an appointment with TAMUCC’s HUB Coordinator or send me email to </a:t>
            </a:r>
            <a:r>
              <a:rPr lang="en-US" sz="2400" dirty="0">
                <a:hlinkClick r:id="rId3"/>
              </a:rPr>
              <a:t>hub@tamucc.edu</a:t>
            </a:r>
            <a:r>
              <a:rPr lang="en-US" sz="2400" dirty="0"/>
              <a:t> for a list of department POCs, which could be interested the services / commodities you provide, and for upcoming opportunities.</a:t>
            </a:r>
          </a:p>
          <a:p>
            <a:pPr marL="457200" indent="-457200">
              <a:buAutoNum type="arabicPeriod"/>
            </a:pPr>
            <a:r>
              <a:rPr lang="en-US" sz="2400" dirty="0"/>
              <a:t>Search the Electronic State Business Daily for opportunities at </a:t>
            </a:r>
            <a:r>
              <a:rPr lang="en-US" sz="2400" dirty="0">
                <a:hlinkClick r:id="rId4"/>
              </a:rPr>
              <a:t>http://www.txsmartbuy.com/sp</a:t>
            </a:r>
            <a:r>
              <a:rPr lang="en-US" sz="2400" dirty="0"/>
              <a:t>.</a:t>
            </a:r>
          </a:p>
          <a:p>
            <a:pPr marL="457200" indent="-457200">
              <a:buAutoNum type="arabicPeriod"/>
            </a:pPr>
            <a:r>
              <a:rPr lang="en-US" sz="2400" dirty="0"/>
              <a:t>Become HUB certified and if possible, sign up for the CMBL, so opportunities could find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24C0-B066-4660-9C49-1D4224A52E8C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227887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285A-A53E-CAB4-F0A8-EB13B77A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371600"/>
          </a:xfrm>
        </p:spPr>
        <p:txBody>
          <a:bodyPr/>
          <a:lstStyle/>
          <a:p>
            <a:pPr algn="ctr"/>
            <a:r>
              <a:rPr lang="en-US" sz="3200" dirty="0"/>
              <a:t>Economic Opportunity Forums (EOF) Calendar</a:t>
            </a:r>
            <a:br>
              <a:rPr lang="en-US" sz="3200" dirty="0"/>
            </a:br>
            <a:r>
              <a:rPr lang="en-US" sz="2400" dirty="0">
                <a:hlinkClick r:id="rId2"/>
              </a:rPr>
              <a:t>https://www.txsmartbuy.com/eof/index.html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5D762-F698-A002-903A-94A903DF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B24C0-B066-4660-9C49-1D4224A52E8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A6F294-50B3-3AEF-9CFD-5C222DD85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022" y="1524000"/>
            <a:ext cx="8953778" cy="5334000"/>
          </a:xfrm>
        </p:spPr>
      </p:pic>
    </p:spTree>
    <p:extLst>
      <p:ext uri="{BB962C8B-B14F-4D97-AF65-F5344CB8AC3E}">
        <p14:creationId xmlns:p14="http://schemas.microsoft.com/office/powerpoint/2010/main" val="4055405859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Quadrant">
  <a:themeElements>
    <a:clrScheme name="Custom 8">
      <a:dk1>
        <a:srgbClr val="000000"/>
      </a:dk1>
      <a:lt1>
        <a:srgbClr val="FFFFFF"/>
      </a:lt1>
      <a:dk2>
        <a:srgbClr val="420000"/>
      </a:dk2>
      <a:lt2>
        <a:srgbClr val="0070C0"/>
      </a:lt2>
      <a:accent1>
        <a:srgbClr val="00B050"/>
      </a:accent1>
      <a:accent2>
        <a:srgbClr val="00B050"/>
      </a:accent2>
      <a:accent3>
        <a:srgbClr val="FFFFFF"/>
      </a:accent3>
      <a:accent4>
        <a:srgbClr val="000000"/>
      </a:accent4>
      <a:accent5>
        <a:srgbClr val="00B050"/>
      </a:accent5>
      <a:accent6>
        <a:srgbClr val="00B050"/>
      </a:accent6>
      <a:hlink>
        <a:srgbClr val="996633"/>
      </a:hlink>
      <a:folHlink>
        <a:srgbClr val="9933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5103</TotalTime>
  <Words>1231</Words>
  <Application>Microsoft Office PowerPoint</Application>
  <PresentationFormat>Letter Paper (8.5x11 in)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Constantia</vt:lpstr>
      <vt:lpstr>Times New Roman</vt:lpstr>
      <vt:lpstr>Wingdings</vt:lpstr>
      <vt:lpstr>Quadrant</vt:lpstr>
      <vt:lpstr>HUB Vendor Basics  </vt:lpstr>
      <vt:lpstr>HUB Program Mission</vt:lpstr>
      <vt:lpstr>Why do we need a HUB Program?</vt:lpstr>
      <vt:lpstr>The State of Texas Disparity Study – 2009</vt:lpstr>
      <vt:lpstr>HUB Program Benefits</vt:lpstr>
      <vt:lpstr>Not HUB Certified Yet?</vt:lpstr>
      <vt:lpstr>Texas A&amp;M University – Corpus Christi Historically Underutilized Business FY25 Goals</vt:lpstr>
      <vt:lpstr>Where do I start looking for Opportunities?</vt:lpstr>
      <vt:lpstr>Economic Opportunity Forums (EOF) Calendar https://www.txsmartbuy.com/eof/index.html </vt:lpstr>
      <vt:lpstr>GROUP PURCHASING PROGRAMS</vt:lpstr>
      <vt:lpstr>TAMU-CC Procurement Process</vt:lpstr>
      <vt:lpstr>Procurement Process Continuation</vt:lpstr>
      <vt:lpstr>HUB Subcontracting Plan (HSP)?</vt:lpstr>
      <vt:lpstr>HUB Resources and Information:</vt:lpstr>
    </vt:vector>
  </TitlesOfParts>
  <Company>General Services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Review  Delegated Authority</dc:title>
  <dc:creator>Administrator</dc:creator>
  <cp:lastModifiedBy>Gonzalez, Ruben</cp:lastModifiedBy>
  <cp:revision>198</cp:revision>
  <cp:lastPrinted>2019-06-12T19:11:32Z</cp:lastPrinted>
  <dcterms:created xsi:type="dcterms:W3CDTF">2000-04-04T02:26:55Z</dcterms:created>
  <dcterms:modified xsi:type="dcterms:W3CDTF">2024-11-22T16:59:28Z</dcterms:modified>
</cp:coreProperties>
</file>