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55" r:id="rId2"/>
    <p:sldId id="574" r:id="rId3"/>
    <p:sldId id="557" r:id="rId4"/>
    <p:sldId id="503" r:id="rId5"/>
    <p:sldId id="499" r:id="rId6"/>
    <p:sldId id="548" r:id="rId7"/>
    <p:sldId id="575" r:id="rId8"/>
    <p:sldId id="5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589B-1DDE-4DB5-A2C8-58E472F9982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BA543-E784-4658-9909-43A0E1B72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1BE8BF1-1F08-435C-BD7A-31BAAB1C5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3738"/>
            <a:ext cx="6151562" cy="346075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2464CD3-01C1-4F07-A37D-DAF8B524A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1" tIns="46015" rIns="92031" bIns="46015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8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3664459-7507-4E3C-A092-7819111B11E8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219145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6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7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8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9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9150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641525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29D7B-541F-4948-A2AA-5F3640C4B0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313358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BD7B-6C88-4EBD-A8D7-B07014076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828800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23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FCAAE2-37BD-43EE-B7C9-A0884812DD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15945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B24C0-B066-4660-9C49-1D4224A52E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422835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7C93B-C28D-4395-95DA-88AEDE98767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56967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DA07D-4444-43F4-A0D3-DB2474879A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541968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0E8D-45D3-4978-A47C-ECEEC6DD78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188668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D9973-9161-4086-828A-0E64297409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72644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E23F0-4A1D-4632-BCF4-4808E23A7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513076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E115-13DF-4EB7-AAAA-94E7C3B379E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54154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82DE-735B-4B98-9162-64F57729F90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66951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FC1AD432-4D1C-4C38-950C-AC23303171D5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218119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21812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406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ky, outdoor, water, sunset&#10;&#10;Description automatically generated">
            <a:extLst>
              <a:ext uri="{FF2B5EF4-FFF2-40B4-BE49-F238E27FC236}">
                <a16:creationId xmlns:a16="http://schemas.microsoft.com/office/drawing/2014/main" id="{DFE0D652-32F9-4930-83CD-53902C1F44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 b="6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37B33-A980-4D9B-856E-8EE13A0A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TAMUCC HUB Subcontracting Plan Brief: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752AF-834A-4F3E-B52A-F3518CBC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894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378" y="702361"/>
            <a:ext cx="9741243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dirty="0"/>
              <a:t>HUB Subcontracting Plan (HSP)?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373" y="1853514"/>
            <a:ext cx="10157254" cy="4302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When the value of a purchase order or contract is expected to be $100,000 or greater, a HUB Subcontracting Plan is required by the State of Texas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Note:  FY 2025 TAMU-CC HSP is now available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14545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26" y="1665016"/>
            <a:ext cx="1842526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TAMU-CC HUB Subcontracting Plan (HSP)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BA55A-B9E5-D5D1-97B4-8EA80ECDE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3" y="0"/>
            <a:ext cx="542432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32797A-2D93-57CB-8B30-8A57017B0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572" y="14323"/>
            <a:ext cx="4901505" cy="67592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20" y="6454671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23574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2">
            <a:extLst>
              <a:ext uri="{FF2B5EF4-FFF2-40B4-BE49-F238E27FC236}">
                <a16:creationId xmlns:a16="http://schemas.microsoft.com/office/drawing/2014/main" id="{FBA41F17-A210-4746-93FA-61B58FD1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430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1686" name="AutoShape 4">
            <a:extLst>
              <a:ext uri="{FF2B5EF4-FFF2-40B4-BE49-F238E27FC236}">
                <a16:creationId xmlns:a16="http://schemas.microsoft.com/office/drawing/2014/main" id="{9B1D16F8-0F0B-4DD1-836B-0072E4384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789" y="1006951"/>
            <a:ext cx="466853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1687" name="Text Box 5">
            <a:extLst>
              <a:ext uri="{FF2B5EF4-FFF2-40B4-BE49-F238E27FC236}">
                <a16:creationId xmlns:a16="http://schemas.microsoft.com/office/drawing/2014/main" id="{79D0AD33-EE55-4D27-A01A-26A485E6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352" y="821368"/>
            <a:ext cx="29717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Using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only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HUBs, for all subcontracting listed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1689" name="AutoShape 7">
            <a:extLst>
              <a:ext uri="{FF2B5EF4-FFF2-40B4-BE49-F238E27FC236}">
                <a16:creationId xmlns:a16="http://schemas.microsoft.com/office/drawing/2014/main" id="{C9848604-E0EE-4DFF-8960-FDA3F67D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790" y="3883263"/>
            <a:ext cx="461002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1690" name="AutoShape 8">
            <a:extLst>
              <a:ext uri="{FF2B5EF4-FFF2-40B4-BE49-F238E27FC236}">
                <a16:creationId xmlns:a16="http://schemas.microsoft.com/office/drawing/2014/main" id="{7A91AA65-A959-497E-93E0-890E9A5E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641" y="2204812"/>
            <a:ext cx="461002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1691" name="Text Box 9">
            <a:extLst>
              <a:ext uri="{FF2B5EF4-FFF2-40B4-BE49-F238E27FC236}">
                <a16:creationId xmlns:a16="http://schemas.microsoft.com/office/drawing/2014/main" id="{60A70767-CCB2-4397-A26B-8418FD05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715" y="3915397"/>
            <a:ext cx="30480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Using Subs (HUB &amp; Non)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Does Not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Meet/Exceed TAMUCC HUB Goals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F4888541-22EC-4CC1-B8A5-5765F2CB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788" y="5543926"/>
            <a:ext cx="469877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9FF703F1-7CBE-4C7F-A6A0-25BA56C1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715" y="5543926"/>
            <a:ext cx="2590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Self-Performing: using own resources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BB7DB337-2C88-4510-97AD-488703CC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102" y="2207914"/>
            <a:ext cx="31354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Using Subs (HUB &amp; Non)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Meets/Exceeds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TAMUCC HUB Goals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C407AD1-A1D6-41A6-BBE0-59A59D9BE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538" y="275335"/>
            <a:ext cx="2647542" cy="369332"/>
          </a:xfrm>
          <a:prstGeom prst="rect">
            <a:avLst/>
          </a:prstGeom>
          <a:solidFill>
            <a:srgbClr val="99CCFF"/>
          </a:solidFill>
          <a:ln w="28575">
            <a:solidFill>
              <a:srgbClr val="0A47AA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ClrTx/>
              <a:buSzTx/>
              <a:buFontTx/>
              <a:buNone/>
              <a:defRPr sz="18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HSP Quick Checklist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477CE-6830-5E6A-FD41-7D286B602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467" y="571499"/>
            <a:ext cx="5980008" cy="62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9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AF9D7E-65D9-47DF-AD42-90C6C1168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1648" y="862253"/>
            <a:ext cx="7613822" cy="685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5400" dirty="0"/>
              <a:t>TAMU-CC HUB Program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434EAC-1F1D-49BE-847D-D46252882CD3}"/>
              </a:ext>
            </a:extLst>
          </p:cNvPr>
          <p:cNvSpPr txBox="1">
            <a:spLocks/>
          </p:cNvSpPr>
          <p:nvPr/>
        </p:nvSpPr>
        <p:spPr bwMode="auto">
          <a:xfrm>
            <a:off x="4217645" y="1548053"/>
            <a:ext cx="6477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marL="12065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2065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D9ECC5ED-FF8F-4889-9D4A-DC3F0CD5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733F7-CC17-4877-BE87-47DFB4741E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40BC1-C3AB-477A-AE88-2211417D942D}"/>
              </a:ext>
            </a:extLst>
          </p:cNvPr>
          <p:cNvSpPr txBox="1"/>
          <p:nvPr/>
        </p:nvSpPr>
        <p:spPr bwMode="auto">
          <a:xfrm>
            <a:off x="654908" y="2185580"/>
            <a:ext cx="10280821" cy="347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1440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Good Faith Effort Requirement Methods: 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Utilizing 100% HUBs for Subcontracting (Attachment A)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Meeting or Exceeding a HUB Goal (Attachment A)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Solicitation (Attachment B)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5737-643E-408D-B7A3-EBDBF435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7" y="597583"/>
            <a:ext cx="11257005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/>
              <a:t>HUB Subcontracting Plan (HSP) Prime Contractor Progress Assessment Report (PAR)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D1BC5-1417-4117-8FF9-F759C98C9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40583"/>
            <a:ext cx="4495800" cy="50412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4DE5AEF-951D-4679-AEC1-4F0BC8A5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98" y="1987717"/>
            <a:ext cx="54761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Prime Contractors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Prime Contractor Progress Assessment Report (PAR) shall be submitted with each request for payment (invoice) or monthly as a condition of payment.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58851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76077-7F15-4FB9-85BA-67F92FE6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Purpose of a HUB Subcontracting Plan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D251-C062-4194-AEC3-20F08C76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8" y="2872899"/>
            <a:ext cx="5040670" cy="332066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sz="2400" b="1" dirty="0"/>
              <a:t>Identify</a:t>
            </a:r>
            <a:r>
              <a:rPr lang="en-US" sz="2400" dirty="0"/>
              <a:t> Subcontracting Opportunities</a:t>
            </a:r>
          </a:p>
          <a:p>
            <a:pPr marL="457200" indent="-457200">
              <a:buAutoNum type="arabicPeriod"/>
            </a:pPr>
            <a:r>
              <a:rPr lang="en-US" sz="2400" b="1" dirty="0"/>
              <a:t>Document</a:t>
            </a:r>
            <a:r>
              <a:rPr lang="en-US" sz="2400" dirty="0"/>
              <a:t> Subcontracting Opportunities</a:t>
            </a:r>
          </a:p>
          <a:p>
            <a:pPr marL="457200" indent="-457200">
              <a:buAutoNum type="arabicPeriod"/>
            </a:pPr>
            <a:r>
              <a:rPr lang="en-US" sz="2400" dirty="0"/>
              <a:t>To show “</a:t>
            </a:r>
            <a:r>
              <a:rPr lang="en-US" sz="2400" b="1" dirty="0"/>
              <a:t>Good Faith Effort</a:t>
            </a:r>
            <a:r>
              <a:rPr lang="en-US" sz="2400" dirty="0"/>
              <a:t>”</a:t>
            </a:r>
          </a:p>
          <a:p>
            <a:pPr marL="457200" indent="-457200">
              <a:buAutoNum type="arabicPeriod"/>
            </a:pPr>
            <a:r>
              <a:rPr lang="en-US" sz="2400" dirty="0"/>
              <a:t>Per </a:t>
            </a:r>
            <a:r>
              <a:rPr lang="en-US" sz="2400" b="1" dirty="0"/>
              <a:t>Texas Government Code </a:t>
            </a:r>
            <a:r>
              <a:rPr lang="en-US" altLang="en-US" sz="2400" dirty="0"/>
              <a:t>§</a:t>
            </a:r>
            <a:r>
              <a:rPr lang="en-US" sz="2400" dirty="0"/>
              <a:t>2161.252</a:t>
            </a:r>
          </a:p>
          <a:p>
            <a:pPr marL="457200" indent="-457200">
              <a:buAutoNum type="arabicPeriod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D4644F87-1376-F825-47DF-06D088EF6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209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A901-955D-4E18-B2A4-7E115FAA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54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8710-67C9-4C6F-A1F9-18B05B95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685801"/>
            <a:ext cx="11154032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Things to remember about TAMU-CC HUB Subcontracting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A694-0CFB-4ADE-8F03-C6CA65CF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828801"/>
            <a:ext cx="11607501" cy="4302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Only required by TAMU-CC when the value of a purchase order or contract is expected to be </a:t>
            </a:r>
            <a:r>
              <a:rPr lang="en-US" sz="2800" b="1" dirty="0"/>
              <a:t>$100,000 or greater </a:t>
            </a:r>
            <a:r>
              <a:rPr lang="en-US" sz="2800" dirty="0"/>
              <a:t>including renewals and amendments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Use the HSP Quick Checklist as a navigation tool, not all pages of the HSP will need to be filled out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Seek approval from TAMU-CC HUB Office if HSP needs to be modified before any changes can be made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PARs will be required as a condition for payment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23F54-C608-44A4-8EEB-E0310D39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430818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Quadrant">
  <a:themeElements>
    <a:clrScheme name="Custom 8">
      <a:dk1>
        <a:srgbClr val="000000"/>
      </a:dk1>
      <a:lt1>
        <a:srgbClr val="FFFFFF"/>
      </a:lt1>
      <a:dk2>
        <a:srgbClr val="420000"/>
      </a:dk2>
      <a:lt2>
        <a:srgbClr val="0070C0"/>
      </a:lt2>
      <a:accent1>
        <a:srgbClr val="00B050"/>
      </a:accent1>
      <a:accent2>
        <a:srgbClr val="00B050"/>
      </a:accent2>
      <a:accent3>
        <a:srgbClr val="FFFFFF"/>
      </a:accent3>
      <a:accent4>
        <a:srgbClr val="000000"/>
      </a:accent4>
      <a:accent5>
        <a:srgbClr val="00B050"/>
      </a:accent5>
      <a:accent6>
        <a:srgbClr val="00B050"/>
      </a:accent6>
      <a:hlink>
        <a:srgbClr val="996633"/>
      </a:hlink>
      <a:folHlink>
        <a:srgbClr val="9933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292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Arial Narrow</vt:lpstr>
      <vt:lpstr>Calibri</vt:lpstr>
      <vt:lpstr>Cambria</vt:lpstr>
      <vt:lpstr>Tahoma</vt:lpstr>
      <vt:lpstr>Times New Roman</vt:lpstr>
      <vt:lpstr>Wingdings</vt:lpstr>
      <vt:lpstr>Quadrant</vt:lpstr>
      <vt:lpstr>TAMUCC HUB Subcontracting Plan Brief:</vt:lpstr>
      <vt:lpstr>HUB Subcontracting Plan (HSP)?</vt:lpstr>
      <vt:lpstr>TAMU-CC HUB Subcontracting Plan (HSP) </vt:lpstr>
      <vt:lpstr>PowerPoint Presentation</vt:lpstr>
      <vt:lpstr>TAMU-CC HUB Program</vt:lpstr>
      <vt:lpstr>HUB Subcontracting Plan (HSP) Prime Contractor Progress Assessment Report (PAR)</vt:lpstr>
      <vt:lpstr>Purpose of a HUB Subcontracting Plan</vt:lpstr>
      <vt:lpstr>Things to remember about TAMU-CC HUB Subcontracting Plans</vt:lpstr>
    </vt:vector>
  </TitlesOfParts>
  <Company>TAMUCC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Gonzalez, Ruben</dc:creator>
  <cp:lastModifiedBy>Gonzalez, Ruben</cp:lastModifiedBy>
  <cp:revision>1</cp:revision>
  <dcterms:created xsi:type="dcterms:W3CDTF">2024-11-22T16:35:44Z</dcterms:created>
  <dcterms:modified xsi:type="dcterms:W3CDTF">2024-11-22T16:38:04Z</dcterms:modified>
</cp:coreProperties>
</file>