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65" r:id="rId4"/>
    <p:sldId id="266" r:id="rId5"/>
    <p:sldId id="263" r:id="rId6"/>
    <p:sldId id="270" r:id="rId7"/>
    <p:sldId id="267" r:id="rId8"/>
    <p:sldId id="269" r:id="rId9"/>
    <p:sldId id="264" r:id="rId10"/>
    <p:sldId id="274" r:id="rId11"/>
    <p:sldId id="273" r:id="rId12"/>
    <p:sldId id="27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08601-A4A4-9FA7-B0BF-C213BD650FD4}" v="28" dt="2024-11-14T14:41:20.330"/>
    <p1510:client id="{8C4A34A9-058E-A019-7AC8-F228F4A9E53A}" v="22" dt="2024-11-14T12:07:25.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pa, Melissa" userId="S::missy.chapa@tamucc.edu::d31adf18-202f-4a18-a267-e8b05a04d271" providerId="AD" clId="Web-{75108601-A4A4-9FA7-B0BF-C213BD650FD4}"/>
    <pc:docChg chg="modSld">
      <pc:chgData name="Chapa, Melissa" userId="S::missy.chapa@tamucc.edu::d31adf18-202f-4a18-a267-e8b05a04d271" providerId="AD" clId="Web-{75108601-A4A4-9FA7-B0BF-C213BD650FD4}" dt="2024-11-14T14:41:20.330" v="567" actId="20577"/>
      <pc:docMkLst>
        <pc:docMk/>
      </pc:docMkLst>
      <pc:sldChg chg="modSp">
        <pc:chgData name="Chapa, Melissa" userId="S::missy.chapa@tamucc.edu::d31adf18-202f-4a18-a267-e8b05a04d271" providerId="AD" clId="Web-{75108601-A4A4-9FA7-B0BF-C213BD650FD4}" dt="2024-11-14T14:33:43.736" v="49" actId="20577"/>
        <pc:sldMkLst>
          <pc:docMk/>
          <pc:sldMk cId="2834747585" sldId="257"/>
        </pc:sldMkLst>
        <pc:graphicFrameChg chg="modGraphic">
          <ac:chgData name="Chapa, Melissa" userId="S::missy.chapa@tamucc.edu::d31adf18-202f-4a18-a267-e8b05a04d271" providerId="AD" clId="Web-{75108601-A4A4-9FA7-B0BF-C213BD650FD4}" dt="2024-11-14T14:33:43.736" v="49" actId="20577"/>
          <ac:graphicFrameMkLst>
            <pc:docMk/>
            <pc:sldMk cId="2834747585" sldId="257"/>
            <ac:graphicFrameMk id="7" creationId="{ED1F34BF-39BB-F79C-1A15-03B9CDEA83FA}"/>
          </ac:graphicFrameMkLst>
        </pc:graphicFrameChg>
      </pc:sldChg>
      <pc:sldChg chg="modSp">
        <pc:chgData name="Chapa, Melissa" userId="S::missy.chapa@tamucc.edu::d31adf18-202f-4a18-a267-e8b05a04d271" providerId="AD" clId="Web-{75108601-A4A4-9FA7-B0BF-C213BD650FD4}" dt="2024-11-14T14:38:23.840" v="392" actId="20577"/>
        <pc:sldMkLst>
          <pc:docMk/>
          <pc:sldMk cId="754099881" sldId="265"/>
        </pc:sldMkLst>
        <pc:graphicFrameChg chg="modGraphic">
          <ac:chgData name="Chapa, Melissa" userId="S::missy.chapa@tamucc.edu::d31adf18-202f-4a18-a267-e8b05a04d271" providerId="AD" clId="Web-{75108601-A4A4-9FA7-B0BF-C213BD650FD4}" dt="2024-11-14T14:38:23.840" v="392" actId="20577"/>
          <ac:graphicFrameMkLst>
            <pc:docMk/>
            <pc:sldMk cId="754099881" sldId="265"/>
            <ac:graphicFrameMk id="16" creationId="{8E300525-6888-FA91-14A3-FD3EA1711EF6}"/>
          </ac:graphicFrameMkLst>
        </pc:graphicFrameChg>
      </pc:sldChg>
      <pc:sldChg chg="modSp">
        <pc:chgData name="Chapa, Melissa" userId="S::missy.chapa@tamucc.edu::d31adf18-202f-4a18-a267-e8b05a04d271" providerId="AD" clId="Web-{75108601-A4A4-9FA7-B0BF-C213BD650FD4}" dt="2024-11-14T14:40:07.796" v="539" actId="20577"/>
        <pc:sldMkLst>
          <pc:docMk/>
          <pc:sldMk cId="1910626282" sldId="266"/>
        </pc:sldMkLst>
        <pc:graphicFrameChg chg="modGraphic">
          <ac:chgData name="Chapa, Melissa" userId="S::missy.chapa@tamucc.edu::d31adf18-202f-4a18-a267-e8b05a04d271" providerId="AD" clId="Web-{75108601-A4A4-9FA7-B0BF-C213BD650FD4}" dt="2024-11-14T14:40:07.796" v="539" actId="20577"/>
          <ac:graphicFrameMkLst>
            <pc:docMk/>
            <pc:sldMk cId="1910626282" sldId="266"/>
            <ac:graphicFrameMk id="25" creationId="{2F46CC31-5510-E69B-FF63-D26573DC7039}"/>
          </ac:graphicFrameMkLst>
        </pc:graphicFrameChg>
      </pc:sldChg>
      <pc:sldChg chg="modSp">
        <pc:chgData name="Chapa, Melissa" userId="S::missy.chapa@tamucc.edu::d31adf18-202f-4a18-a267-e8b05a04d271" providerId="AD" clId="Web-{75108601-A4A4-9FA7-B0BF-C213BD650FD4}" dt="2024-11-14T14:41:20.330" v="567" actId="20577"/>
        <pc:sldMkLst>
          <pc:docMk/>
          <pc:sldMk cId="437983405" sldId="267"/>
        </pc:sldMkLst>
        <pc:spChg chg="mod">
          <ac:chgData name="Chapa, Melissa" userId="S::missy.chapa@tamucc.edu::d31adf18-202f-4a18-a267-e8b05a04d271" providerId="AD" clId="Web-{75108601-A4A4-9FA7-B0BF-C213BD650FD4}" dt="2024-11-14T14:41:20.330" v="567" actId="20577"/>
          <ac:spMkLst>
            <pc:docMk/>
            <pc:sldMk cId="437983405" sldId="267"/>
            <ac:spMk id="3" creationId="{00000000-0000-0000-0000-000000000000}"/>
          </ac:spMkLst>
        </pc:spChg>
      </pc:sldChg>
    </pc:docChg>
  </pc:docChgLst>
  <pc:docChgLst>
    <pc:chgData name="Sanchez, Cassandra" userId="S::cassandra.sanchez@tamucc.edu::a4dc27dd-09b6-449f-b576-149381aae943" providerId="AD" clId="Web-{8C4A34A9-058E-A019-7AC8-F228F4A9E53A}"/>
    <pc:docChg chg="modSld">
      <pc:chgData name="Sanchez, Cassandra" userId="S::cassandra.sanchez@tamucc.edu::a4dc27dd-09b6-449f-b576-149381aae943" providerId="AD" clId="Web-{8C4A34A9-058E-A019-7AC8-F228F4A9E53A}" dt="2024-11-14T12:07:25.482" v="21" actId="20577"/>
      <pc:docMkLst>
        <pc:docMk/>
      </pc:docMkLst>
      <pc:sldChg chg="modSp">
        <pc:chgData name="Sanchez, Cassandra" userId="S::cassandra.sanchez@tamucc.edu::a4dc27dd-09b6-449f-b576-149381aae943" providerId="AD" clId="Web-{8C4A34A9-058E-A019-7AC8-F228F4A9E53A}" dt="2024-11-14T12:07:25.482" v="21" actId="20577"/>
        <pc:sldMkLst>
          <pc:docMk/>
          <pc:sldMk cId="431483523" sldId="274"/>
        </pc:sldMkLst>
        <pc:spChg chg="mod">
          <ac:chgData name="Sanchez, Cassandra" userId="S::cassandra.sanchez@tamucc.edu::a4dc27dd-09b6-449f-b576-149381aae943" providerId="AD" clId="Web-{8C4A34A9-058E-A019-7AC8-F228F4A9E53A}" dt="2024-11-14T12:07:25.482" v="21" actId="20577"/>
          <ac:spMkLst>
            <pc:docMk/>
            <pc:sldMk cId="431483523" sldId="274"/>
            <ac:spMk id="3" creationId="{32F0BABD-D26F-3406-E417-D506345D6F5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BB212-6379-49E7-ACF6-F96F59CA7D2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07AB198B-E738-4803-9400-48FDA0D32C4D}">
      <dgm:prSet/>
      <dgm:spPr>
        <a:solidFill>
          <a:schemeClr val="accent1">
            <a:lumMod val="60000"/>
            <a:lumOff val="40000"/>
          </a:schemeClr>
        </a:solidFill>
      </dgm:spPr>
      <dgm:t>
        <a:bodyPr/>
        <a:lstStyle/>
        <a:p>
          <a:r>
            <a:rPr lang="en-US" b="1" dirty="0">
              <a:latin typeface="Avenir Next LT Pro Light"/>
            </a:rPr>
            <a:t>Family Educational Rights and Privacy Act is a federal law protecting the privacy of student education records. </a:t>
          </a:r>
          <a:endParaRPr lang="en-US" dirty="0">
            <a:latin typeface="Avenir Next LT Pro Light"/>
          </a:endParaRPr>
        </a:p>
      </dgm:t>
    </dgm:pt>
    <dgm:pt modelId="{89E3EF51-4F22-406A-ADE7-FC1E60CC8C08}" type="parTrans" cxnId="{FEAEF546-F6B9-432C-9C46-599C3A7D7788}">
      <dgm:prSet/>
      <dgm:spPr/>
      <dgm:t>
        <a:bodyPr/>
        <a:lstStyle/>
        <a:p>
          <a:endParaRPr lang="en-US"/>
        </a:p>
      </dgm:t>
    </dgm:pt>
    <dgm:pt modelId="{21D408AF-45F2-43C2-9AF8-CF3C6BD44B49}" type="sibTrans" cxnId="{FEAEF546-F6B9-432C-9C46-599C3A7D7788}">
      <dgm:prSet/>
      <dgm:spPr/>
      <dgm:t>
        <a:bodyPr/>
        <a:lstStyle/>
        <a:p>
          <a:endParaRPr lang="en-US"/>
        </a:p>
      </dgm:t>
    </dgm:pt>
    <dgm:pt modelId="{D0C36748-27CD-4498-91CC-C9379FB5D4E4}">
      <dgm:prSet/>
      <dgm:spPr>
        <a:solidFill>
          <a:schemeClr val="accent1">
            <a:lumMod val="60000"/>
            <a:lumOff val="40000"/>
          </a:schemeClr>
        </a:solidFill>
      </dgm:spPr>
      <dgm:t>
        <a:bodyPr/>
        <a:lstStyle/>
        <a:p>
          <a:r>
            <a:rPr lang="en-US" b="1" dirty="0">
              <a:latin typeface="Avenir Next LT Pro Light"/>
            </a:rPr>
            <a:t>At the age of 18, or when the student enters an institution of higher education, all FERPA rights are transferred to the student.  </a:t>
          </a:r>
          <a:endParaRPr lang="en-US" dirty="0">
            <a:latin typeface="Avenir Next LT Pro Light"/>
          </a:endParaRPr>
        </a:p>
      </dgm:t>
    </dgm:pt>
    <dgm:pt modelId="{22134DFD-01D1-4ABF-868A-74A9B0AF47C8}" type="parTrans" cxnId="{334E2FCB-A7B3-4746-826A-1877C18604BA}">
      <dgm:prSet/>
      <dgm:spPr/>
      <dgm:t>
        <a:bodyPr/>
        <a:lstStyle/>
        <a:p>
          <a:endParaRPr lang="en-US"/>
        </a:p>
      </dgm:t>
    </dgm:pt>
    <dgm:pt modelId="{30DC5B5B-32D5-4F82-8027-3FF45B920A6D}" type="sibTrans" cxnId="{334E2FCB-A7B3-4746-826A-1877C18604BA}">
      <dgm:prSet/>
      <dgm:spPr/>
      <dgm:t>
        <a:bodyPr/>
        <a:lstStyle/>
        <a:p>
          <a:endParaRPr lang="en-US"/>
        </a:p>
      </dgm:t>
    </dgm:pt>
    <dgm:pt modelId="{00EB2FF3-A86A-4734-A672-206FA3606FB4}">
      <dgm:prSet/>
      <dgm:spPr>
        <a:solidFill>
          <a:schemeClr val="accent1">
            <a:lumMod val="60000"/>
            <a:lumOff val="40000"/>
          </a:schemeClr>
        </a:solidFill>
      </dgm:spPr>
      <dgm:t>
        <a:bodyPr/>
        <a:lstStyle/>
        <a:p>
          <a:r>
            <a:rPr lang="en-US" b="1" dirty="0">
              <a:latin typeface="Avenir Next LT Pro Light"/>
            </a:rPr>
            <a:t>FERPA applies to all educational institutions that receive funds under any program of the U.S. Department of Education.</a:t>
          </a:r>
          <a:endParaRPr lang="en-US" b="0" dirty="0">
            <a:latin typeface="Avenir Next LT Pro Light"/>
          </a:endParaRPr>
        </a:p>
      </dgm:t>
    </dgm:pt>
    <dgm:pt modelId="{C73BCECB-758D-4C61-8B29-439B3DC2D8EC}" type="parTrans" cxnId="{52F6CDBF-A388-4B5A-887E-E3E37C79C7E2}">
      <dgm:prSet/>
      <dgm:spPr/>
      <dgm:t>
        <a:bodyPr/>
        <a:lstStyle/>
        <a:p>
          <a:endParaRPr lang="en-US"/>
        </a:p>
      </dgm:t>
    </dgm:pt>
    <dgm:pt modelId="{ED717C2C-E632-4424-8496-B4D64277F581}" type="sibTrans" cxnId="{52F6CDBF-A388-4B5A-887E-E3E37C79C7E2}">
      <dgm:prSet/>
      <dgm:spPr/>
      <dgm:t>
        <a:bodyPr/>
        <a:lstStyle/>
        <a:p>
          <a:endParaRPr lang="en-US"/>
        </a:p>
      </dgm:t>
    </dgm:pt>
    <dgm:pt modelId="{128C8D9F-4C51-4448-9EDE-39353D256C23}" type="pres">
      <dgm:prSet presAssocID="{67CBB212-6379-49E7-ACF6-F96F59CA7D2A}" presName="linear" presStyleCnt="0">
        <dgm:presLayoutVars>
          <dgm:animLvl val="lvl"/>
          <dgm:resizeHandles val="exact"/>
        </dgm:presLayoutVars>
      </dgm:prSet>
      <dgm:spPr/>
    </dgm:pt>
    <dgm:pt modelId="{AE5F32A1-9BCF-4B2F-B9C6-C151E9593D18}" type="pres">
      <dgm:prSet presAssocID="{07AB198B-E738-4803-9400-48FDA0D32C4D}" presName="parentText" presStyleLbl="node1" presStyleIdx="0" presStyleCnt="3">
        <dgm:presLayoutVars>
          <dgm:chMax val="0"/>
          <dgm:bulletEnabled val="1"/>
        </dgm:presLayoutVars>
      </dgm:prSet>
      <dgm:spPr/>
    </dgm:pt>
    <dgm:pt modelId="{812314EA-E02A-45BD-9A39-D6023DD549A7}" type="pres">
      <dgm:prSet presAssocID="{21D408AF-45F2-43C2-9AF8-CF3C6BD44B49}" presName="spacer" presStyleCnt="0"/>
      <dgm:spPr/>
    </dgm:pt>
    <dgm:pt modelId="{3F608958-93F1-465B-865B-8AC3879E738C}" type="pres">
      <dgm:prSet presAssocID="{D0C36748-27CD-4498-91CC-C9379FB5D4E4}" presName="parentText" presStyleLbl="node1" presStyleIdx="1" presStyleCnt="3">
        <dgm:presLayoutVars>
          <dgm:chMax val="0"/>
          <dgm:bulletEnabled val="1"/>
        </dgm:presLayoutVars>
      </dgm:prSet>
      <dgm:spPr/>
    </dgm:pt>
    <dgm:pt modelId="{75370FB2-6754-4A7B-BC54-7ED486572B1D}" type="pres">
      <dgm:prSet presAssocID="{30DC5B5B-32D5-4F82-8027-3FF45B920A6D}" presName="spacer" presStyleCnt="0"/>
      <dgm:spPr/>
    </dgm:pt>
    <dgm:pt modelId="{D07EBE25-F288-4681-AA57-E30A8FFCDCF1}" type="pres">
      <dgm:prSet presAssocID="{00EB2FF3-A86A-4734-A672-206FA3606FB4}" presName="parentText" presStyleLbl="node1" presStyleIdx="2" presStyleCnt="3">
        <dgm:presLayoutVars>
          <dgm:chMax val="0"/>
          <dgm:bulletEnabled val="1"/>
        </dgm:presLayoutVars>
      </dgm:prSet>
      <dgm:spPr/>
    </dgm:pt>
  </dgm:ptLst>
  <dgm:cxnLst>
    <dgm:cxn modelId="{6A5E3A3C-2BBA-4E8E-A820-D9A923066CCB}" type="presOf" srcId="{67CBB212-6379-49E7-ACF6-F96F59CA7D2A}" destId="{128C8D9F-4C51-4448-9EDE-39353D256C23}" srcOrd="0" destOrd="0" presId="urn:microsoft.com/office/officeart/2005/8/layout/vList2"/>
    <dgm:cxn modelId="{FEAEF546-F6B9-432C-9C46-599C3A7D7788}" srcId="{67CBB212-6379-49E7-ACF6-F96F59CA7D2A}" destId="{07AB198B-E738-4803-9400-48FDA0D32C4D}" srcOrd="0" destOrd="0" parTransId="{89E3EF51-4F22-406A-ADE7-FC1E60CC8C08}" sibTransId="{21D408AF-45F2-43C2-9AF8-CF3C6BD44B49}"/>
    <dgm:cxn modelId="{435C4B49-E2C8-44AF-8D52-F7AEC0CFC8CE}" type="presOf" srcId="{07AB198B-E738-4803-9400-48FDA0D32C4D}" destId="{AE5F32A1-9BCF-4B2F-B9C6-C151E9593D18}" srcOrd="0" destOrd="0" presId="urn:microsoft.com/office/officeart/2005/8/layout/vList2"/>
    <dgm:cxn modelId="{8E487A50-CAC0-4C07-A079-8496498CF58C}" type="presOf" srcId="{00EB2FF3-A86A-4734-A672-206FA3606FB4}" destId="{D07EBE25-F288-4681-AA57-E30A8FFCDCF1}" srcOrd="0" destOrd="0" presId="urn:microsoft.com/office/officeart/2005/8/layout/vList2"/>
    <dgm:cxn modelId="{3AE867BA-1C4A-449E-8AFE-801691D90ACE}" type="presOf" srcId="{D0C36748-27CD-4498-91CC-C9379FB5D4E4}" destId="{3F608958-93F1-465B-865B-8AC3879E738C}" srcOrd="0" destOrd="0" presId="urn:microsoft.com/office/officeart/2005/8/layout/vList2"/>
    <dgm:cxn modelId="{52F6CDBF-A388-4B5A-887E-E3E37C79C7E2}" srcId="{67CBB212-6379-49E7-ACF6-F96F59CA7D2A}" destId="{00EB2FF3-A86A-4734-A672-206FA3606FB4}" srcOrd="2" destOrd="0" parTransId="{C73BCECB-758D-4C61-8B29-439B3DC2D8EC}" sibTransId="{ED717C2C-E632-4424-8496-B4D64277F581}"/>
    <dgm:cxn modelId="{334E2FCB-A7B3-4746-826A-1877C18604BA}" srcId="{67CBB212-6379-49E7-ACF6-F96F59CA7D2A}" destId="{D0C36748-27CD-4498-91CC-C9379FB5D4E4}" srcOrd="1" destOrd="0" parTransId="{22134DFD-01D1-4ABF-868A-74A9B0AF47C8}" sibTransId="{30DC5B5B-32D5-4F82-8027-3FF45B920A6D}"/>
    <dgm:cxn modelId="{357B4F70-5D99-4AF4-8C86-EBFF0B637CD9}" type="presParOf" srcId="{128C8D9F-4C51-4448-9EDE-39353D256C23}" destId="{AE5F32A1-9BCF-4B2F-B9C6-C151E9593D18}" srcOrd="0" destOrd="0" presId="urn:microsoft.com/office/officeart/2005/8/layout/vList2"/>
    <dgm:cxn modelId="{1D807B2D-C6A0-4AFE-A436-5A05533F6F9F}" type="presParOf" srcId="{128C8D9F-4C51-4448-9EDE-39353D256C23}" destId="{812314EA-E02A-45BD-9A39-D6023DD549A7}" srcOrd="1" destOrd="0" presId="urn:microsoft.com/office/officeart/2005/8/layout/vList2"/>
    <dgm:cxn modelId="{F684D319-F61A-4453-9328-E7D354394E8E}" type="presParOf" srcId="{128C8D9F-4C51-4448-9EDE-39353D256C23}" destId="{3F608958-93F1-465B-865B-8AC3879E738C}" srcOrd="2" destOrd="0" presId="urn:microsoft.com/office/officeart/2005/8/layout/vList2"/>
    <dgm:cxn modelId="{4867ED14-2E3B-48EB-81E8-DDBCE15C5437}" type="presParOf" srcId="{128C8D9F-4C51-4448-9EDE-39353D256C23}" destId="{75370FB2-6754-4A7B-BC54-7ED486572B1D}" srcOrd="3" destOrd="0" presId="urn:microsoft.com/office/officeart/2005/8/layout/vList2"/>
    <dgm:cxn modelId="{3519E621-C1B3-408E-8793-FD11316A9706}" type="presParOf" srcId="{128C8D9F-4C51-4448-9EDE-39353D256C23}" destId="{D07EBE25-F288-4681-AA57-E30A8FFCDCF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308E75-0561-4ACA-B8C0-049889D94854}" type="doc">
      <dgm:prSet loTypeId="urn:microsoft.com/office/officeart/2005/8/layout/vList2" loCatId="list" qsTypeId="urn:microsoft.com/office/officeart/2005/8/quickstyle/simple4" qsCatId="simple" csTypeId="urn:microsoft.com/office/officeart/2005/8/colors/accent5_2" csCatId="accent5" phldr="1"/>
      <dgm:spPr/>
      <dgm:t>
        <a:bodyPr/>
        <a:lstStyle/>
        <a:p>
          <a:endParaRPr lang="en-US"/>
        </a:p>
      </dgm:t>
    </dgm:pt>
    <dgm:pt modelId="{79933729-6DF8-4BC4-AB59-E11B0C738761}">
      <dgm:prSet custT="1"/>
      <dgm:spPr>
        <a:solidFill>
          <a:schemeClr val="accent1">
            <a:lumMod val="60000"/>
            <a:lumOff val="40000"/>
          </a:schemeClr>
        </a:solidFill>
      </dgm:spPr>
      <dgm:t>
        <a:bodyPr/>
        <a:lstStyle/>
        <a:p>
          <a:r>
            <a:rPr lang="en-US" sz="2000" b="1" dirty="0">
              <a:latin typeface="Avenir Next LT Pro Light"/>
            </a:rPr>
            <a:t>Student educational records are considered confidential and may not be released without written consent of the student. FERPA rights begin when a student registers for or attends their first class, not when they are admitted.</a:t>
          </a:r>
          <a:endParaRPr lang="en-US" sz="2000" dirty="0">
            <a:latin typeface="Avenir Next LT Pro Light"/>
          </a:endParaRPr>
        </a:p>
      </dgm:t>
    </dgm:pt>
    <dgm:pt modelId="{E7C5CD11-3AD4-4092-95F5-AB2DE0B0F987}" type="parTrans" cxnId="{C8528110-F876-4C87-B83C-194021A5455A}">
      <dgm:prSet/>
      <dgm:spPr/>
      <dgm:t>
        <a:bodyPr/>
        <a:lstStyle/>
        <a:p>
          <a:endParaRPr lang="en-US"/>
        </a:p>
      </dgm:t>
    </dgm:pt>
    <dgm:pt modelId="{7E00998E-5BCA-4420-A8D1-D540981D64B5}" type="sibTrans" cxnId="{C8528110-F876-4C87-B83C-194021A5455A}">
      <dgm:prSet/>
      <dgm:spPr/>
      <dgm:t>
        <a:bodyPr/>
        <a:lstStyle/>
        <a:p>
          <a:endParaRPr lang="en-US"/>
        </a:p>
      </dgm:t>
    </dgm:pt>
    <dgm:pt modelId="{5FADAF05-5BA7-4A14-8120-ECE0462D8B8F}">
      <dgm:prSet custT="1"/>
      <dgm:spPr>
        <a:solidFill>
          <a:schemeClr val="accent1">
            <a:lumMod val="60000"/>
            <a:lumOff val="40000"/>
          </a:schemeClr>
        </a:solidFill>
      </dgm:spPr>
      <dgm:t>
        <a:bodyPr/>
        <a:lstStyle/>
        <a:p>
          <a:pPr rtl="0"/>
          <a:r>
            <a:rPr lang="en-US" sz="2000" b="1" dirty="0">
              <a:latin typeface="Avenir Next LT Pro Light"/>
            </a:rPr>
            <a:t>As an employee of the A&amp;M system, you have a responsibility to protect educational records in your possession. You should only access educational records for legitimate use in completion of your responsibilites.</a:t>
          </a:r>
        </a:p>
      </dgm:t>
    </dgm:pt>
    <dgm:pt modelId="{576D6A37-F9AB-45BC-A7E9-16A77468ADAF}" type="parTrans" cxnId="{19E1C515-A0FF-4AF5-B8F0-664E584F03AC}">
      <dgm:prSet/>
      <dgm:spPr/>
      <dgm:t>
        <a:bodyPr/>
        <a:lstStyle/>
        <a:p>
          <a:endParaRPr lang="en-US"/>
        </a:p>
      </dgm:t>
    </dgm:pt>
    <dgm:pt modelId="{AB61FC9B-9439-4CBC-84ED-84F099254596}" type="sibTrans" cxnId="{19E1C515-A0FF-4AF5-B8F0-664E584F03AC}">
      <dgm:prSet/>
      <dgm:spPr/>
      <dgm:t>
        <a:bodyPr/>
        <a:lstStyle/>
        <a:p>
          <a:endParaRPr lang="en-US"/>
        </a:p>
      </dgm:t>
    </dgm:pt>
    <dgm:pt modelId="{04D1F67F-394C-4E18-820E-1295EFAE2893}">
      <dgm:prSet custT="1"/>
      <dgm:spPr>
        <a:solidFill>
          <a:schemeClr val="accent1">
            <a:lumMod val="60000"/>
            <a:lumOff val="40000"/>
          </a:schemeClr>
        </a:solidFill>
      </dgm:spPr>
      <dgm:t>
        <a:bodyPr/>
        <a:lstStyle/>
        <a:p>
          <a:pPr rtl="0"/>
          <a:r>
            <a:rPr lang="en-US" sz="2000" b="1" dirty="0">
              <a:latin typeface="Avenir Next LT Pro Light"/>
            </a:rPr>
            <a:t>You should not access records of any other person or yourself, if you are or were a student, at any time for personal viewing.</a:t>
          </a:r>
        </a:p>
      </dgm:t>
    </dgm:pt>
    <dgm:pt modelId="{710175EF-9558-4745-9175-C2F04ACE38FE}" type="parTrans" cxnId="{B8C893E8-B31D-4458-9967-E06FBDD65371}">
      <dgm:prSet/>
      <dgm:spPr/>
      <dgm:t>
        <a:bodyPr/>
        <a:lstStyle/>
        <a:p>
          <a:endParaRPr lang="en-US"/>
        </a:p>
      </dgm:t>
    </dgm:pt>
    <dgm:pt modelId="{FDD64A03-145B-4E00-947E-746C48E91FA8}" type="sibTrans" cxnId="{B8C893E8-B31D-4458-9967-E06FBDD65371}">
      <dgm:prSet/>
      <dgm:spPr/>
      <dgm:t>
        <a:bodyPr/>
        <a:lstStyle/>
        <a:p>
          <a:endParaRPr lang="en-US"/>
        </a:p>
      </dgm:t>
    </dgm:pt>
    <dgm:pt modelId="{E809070E-499C-4B61-93CA-CC7C06153892}">
      <dgm:prSet custT="1"/>
      <dgm:spPr>
        <a:solidFill>
          <a:schemeClr val="accent1">
            <a:lumMod val="60000"/>
            <a:lumOff val="40000"/>
          </a:schemeClr>
        </a:solidFill>
      </dgm:spPr>
      <dgm:t>
        <a:bodyPr/>
        <a:lstStyle/>
        <a:p>
          <a:pPr rtl="0"/>
          <a:r>
            <a:rPr lang="en-US" sz="2000" b="1" dirty="0">
              <a:latin typeface="Avenir Next LT Pro Light"/>
            </a:rPr>
            <a:t>It should be noted that records of Dual Credit students who are enrolled in college level courses are protected under FERPA and neither their parents nor high school officials have rights to their records unless explicit consent is provided by the student.</a:t>
          </a:r>
        </a:p>
      </dgm:t>
    </dgm:pt>
    <dgm:pt modelId="{B23366F7-4BB7-4469-BA83-7621E75CC69E}" type="parTrans" cxnId="{D85E25F0-9B46-45B2-BF04-BD22A8AEE26D}">
      <dgm:prSet/>
      <dgm:spPr/>
      <dgm:t>
        <a:bodyPr/>
        <a:lstStyle/>
        <a:p>
          <a:endParaRPr lang="en-US"/>
        </a:p>
      </dgm:t>
    </dgm:pt>
    <dgm:pt modelId="{104F626F-8558-4C00-A111-8C3750CB04A8}" type="sibTrans" cxnId="{D85E25F0-9B46-45B2-BF04-BD22A8AEE26D}">
      <dgm:prSet/>
      <dgm:spPr/>
      <dgm:t>
        <a:bodyPr/>
        <a:lstStyle/>
        <a:p>
          <a:endParaRPr lang="en-US"/>
        </a:p>
      </dgm:t>
    </dgm:pt>
    <dgm:pt modelId="{698A88B4-747F-4448-80B5-4BA3A2A85C3E}" type="pres">
      <dgm:prSet presAssocID="{C6308E75-0561-4ACA-B8C0-049889D94854}" presName="linear" presStyleCnt="0">
        <dgm:presLayoutVars>
          <dgm:animLvl val="lvl"/>
          <dgm:resizeHandles val="exact"/>
        </dgm:presLayoutVars>
      </dgm:prSet>
      <dgm:spPr/>
    </dgm:pt>
    <dgm:pt modelId="{D50090B7-1682-4723-9F1A-ADDEBAEF4F8B}" type="pres">
      <dgm:prSet presAssocID="{79933729-6DF8-4BC4-AB59-E11B0C738761}" presName="parentText" presStyleLbl="node1" presStyleIdx="0" presStyleCnt="4">
        <dgm:presLayoutVars>
          <dgm:chMax val="0"/>
          <dgm:bulletEnabled val="1"/>
        </dgm:presLayoutVars>
      </dgm:prSet>
      <dgm:spPr/>
    </dgm:pt>
    <dgm:pt modelId="{6917904D-8E2D-49E1-A69B-0CFA6C846E76}" type="pres">
      <dgm:prSet presAssocID="{7E00998E-5BCA-4420-A8D1-D540981D64B5}" presName="spacer" presStyleCnt="0"/>
      <dgm:spPr/>
    </dgm:pt>
    <dgm:pt modelId="{741341B8-2B7C-4020-8BF5-982F7F33712A}" type="pres">
      <dgm:prSet presAssocID="{5FADAF05-5BA7-4A14-8120-ECE0462D8B8F}" presName="parentText" presStyleLbl="node1" presStyleIdx="1" presStyleCnt="4">
        <dgm:presLayoutVars>
          <dgm:chMax val="0"/>
          <dgm:bulletEnabled val="1"/>
        </dgm:presLayoutVars>
      </dgm:prSet>
      <dgm:spPr/>
    </dgm:pt>
    <dgm:pt modelId="{BAD42800-504F-4F31-8673-B6F97E4C8F44}" type="pres">
      <dgm:prSet presAssocID="{AB61FC9B-9439-4CBC-84ED-84F099254596}" presName="spacer" presStyleCnt="0"/>
      <dgm:spPr/>
    </dgm:pt>
    <dgm:pt modelId="{38812EC4-C057-4CA7-938F-CE9A264BA390}" type="pres">
      <dgm:prSet presAssocID="{04D1F67F-394C-4E18-820E-1295EFAE2893}" presName="parentText" presStyleLbl="node1" presStyleIdx="2" presStyleCnt="4">
        <dgm:presLayoutVars>
          <dgm:chMax val="0"/>
          <dgm:bulletEnabled val="1"/>
        </dgm:presLayoutVars>
      </dgm:prSet>
      <dgm:spPr/>
    </dgm:pt>
    <dgm:pt modelId="{FA8697AF-5BD8-42EB-AB89-E1D5A323F4EE}" type="pres">
      <dgm:prSet presAssocID="{FDD64A03-145B-4E00-947E-746C48E91FA8}" presName="spacer" presStyleCnt="0"/>
      <dgm:spPr/>
    </dgm:pt>
    <dgm:pt modelId="{18630047-B289-4960-911A-3E08B7888EA6}" type="pres">
      <dgm:prSet presAssocID="{E809070E-499C-4B61-93CA-CC7C06153892}" presName="parentText" presStyleLbl="node1" presStyleIdx="3" presStyleCnt="4">
        <dgm:presLayoutVars>
          <dgm:chMax val="0"/>
          <dgm:bulletEnabled val="1"/>
        </dgm:presLayoutVars>
      </dgm:prSet>
      <dgm:spPr/>
    </dgm:pt>
  </dgm:ptLst>
  <dgm:cxnLst>
    <dgm:cxn modelId="{C8528110-F876-4C87-B83C-194021A5455A}" srcId="{C6308E75-0561-4ACA-B8C0-049889D94854}" destId="{79933729-6DF8-4BC4-AB59-E11B0C738761}" srcOrd="0" destOrd="0" parTransId="{E7C5CD11-3AD4-4092-95F5-AB2DE0B0F987}" sibTransId="{7E00998E-5BCA-4420-A8D1-D540981D64B5}"/>
    <dgm:cxn modelId="{19E1C515-A0FF-4AF5-B8F0-664E584F03AC}" srcId="{C6308E75-0561-4ACA-B8C0-049889D94854}" destId="{5FADAF05-5BA7-4A14-8120-ECE0462D8B8F}" srcOrd="1" destOrd="0" parTransId="{576D6A37-F9AB-45BC-A7E9-16A77468ADAF}" sibTransId="{AB61FC9B-9439-4CBC-84ED-84F099254596}"/>
    <dgm:cxn modelId="{94C6D623-9EF4-49C5-B7B9-5577FECC3ACE}" type="presOf" srcId="{E809070E-499C-4B61-93CA-CC7C06153892}" destId="{18630047-B289-4960-911A-3E08B7888EA6}" srcOrd="0" destOrd="0" presId="urn:microsoft.com/office/officeart/2005/8/layout/vList2"/>
    <dgm:cxn modelId="{2F520689-41D1-43B1-8BB2-D36684C8682E}" type="presOf" srcId="{04D1F67F-394C-4E18-820E-1295EFAE2893}" destId="{38812EC4-C057-4CA7-938F-CE9A264BA390}" srcOrd="0" destOrd="0" presId="urn:microsoft.com/office/officeart/2005/8/layout/vList2"/>
    <dgm:cxn modelId="{B8ADEE96-C371-46FB-A2B7-ED3B1C98C0F4}" type="presOf" srcId="{79933729-6DF8-4BC4-AB59-E11B0C738761}" destId="{D50090B7-1682-4723-9F1A-ADDEBAEF4F8B}" srcOrd="0" destOrd="0" presId="urn:microsoft.com/office/officeart/2005/8/layout/vList2"/>
    <dgm:cxn modelId="{B8C893E8-B31D-4458-9967-E06FBDD65371}" srcId="{C6308E75-0561-4ACA-B8C0-049889D94854}" destId="{04D1F67F-394C-4E18-820E-1295EFAE2893}" srcOrd="2" destOrd="0" parTransId="{710175EF-9558-4745-9175-C2F04ACE38FE}" sibTransId="{FDD64A03-145B-4E00-947E-746C48E91FA8}"/>
    <dgm:cxn modelId="{D85E25F0-9B46-45B2-BF04-BD22A8AEE26D}" srcId="{C6308E75-0561-4ACA-B8C0-049889D94854}" destId="{E809070E-499C-4B61-93CA-CC7C06153892}" srcOrd="3" destOrd="0" parTransId="{B23366F7-4BB7-4469-BA83-7621E75CC69E}" sibTransId="{104F626F-8558-4C00-A111-8C3750CB04A8}"/>
    <dgm:cxn modelId="{17B727FA-3B30-4F6A-89BC-16408B28500E}" type="presOf" srcId="{C6308E75-0561-4ACA-B8C0-049889D94854}" destId="{698A88B4-747F-4448-80B5-4BA3A2A85C3E}" srcOrd="0" destOrd="0" presId="urn:microsoft.com/office/officeart/2005/8/layout/vList2"/>
    <dgm:cxn modelId="{6A9BBFFC-41B1-42A9-94E5-97BFA0391FEC}" type="presOf" srcId="{5FADAF05-5BA7-4A14-8120-ECE0462D8B8F}" destId="{741341B8-2B7C-4020-8BF5-982F7F33712A}" srcOrd="0" destOrd="0" presId="urn:microsoft.com/office/officeart/2005/8/layout/vList2"/>
    <dgm:cxn modelId="{FD6184A5-AE3E-4232-BEF2-AE27095A663A}" type="presParOf" srcId="{698A88B4-747F-4448-80B5-4BA3A2A85C3E}" destId="{D50090B7-1682-4723-9F1A-ADDEBAEF4F8B}" srcOrd="0" destOrd="0" presId="urn:microsoft.com/office/officeart/2005/8/layout/vList2"/>
    <dgm:cxn modelId="{C6597139-CB17-4823-9958-491913B1DFBF}" type="presParOf" srcId="{698A88B4-747F-4448-80B5-4BA3A2A85C3E}" destId="{6917904D-8E2D-49E1-A69B-0CFA6C846E76}" srcOrd="1" destOrd="0" presId="urn:microsoft.com/office/officeart/2005/8/layout/vList2"/>
    <dgm:cxn modelId="{03F64AC2-4DC3-4D13-99D7-1172E590DF90}" type="presParOf" srcId="{698A88B4-747F-4448-80B5-4BA3A2A85C3E}" destId="{741341B8-2B7C-4020-8BF5-982F7F33712A}" srcOrd="2" destOrd="0" presId="urn:microsoft.com/office/officeart/2005/8/layout/vList2"/>
    <dgm:cxn modelId="{711F46EB-16AD-4CE9-882B-B3F70F2F3715}" type="presParOf" srcId="{698A88B4-747F-4448-80B5-4BA3A2A85C3E}" destId="{BAD42800-504F-4F31-8673-B6F97E4C8F44}" srcOrd="3" destOrd="0" presId="urn:microsoft.com/office/officeart/2005/8/layout/vList2"/>
    <dgm:cxn modelId="{141238D2-1C7E-4B2F-A4B8-9E08998AF9D2}" type="presParOf" srcId="{698A88B4-747F-4448-80B5-4BA3A2A85C3E}" destId="{38812EC4-C057-4CA7-938F-CE9A264BA390}" srcOrd="4" destOrd="0" presId="urn:microsoft.com/office/officeart/2005/8/layout/vList2"/>
    <dgm:cxn modelId="{5A3861BF-D25A-4BF7-8507-A73B78DEE54C}" type="presParOf" srcId="{698A88B4-747F-4448-80B5-4BA3A2A85C3E}" destId="{FA8697AF-5BD8-42EB-AB89-E1D5A323F4EE}" srcOrd="5" destOrd="0" presId="urn:microsoft.com/office/officeart/2005/8/layout/vList2"/>
    <dgm:cxn modelId="{AEE53900-DAE4-4580-A380-488CE01278CB}" type="presParOf" srcId="{698A88B4-747F-4448-80B5-4BA3A2A85C3E}" destId="{18630047-B289-4960-911A-3E08B7888EA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10D006-8DBB-47CC-A255-E97D090C9DB4}"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A86517ED-4082-4289-B66E-F508DDFA5C39}">
      <dgm:prSet custT="1"/>
      <dgm:spPr>
        <a:solidFill>
          <a:schemeClr val="accent1">
            <a:lumMod val="60000"/>
            <a:lumOff val="40000"/>
          </a:schemeClr>
        </a:solidFill>
      </dgm:spPr>
      <dgm:t>
        <a:bodyPr/>
        <a:lstStyle/>
        <a:p>
          <a:r>
            <a:rPr lang="en-US" sz="2000" b="1" dirty="0">
              <a:latin typeface="Avenir Next LT Pro Light"/>
            </a:rPr>
            <a:t>Use by a school official (authorized employee) performing a task related to a student’s education including any one of the following reasons:</a:t>
          </a:r>
          <a:endParaRPr lang="en-US" sz="2000" dirty="0">
            <a:latin typeface="Avenir Next LT Pro Light"/>
          </a:endParaRPr>
        </a:p>
      </dgm:t>
    </dgm:pt>
    <dgm:pt modelId="{8A16226D-BB27-4F25-89B1-CE38F086B51E}" type="parTrans" cxnId="{4385B6A0-5EA4-493D-B644-2AC4CFA95D47}">
      <dgm:prSet/>
      <dgm:spPr/>
      <dgm:t>
        <a:bodyPr/>
        <a:lstStyle/>
        <a:p>
          <a:endParaRPr lang="en-US"/>
        </a:p>
      </dgm:t>
    </dgm:pt>
    <dgm:pt modelId="{CC8CC4DD-39D1-4BDA-9DCB-5B44D025FAA4}" type="sibTrans" cxnId="{4385B6A0-5EA4-493D-B644-2AC4CFA95D47}">
      <dgm:prSet/>
      <dgm:spPr/>
      <dgm:t>
        <a:bodyPr/>
        <a:lstStyle/>
        <a:p>
          <a:endParaRPr lang="en-US"/>
        </a:p>
      </dgm:t>
    </dgm:pt>
    <dgm:pt modelId="{3B3249B3-1E92-43E9-A7E0-5E697D30BBAE}">
      <dgm:prSet custT="1"/>
      <dgm:spPr>
        <a:solidFill>
          <a:schemeClr val="accent1">
            <a:lumMod val="60000"/>
            <a:lumOff val="40000"/>
          </a:schemeClr>
        </a:solidFill>
      </dgm:spPr>
      <dgm:t>
        <a:bodyPr/>
        <a:lstStyle/>
        <a:p>
          <a:r>
            <a:rPr lang="en-US" sz="2000" b="1" dirty="0">
              <a:latin typeface="Avenir Next LT Pro Light"/>
            </a:rPr>
            <a:t>The task is specified in the employee’s position description or by contractual agreement;</a:t>
          </a:r>
          <a:endParaRPr lang="en-US" sz="2000" dirty="0">
            <a:latin typeface="Avenir Next LT Pro Light"/>
          </a:endParaRPr>
        </a:p>
      </dgm:t>
    </dgm:pt>
    <dgm:pt modelId="{86DC68BA-9272-4434-80D8-8418D349AA3C}" type="parTrans" cxnId="{A944AD2E-40C1-4E5D-AE76-41F88B6C8E38}">
      <dgm:prSet/>
      <dgm:spPr/>
      <dgm:t>
        <a:bodyPr/>
        <a:lstStyle/>
        <a:p>
          <a:endParaRPr lang="en-US"/>
        </a:p>
      </dgm:t>
    </dgm:pt>
    <dgm:pt modelId="{86613484-4146-4708-B2A7-D503E0F229B7}" type="sibTrans" cxnId="{A944AD2E-40C1-4E5D-AE76-41F88B6C8E38}">
      <dgm:prSet/>
      <dgm:spPr/>
      <dgm:t>
        <a:bodyPr/>
        <a:lstStyle/>
        <a:p>
          <a:endParaRPr lang="en-US"/>
        </a:p>
      </dgm:t>
    </dgm:pt>
    <dgm:pt modelId="{7A8207C8-1995-4A80-9DFB-3B3C73F47FEF}">
      <dgm:prSet custT="1"/>
      <dgm:spPr>
        <a:solidFill>
          <a:schemeClr val="accent1">
            <a:lumMod val="60000"/>
            <a:lumOff val="40000"/>
          </a:schemeClr>
        </a:solidFill>
      </dgm:spPr>
      <dgm:t>
        <a:bodyPr/>
        <a:lstStyle/>
        <a:p>
          <a:r>
            <a:rPr lang="en-US" sz="2000" b="1" dirty="0">
              <a:latin typeface="Avenir Next LT Pro Light"/>
            </a:rPr>
            <a:t>The task is related to the discipline of a student;</a:t>
          </a:r>
          <a:endParaRPr lang="en-US" sz="2000" dirty="0">
            <a:latin typeface="Avenir Next LT Pro Light"/>
          </a:endParaRPr>
        </a:p>
      </dgm:t>
    </dgm:pt>
    <dgm:pt modelId="{D223E986-1B08-4153-8B99-28DB59FC0C06}" type="parTrans" cxnId="{9B4445EE-F5DE-4DC0-A2BC-C4E980174E05}">
      <dgm:prSet/>
      <dgm:spPr/>
      <dgm:t>
        <a:bodyPr/>
        <a:lstStyle/>
        <a:p>
          <a:endParaRPr lang="en-US"/>
        </a:p>
      </dgm:t>
    </dgm:pt>
    <dgm:pt modelId="{7B438DD0-B750-4949-B402-F7172C1F2B37}" type="sibTrans" cxnId="{9B4445EE-F5DE-4DC0-A2BC-C4E980174E05}">
      <dgm:prSet/>
      <dgm:spPr/>
      <dgm:t>
        <a:bodyPr/>
        <a:lstStyle/>
        <a:p>
          <a:endParaRPr lang="en-US"/>
        </a:p>
      </dgm:t>
    </dgm:pt>
    <dgm:pt modelId="{2461CBAD-2961-4335-9644-958E2CFD3066}">
      <dgm:prSet custT="1"/>
      <dgm:spPr>
        <a:solidFill>
          <a:schemeClr val="accent1">
            <a:lumMod val="60000"/>
            <a:lumOff val="40000"/>
          </a:schemeClr>
        </a:solidFill>
      </dgm:spPr>
      <dgm:t>
        <a:bodyPr/>
        <a:lstStyle/>
        <a:p>
          <a:r>
            <a:rPr lang="en-US" sz="2000" b="1" dirty="0">
              <a:latin typeface="Avenir Next LT Pro Light"/>
            </a:rPr>
            <a:t>The employee is providing a service or benefit relating to the student; or</a:t>
          </a:r>
          <a:endParaRPr lang="en-US" sz="2000" dirty="0">
            <a:latin typeface="Avenir Next LT Pro Light"/>
          </a:endParaRPr>
        </a:p>
      </dgm:t>
    </dgm:pt>
    <dgm:pt modelId="{7D2683C4-6AD5-4CC0-B16A-95F15BFE998B}" type="parTrans" cxnId="{CB532084-A38F-4BF2-91DC-60DA1A4BEF23}">
      <dgm:prSet/>
      <dgm:spPr/>
      <dgm:t>
        <a:bodyPr/>
        <a:lstStyle/>
        <a:p>
          <a:endParaRPr lang="en-US"/>
        </a:p>
      </dgm:t>
    </dgm:pt>
    <dgm:pt modelId="{810262A9-69EC-42D8-8ACF-603038679772}" type="sibTrans" cxnId="{CB532084-A38F-4BF2-91DC-60DA1A4BEF23}">
      <dgm:prSet/>
      <dgm:spPr/>
      <dgm:t>
        <a:bodyPr/>
        <a:lstStyle/>
        <a:p>
          <a:endParaRPr lang="en-US"/>
        </a:p>
      </dgm:t>
    </dgm:pt>
    <dgm:pt modelId="{84B8CEC2-C1CD-41D8-89A9-9D5D1178DB1B}">
      <dgm:prSet custT="1"/>
      <dgm:spPr>
        <a:solidFill>
          <a:schemeClr val="accent1">
            <a:lumMod val="60000"/>
            <a:lumOff val="40000"/>
          </a:schemeClr>
        </a:solidFill>
      </dgm:spPr>
      <dgm:t>
        <a:bodyPr/>
        <a:lstStyle/>
        <a:p>
          <a:pPr rtl="0"/>
          <a:r>
            <a:rPr lang="en-US" sz="2000" b="1" dirty="0">
              <a:latin typeface="Avenir Next LT Pro Light"/>
            </a:rPr>
            <a:t>The task is in response to a judicial order or legally issued subpoena. Either of these will be issued to the University Registrar's Office and we will contact you directly if records are needed. </a:t>
          </a:r>
          <a:endParaRPr lang="en-US" sz="2000" dirty="0">
            <a:latin typeface="Avenir Next LT Pro Light" panose="020B0304020202020204" pitchFamily="34" charset="0"/>
          </a:endParaRPr>
        </a:p>
      </dgm:t>
    </dgm:pt>
    <dgm:pt modelId="{D5275040-C9F0-48E2-8EF6-6599559EFB40}" type="parTrans" cxnId="{315D39DE-D700-47E5-8D8F-69C8876C4D4A}">
      <dgm:prSet/>
      <dgm:spPr/>
      <dgm:t>
        <a:bodyPr/>
        <a:lstStyle/>
        <a:p>
          <a:endParaRPr lang="en-US"/>
        </a:p>
      </dgm:t>
    </dgm:pt>
    <dgm:pt modelId="{15663E9A-84E3-4E22-ACC1-23A9AB000E75}" type="sibTrans" cxnId="{315D39DE-D700-47E5-8D8F-69C8876C4D4A}">
      <dgm:prSet/>
      <dgm:spPr/>
      <dgm:t>
        <a:bodyPr/>
        <a:lstStyle/>
        <a:p>
          <a:endParaRPr lang="en-US"/>
        </a:p>
      </dgm:t>
    </dgm:pt>
    <dgm:pt modelId="{4F565B0F-59B6-4201-BE5A-26DADDBFA782}" type="pres">
      <dgm:prSet presAssocID="{3B10D006-8DBB-47CC-A255-E97D090C9DB4}" presName="linear" presStyleCnt="0">
        <dgm:presLayoutVars>
          <dgm:animLvl val="lvl"/>
          <dgm:resizeHandles val="exact"/>
        </dgm:presLayoutVars>
      </dgm:prSet>
      <dgm:spPr/>
    </dgm:pt>
    <dgm:pt modelId="{129B346B-10DC-4070-8F2D-07620B1D595E}" type="pres">
      <dgm:prSet presAssocID="{A86517ED-4082-4289-B66E-F508DDFA5C39}" presName="parentText" presStyleLbl="node1" presStyleIdx="0" presStyleCnt="5">
        <dgm:presLayoutVars>
          <dgm:chMax val="0"/>
          <dgm:bulletEnabled val="1"/>
        </dgm:presLayoutVars>
      </dgm:prSet>
      <dgm:spPr/>
    </dgm:pt>
    <dgm:pt modelId="{30838DD1-F192-4E53-ABEC-8AC863523001}" type="pres">
      <dgm:prSet presAssocID="{CC8CC4DD-39D1-4BDA-9DCB-5B44D025FAA4}" presName="spacer" presStyleCnt="0"/>
      <dgm:spPr/>
    </dgm:pt>
    <dgm:pt modelId="{E449A78D-0BCC-40FD-8B18-DA8565652619}" type="pres">
      <dgm:prSet presAssocID="{3B3249B3-1E92-43E9-A7E0-5E697D30BBAE}" presName="parentText" presStyleLbl="node1" presStyleIdx="1" presStyleCnt="5">
        <dgm:presLayoutVars>
          <dgm:chMax val="0"/>
          <dgm:bulletEnabled val="1"/>
        </dgm:presLayoutVars>
      </dgm:prSet>
      <dgm:spPr/>
    </dgm:pt>
    <dgm:pt modelId="{188C1F7A-C0FA-4699-BBD5-3F5F6AA6F260}" type="pres">
      <dgm:prSet presAssocID="{86613484-4146-4708-B2A7-D503E0F229B7}" presName="spacer" presStyleCnt="0"/>
      <dgm:spPr/>
    </dgm:pt>
    <dgm:pt modelId="{7C43B8DC-01A1-4DA6-A5E5-CB58284F9890}" type="pres">
      <dgm:prSet presAssocID="{7A8207C8-1995-4A80-9DFB-3B3C73F47FEF}" presName="parentText" presStyleLbl="node1" presStyleIdx="2" presStyleCnt="5">
        <dgm:presLayoutVars>
          <dgm:chMax val="0"/>
          <dgm:bulletEnabled val="1"/>
        </dgm:presLayoutVars>
      </dgm:prSet>
      <dgm:spPr/>
    </dgm:pt>
    <dgm:pt modelId="{8557A298-363D-4B64-802C-EFF7D9774C43}" type="pres">
      <dgm:prSet presAssocID="{7B438DD0-B750-4949-B402-F7172C1F2B37}" presName="spacer" presStyleCnt="0"/>
      <dgm:spPr/>
    </dgm:pt>
    <dgm:pt modelId="{8D22F763-6431-4630-8924-29A3C269277C}" type="pres">
      <dgm:prSet presAssocID="{2461CBAD-2961-4335-9644-958E2CFD3066}" presName="parentText" presStyleLbl="node1" presStyleIdx="3" presStyleCnt="5">
        <dgm:presLayoutVars>
          <dgm:chMax val="0"/>
          <dgm:bulletEnabled val="1"/>
        </dgm:presLayoutVars>
      </dgm:prSet>
      <dgm:spPr/>
    </dgm:pt>
    <dgm:pt modelId="{2E66557C-43F8-45C2-BC27-0EAF83F32350}" type="pres">
      <dgm:prSet presAssocID="{810262A9-69EC-42D8-8ACF-603038679772}" presName="spacer" presStyleCnt="0"/>
      <dgm:spPr/>
    </dgm:pt>
    <dgm:pt modelId="{758E5910-31F3-48FC-BB6B-3848DB9B0EA6}" type="pres">
      <dgm:prSet presAssocID="{84B8CEC2-C1CD-41D8-89A9-9D5D1178DB1B}" presName="parentText" presStyleLbl="node1" presStyleIdx="4" presStyleCnt="5">
        <dgm:presLayoutVars>
          <dgm:chMax val="0"/>
          <dgm:bulletEnabled val="1"/>
        </dgm:presLayoutVars>
      </dgm:prSet>
      <dgm:spPr/>
    </dgm:pt>
  </dgm:ptLst>
  <dgm:cxnLst>
    <dgm:cxn modelId="{A944AD2E-40C1-4E5D-AE76-41F88B6C8E38}" srcId="{3B10D006-8DBB-47CC-A255-E97D090C9DB4}" destId="{3B3249B3-1E92-43E9-A7E0-5E697D30BBAE}" srcOrd="1" destOrd="0" parTransId="{86DC68BA-9272-4434-80D8-8418D349AA3C}" sibTransId="{86613484-4146-4708-B2A7-D503E0F229B7}"/>
    <dgm:cxn modelId="{B1605638-02D6-44B9-AB0D-8B6E044A0846}" type="presOf" srcId="{2461CBAD-2961-4335-9644-958E2CFD3066}" destId="{8D22F763-6431-4630-8924-29A3C269277C}" srcOrd="0" destOrd="0" presId="urn:microsoft.com/office/officeart/2005/8/layout/vList2"/>
    <dgm:cxn modelId="{95261964-8D01-4408-8CE9-644B18B6AEF4}" type="presOf" srcId="{3B10D006-8DBB-47CC-A255-E97D090C9DB4}" destId="{4F565B0F-59B6-4201-BE5A-26DADDBFA782}" srcOrd="0" destOrd="0" presId="urn:microsoft.com/office/officeart/2005/8/layout/vList2"/>
    <dgm:cxn modelId="{CB532084-A38F-4BF2-91DC-60DA1A4BEF23}" srcId="{3B10D006-8DBB-47CC-A255-E97D090C9DB4}" destId="{2461CBAD-2961-4335-9644-958E2CFD3066}" srcOrd="3" destOrd="0" parTransId="{7D2683C4-6AD5-4CC0-B16A-95F15BFE998B}" sibTransId="{810262A9-69EC-42D8-8ACF-603038679772}"/>
    <dgm:cxn modelId="{AE26738D-3A94-4D75-AF57-02FF2B1E99DF}" type="presOf" srcId="{3B3249B3-1E92-43E9-A7E0-5E697D30BBAE}" destId="{E449A78D-0BCC-40FD-8B18-DA8565652619}" srcOrd="0" destOrd="0" presId="urn:microsoft.com/office/officeart/2005/8/layout/vList2"/>
    <dgm:cxn modelId="{4385B6A0-5EA4-493D-B644-2AC4CFA95D47}" srcId="{3B10D006-8DBB-47CC-A255-E97D090C9DB4}" destId="{A86517ED-4082-4289-B66E-F508DDFA5C39}" srcOrd="0" destOrd="0" parTransId="{8A16226D-BB27-4F25-89B1-CE38F086B51E}" sibTransId="{CC8CC4DD-39D1-4BDA-9DCB-5B44D025FAA4}"/>
    <dgm:cxn modelId="{3DBBA4B5-C00D-4252-9764-C33CA24FCCDA}" type="presOf" srcId="{A86517ED-4082-4289-B66E-F508DDFA5C39}" destId="{129B346B-10DC-4070-8F2D-07620B1D595E}" srcOrd="0" destOrd="0" presId="urn:microsoft.com/office/officeart/2005/8/layout/vList2"/>
    <dgm:cxn modelId="{315D39DE-D700-47E5-8D8F-69C8876C4D4A}" srcId="{3B10D006-8DBB-47CC-A255-E97D090C9DB4}" destId="{84B8CEC2-C1CD-41D8-89A9-9D5D1178DB1B}" srcOrd="4" destOrd="0" parTransId="{D5275040-C9F0-48E2-8EF6-6599559EFB40}" sibTransId="{15663E9A-84E3-4E22-ACC1-23A9AB000E75}"/>
    <dgm:cxn modelId="{1C8D91E7-7980-461D-9218-F97353AA3C74}" type="presOf" srcId="{7A8207C8-1995-4A80-9DFB-3B3C73F47FEF}" destId="{7C43B8DC-01A1-4DA6-A5E5-CB58284F9890}" srcOrd="0" destOrd="0" presId="urn:microsoft.com/office/officeart/2005/8/layout/vList2"/>
    <dgm:cxn modelId="{9B4445EE-F5DE-4DC0-A2BC-C4E980174E05}" srcId="{3B10D006-8DBB-47CC-A255-E97D090C9DB4}" destId="{7A8207C8-1995-4A80-9DFB-3B3C73F47FEF}" srcOrd="2" destOrd="0" parTransId="{D223E986-1B08-4153-8B99-28DB59FC0C06}" sibTransId="{7B438DD0-B750-4949-B402-F7172C1F2B37}"/>
    <dgm:cxn modelId="{9D522AF8-32DC-4563-B22A-B94DA2E32723}" type="presOf" srcId="{84B8CEC2-C1CD-41D8-89A9-9D5D1178DB1B}" destId="{758E5910-31F3-48FC-BB6B-3848DB9B0EA6}" srcOrd="0" destOrd="0" presId="urn:microsoft.com/office/officeart/2005/8/layout/vList2"/>
    <dgm:cxn modelId="{AE908C29-BAE4-49A0-BAC3-03341EBC12BE}" type="presParOf" srcId="{4F565B0F-59B6-4201-BE5A-26DADDBFA782}" destId="{129B346B-10DC-4070-8F2D-07620B1D595E}" srcOrd="0" destOrd="0" presId="urn:microsoft.com/office/officeart/2005/8/layout/vList2"/>
    <dgm:cxn modelId="{7E482265-B594-4D0B-93EA-8BE74AF62C51}" type="presParOf" srcId="{4F565B0F-59B6-4201-BE5A-26DADDBFA782}" destId="{30838DD1-F192-4E53-ABEC-8AC863523001}" srcOrd="1" destOrd="0" presId="urn:microsoft.com/office/officeart/2005/8/layout/vList2"/>
    <dgm:cxn modelId="{1A48C0E2-29E6-4463-BA17-4157EEBB6FE1}" type="presParOf" srcId="{4F565B0F-59B6-4201-BE5A-26DADDBFA782}" destId="{E449A78D-0BCC-40FD-8B18-DA8565652619}" srcOrd="2" destOrd="0" presId="urn:microsoft.com/office/officeart/2005/8/layout/vList2"/>
    <dgm:cxn modelId="{464EFB46-BD49-4BCF-9B3C-1F7454817AAC}" type="presParOf" srcId="{4F565B0F-59B6-4201-BE5A-26DADDBFA782}" destId="{188C1F7A-C0FA-4699-BBD5-3F5F6AA6F260}" srcOrd="3" destOrd="0" presId="urn:microsoft.com/office/officeart/2005/8/layout/vList2"/>
    <dgm:cxn modelId="{5B3E686E-3ABF-478E-87B8-947CCA651602}" type="presParOf" srcId="{4F565B0F-59B6-4201-BE5A-26DADDBFA782}" destId="{7C43B8DC-01A1-4DA6-A5E5-CB58284F9890}" srcOrd="4" destOrd="0" presId="urn:microsoft.com/office/officeart/2005/8/layout/vList2"/>
    <dgm:cxn modelId="{F185694E-0C81-4120-917C-52A519A67B6E}" type="presParOf" srcId="{4F565B0F-59B6-4201-BE5A-26DADDBFA782}" destId="{8557A298-363D-4B64-802C-EFF7D9774C43}" srcOrd="5" destOrd="0" presId="urn:microsoft.com/office/officeart/2005/8/layout/vList2"/>
    <dgm:cxn modelId="{916BBF8A-D683-4DD2-A6BA-021C3B9D1230}" type="presParOf" srcId="{4F565B0F-59B6-4201-BE5A-26DADDBFA782}" destId="{8D22F763-6431-4630-8924-29A3C269277C}" srcOrd="6" destOrd="0" presId="urn:microsoft.com/office/officeart/2005/8/layout/vList2"/>
    <dgm:cxn modelId="{7A36BA18-27B2-439C-A57B-1D5E80CC5EB4}" type="presParOf" srcId="{4F565B0F-59B6-4201-BE5A-26DADDBFA782}" destId="{2E66557C-43F8-45C2-BC27-0EAF83F32350}" srcOrd="7" destOrd="0" presId="urn:microsoft.com/office/officeart/2005/8/layout/vList2"/>
    <dgm:cxn modelId="{0EB6591D-D02C-4209-8D02-26AEE715D93C}" type="presParOf" srcId="{4F565B0F-59B6-4201-BE5A-26DADDBFA782}" destId="{758E5910-31F3-48FC-BB6B-3848DB9B0EA6}"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F8CF77-DA1C-402C-934B-5F732E1EE43C}"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6C3CC5EF-B35F-46B2-B234-F7931CCB3204}">
      <dgm:prSet/>
      <dgm:spPr>
        <a:solidFill>
          <a:schemeClr val="accent1">
            <a:lumMod val="60000"/>
            <a:lumOff val="40000"/>
          </a:schemeClr>
        </a:solidFill>
      </dgm:spPr>
      <dgm:t>
        <a:bodyPr/>
        <a:lstStyle/>
        <a:p>
          <a:r>
            <a:rPr lang="en-US" b="1">
              <a:latin typeface="Avenir Next LT Pro Light" panose="020B0304020202020204" pitchFamily="34" charset="0"/>
            </a:rPr>
            <a:t>Anything personally identifiable to the student</a:t>
          </a:r>
        </a:p>
      </dgm:t>
    </dgm:pt>
    <dgm:pt modelId="{8BBE9EA1-99D8-4EC0-A2F4-5E2AF0099D1F}" type="parTrans" cxnId="{8FAF7920-7551-4705-87AD-DF9CD04B5551}">
      <dgm:prSet/>
      <dgm:spPr/>
      <dgm:t>
        <a:bodyPr/>
        <a:lstStyle/>
        <a:p>
          <a:endParaRPr lang="en-US"/>
        </a:p>
      </dgm:t>
    </dgm:pt>
    <dgm:pt modelId="{30668562-11D6-4626-A593-6C979694E3A5}" type="sibTrans" cxnId="{8FAF7920-7551-4705-87AD-DF9CD04B5551}">
      <dgm:prSet/>
      <dgm:spPr/>
      <dgm:t>
        <a:bodyPr/>
        <a:lstStyle/>
        <a:p>
          <a:endParaRPr lang="en-US"/>
        </a:p>
      </dgm:t>
    </dgm:pt>
    <dgm:pt modelId="{AF8FDDEB-F82C-4013-B64D-912A77DF4BC7}">
      <dgm:prSet/>
      <dgm:spPr>
        <a:solidFill>
          <a:schemeClr val="accent1">
            <a:lumMod val="60000"/>
            <a:lumOff val="40000"/>
          </a:schemeClr>
        </a:solidFill>
      </dgm:spPr>
      <dgm:t>
        <a:bodyPr/>
        <a:lstStyle/>
        <a:p>
          <a:r>
            <a:rPr lang="en-US" b="1">
              <a:latin typeface="Avenir Next LT Pro Light" panose="020B0304020202020204" pitchFamily="34" charset="0"/>
            </a:rPr>
            <a:t>Any record maintained by the institution</a:t>
          </a:r>
        </a:p>
      </dgm:t>
    </dgm:pt>
    <dgm:pt modelId="{BB356B95-9CD4-47D7-BFA1-CA81C7EB4826}" type="parTrans" cxnId="{357F40B3-9B35-460C-A1D3-B9CB0A16556A}">
      <dgm:prSet/>
      <dgm:spPr/>
      <dgm:t>
        <a:bodyPr/>
        <a:lstStyle/>
        <a:p>
          <a:endParaRPr lang="en-US"/>
        </a:p>
      </dgm:t>
    </dgm:pt>
    <dgm:pt modelId="{92C8343E-28A2-4006-9710-68D2179B1FA5}" type="sibTrans" cxnId="{357F40B3-9B35-460C-A1D3-B9CB0A16556A}">
      <dgm:prSet/>
      <dgm:spPr/>
      <dgm:t>
        <a:bodyPr/>
        <a:lstStyle/>
        <a:p>
          <a:endParaRPr lang="en-US"/>
        </a:p>
      </dgm:t>
    </dgm:pt>
    <dgm:pt modelId="{39C03446-D18A-4154-94A9-882C50AB66F7}">
      <dgm:prSet/>
      <dgm:spPr>
        <a:solidFill>
          <a:schemeClr val="accent1">
            <a:lumMod val="60000"/>
            <a:lumOff val="40000"/>
          </a:schemeClr>
        </a:solidFill>
      </dgm:spPr>
      <dgm:t>
        <a:bodyPr/>
        <a:lstStyle/>
        <a:p>
          <a:r>
            <a:rPr lang="en-US" b="1">
              <a:latin typeface="Avenir Next LT Pro Light" panose="020B0304020202020204" pitchFamily="34" charset="0"/>
            </a:rPr>
            <a:t>Examples include class papers, tests, grades, progress reports, class schedules, written notes</a:t>
          </a:r>
        </a:p>
      </dgm:t>
    </dgm:pt>
    <dgm:pt modelId="{1D662C81-821D-4396-AC91-D6274E785F6F}" type="parTrans" cxnId="{A399ED02-C3CD-4FA6-8CAF-B73445C6F66C}">
      <dgm:prSet/>
      <dgm:spPr/>
      <dgm:t>
        <a:bodyPr/>
        <a:lstStyle/>
        <a:p>
          <a:endParaRPr lang="en-US"/>
        </a:p>
      </dgm:t>
    </dgm:pt>
    <dgm:pt modelId="{590CE56C-A5F4-4A9F-8559-347A21FF9ED1}" type="sibTrans" cxnId="{A399ED02-C3CD-4FA6-8CAF-B73445C6F66C}">
      <dgm:prSet/>
      <dgm:spPr/>
      <dgm:t>
        <a:bodyPr/>
        <a:lstStyle/>
        <a:p>
          <a:endParaRPr lang="en-US"/>
        </a:p>
      </dgm:t>
    </dgm:pt>
    <dgm:pt modelId="{65B273A6-B613-4673-9479-306BBF5183AA}" type="pres">
      <dgm:prSet presAssocID="{68F8CF77-DA1C-402C-934B-5F732E1EE43C}" presName="linear" presStyleCnt="0">
        <dgm:presLayoutVars>
          <dgm:animLvl val="lvl"/>
          <dgm:resizeHandles val="exact"/>
        </dgm:presLayoutVars>
      </dgm:prSet>
      <dgm:spPr/>
    </dgm:pt>
    <dgm:pt modelId="{BF266822-9C07-4F02-9C49-6BC2E83C2A6B}" type="pres">
      <dgm:prSet presAssocID="{6C3CC5EF-B35F-46B2-B234-F7931CCB3204}" presName="parentText" presStyleLbl="node1" presStyleIdx="0" presStyleCnt="3">
        <dgm:presLayoutVars>
          <dgm:chMax val="0"/>
          <dgm:bulletEnabled val="1"/>
        </dgm:presLayoutVars>
      </dgm:prSet>
      <dgm:spPr/>
    </dgm:pt>
    <dgm:pt modelId="{0F41A19C-9D2E-4B13-A17B-2D10DA1A0DFD}" type="pres">
      <dgm:prSet presAssocID="{30668562-11D6-4626-A593-6C979694E3A5}" presName="spacer" presStyleCnt="0"/>
      <dgm:spPr/>
    </dgm:pt>
    <dgm:pt modelId="{644DA846-DD30-40E9-BD1F-644C533C71EC}" type="pres">
      <dgm:prSet presAssocID="{AF8FDDEB-F82C-4013-B64D-912A77DF4BC7}" presName="parentText" presStyleLbl="node1" presStyleIdx="1" presStyleCnt="3">
        <dgm:presLayoutVars>
          <dgm:chMax val="0"/>
          <dgm:bulletEnabled val="1"/>
        </dgm:presLayoutVars>
      </dgm:prSet>
      <dgm:spPr/>
    </dgm:pt>
    <dgm:pt modelId="{DA5090D1-3FAD-4D59-8A48-319E604AD8F8}" type="pres">
      <dgm:prSet presAssocID="{92C8343E-28A2-4006-9710-68D2179B1FA5}" presName="spacer" presStyleCnt="0"/>
      <dgm:spPr/>
    </dgm:pt>
    <dgm:pt modelId="{70107458-5F45-4A42-8EF9-C76464587344}" type="pres">
      <dgm:prSet presAssocID="{39C03446-D18A-4154-94A9-882C50AB66F7}" presName="parentText" presStyleLbl="node1" presStyleIdx="2" presStyleCnt="3">
        <dgm:presLayoutVars>
          <dgm:chMax val="0"/>
          <dgm:bulletEnabled val="1"/>
        </dgm:presLayoutVars>
      </dgm:prSet>
      <dgm:spPr/>
    </dgm:pt>
  </dgm:ptLst>
  <dgm:cxnLst>
    <dgm:cxn modelId="{A399ED02-C3CD-4FA6-8CAF-B73445C6F66C}" srcId="{68F8CF77-DA1C-402C-934B-5F732E1EE43C}" destId="{39C03446-D18A-4154-94A9-882C50AB66F7}" srcOrd="2" destOrd="0" parTransId="{1D662C81-821D-4396-AC91-D6274E785F6F}" sibTransId="{590CE56C-A5F4-4A9F-8559-347A21FF9ED1}"/>
    <dgm:cxn modelId="{8FAF7920-7551-4705-87AD-DF9CD04B5551}" srcId="{68F8CF77-DA1C-402C-934B-5F732E1EE43C}" destId="{6C3CC5EF-B35F-46B2-B234-F7931CCB3204}" srcOrd="0" destOrd="0" parTransId="{8BBE9EA1-99D8-4EC0-A2F4-5E2AF0099D1F}" sibTransId="{30668562-11D6-4626-A593-6C979694E3A5}"/>
    <dgm:cxn modelId="{07EE3E40-94D2-48FD-92A2-9165074FF302}" type="presOf" srcId="{68F8CF77-DA1C-402C-934B-5F732E1EE43C}" destId="{65B273A6-B613-4673-9479-306BBF5183AA}" srcOrd="0" destOrd="0" presId="urn:microsoft.com/office/officeart/2005/8/layout/vList2"/>
    <dgm:cxn modelId="{E499D077-1090-4A47-AFFB-77752136BCBE}" type="presOf" srcId="{39C03446-D18A-4154-94A9-882C50AB66F7}" destId="{70107458-5F45-4A42-8EF9-C76464587344}" srcOrd="0" destOrd="0" presId="urn:microsoft.com/office/officeart/2005/8/layout/vList2"/>
    <dgm:cxn modelId="{357F40B3-9B35-460C-A1D3-B9CB0A16556A}" srcId="{68F8CF77-DA1C-402C-934B-5F732E1EE43C}" destId="{AF8FDDEB-F82C-4013-B64D-912A77DF4BC7}" srcOrd="1" destOrd="0" parTransId="{BB356B95-9CD4-47D7-BFA1-CA81C7EB4826}" sibTransId="{92C8343E-28A2-4006-9710-68D2179B1FA5}"/>
    <dgm:cxn modelId="{7C192CB5-008E-4D6D-BE8D-1D1006355D49}" type="presOf" srcId="{6C3CC5EF-B35F-46B2-B234-F7931CCB3204}" destId="{BF266822-9C07-4F02-9C49-6BC2E83C2A6B}" srcOrd="0" destOrd="0" presId="urn:microsoft.com/office/officeart/2005/8/layout/vList2"/>
    <dgm:cxn modelId="{CA1B8DE5-7EE9-46CE-948A-87A4EED5E99D}" type="presOf" srcId="{AF8FDDEB-F82C-4013-B64D-912A77DF4BC7}" destId="{644DA846-DD30-40E9-BD1F-644C533C71EC}" srcOrd="0" destOrd="0" presId="urn:microsoft.com/office/officeart/2005/8/layout/vList2"/>
    <dgm:cxn modelId="{27CC6E87-E1EB-4976-A763-9DE19BEF0E40}" type="presParOf" srcId="{65B273A6-B613-4673-9479-306BBF5183AA}" destId="{BF266822-9C07-4F02-9C49-6BC2E83C2A6B}" srcOrd="0" destOrd="0" presId="urn:microsoft.com/office/officeart/2005/8/layout/vList2"/>
    <dgm:cxn modelId="{1A1BDFF1-0F1E-4928-B4FE-A66AC1277467}" type="presParOf" srcId="{65B273A6-B613-4673-9479-306BBF5183AA}" destId="{0F41A19C-9D2E-4B13-A17B-2D10DA1A0DFD}" srcOrd="1" destOrd="0" presId="urn:microsoft.com/office/officeart/2005/8/layout/vList2"/>
    <dgm:cxn modelId="{3EDF51C2-B2A5-4DCA-8C5A-C0D24EE7F7AA}" type="presParOf" srcId="{65B273A6-B613-4673-9479-306BBF5183AA}" destId="{644DA846-DD30-40E9-BD1F-644C533C71EC}" srcOrd="2" destOrd="0" presId="urn:microsoft.com/office/officeart/2005/8/layout/vList2"/>
    <dgm:cxn modelId="{08687F37-52D6-4BA1-BE37-98C60C0AB2E6}" type="presParOf" srcId="{65B273A6-B613-4673-9479-306BBF5183AA}" destId="{DA5090D1-3FAD-4D59-8A48-319E604AD8F8}" srcOrd="3" destOrd="0" presId="urn:microsoft.com/office/officeart/2005/8/layout/vList2"/>
    <dgm:cxn modelId="{E0FE5F56-799E-42DE-A732-22609B711A88}" type="presParOf" srcId="{65B273A6-B613-4673-9479-306BBF5183AA}" destId="{70107458-5F45-4A42-8EF9-C7646458734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32A1-9BCF-4B2F-B9C6-C151E9593D18}">
      <dsp:nvSpPr>
        <dsp:cNvPr id="0" name=""/>
        <dsp:cNvSpPr/>
      </dsp:nvSpPr>
      <dsp:spPr>
        <a:xfrm>
          <a:off x="0" y="386104"/>
          <a:ext cx="6085090" cy="1264770"/>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venir Next LT Pro Light"/>
            </a:rPr>
            <a:t>Family Educational Rights and Privacy Act is a federal law protecting the privacy of student education records. </a:t>
          </a:r>
          <a:endParaRPr lang="en-US" sz="2300" kern="1200" dirty="0">
            <a:latin typeface="Avenir Next LT Pro Light"/>
          </a:endParaRPr>
        </a:p>
      </dsp:txBody>
      <dsp:txXfrm>
        <a:off x="61741" y="447845"/>
        <a:ext cx="5961608" cy="1141288"/>
      </dsp:txXfrm>
    </dsp:sp>
    <dsp:sp modelId="{3F608958-93F1-465B-865B-8AC3879E738C}">
      <dsp:nvSpPr>
        <dsp:cNvPr id="0" name=""/>
        <dsp:cNvSpPr/>
      </dsp:nvSpPr>
      <dsp:spPr>
        <a:xfrm>
          <a:off x="0" y="1717114"/>
          <a:ext cx="6085090" cy="1264770"/>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venir Next LT Pro Light"/>
            </a:rPr>
            <a:t>At the age of 18, or when the student enters an institution of higher education, all FERPA rights are transferred to the student.  </a:t>
          </a:r>
          <a:endParaRPr lang="en-US" sz="2300" kern="1200" dirty="0">
            <a:latin typeface="Avenir Next LT Pro Light"/>
          </a:endParaRPr>
        </a:p>
      </dsp:txBody>
      <dsp:txXfrm>
        <a:off x="61741" y="1778855"/>
        <a:ext cx="5961608" cy="1141288"/>
      </dsp:txXfrm>
    </dsp:sp>
    <dsp:sp modelId="{D07EBE25-F288-4681-AA57-E30A8FFCDCF1}">
      <dsp:nvSpPr>
        <dsp:cNvPr id="0" name=""/>
        <dsp:cNvSpPr/>
      </dsp:nvSpPr>
      <dsp:spPr>
        <a:xfrm>
          <a:off x="0" y="3048125"/>
          <a:ext cx="6085090" cy="1264770"/>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venir Next LT Pro Light"/>
            </a:rPr>
            <a:t>FERPA applies to all educational institutions that receive funds under any program of the U.S. Department of Education.</a:t>
          </a:r>
          <a:endParaRPr lang="en-US" sz="2300" b="0" kern="1200" dirty="0">
            <a:latin typeface="Avenir Next LT Pro Light"/>
          </a:endParaRPr>
        </a:p>
      </dsp:txBody>
      <dsp:txXfrm>
        <a:off x="61741" y="3109866"/>
        <a:ext cx="5961608" cy="114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090B7-1682-4723-9F1A-ADDEBAEF4F8B}">
      <dsp:nvSpPr>
        <dsp:cNvPr id="0" name=""/>
        <dsp:cNvSpPr/>
      </dsp:nvSpPr>
      <dsp:spPr>
        <a:xfrm>
          <a:off x="0" y="30"/>
          <a:ext cx="6783242" cy="1537853"/>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venir Next LT Pro Light"/>
            </a:rPr>
            <a:t>Student educational records are considered confidential and may not be released without written consent of the student. FERPA rights begin when a student registers for or attends their first class, not when they are admitted.</a:t>
          </a:r>
          <a:endParaRPr lang="en-US" sz="2000" kern="1200" dirty="0">
            <a:latin typeface="Avenir Next LT Pro Light"/>
          </a:endParaRPr>
        </a:p>
      </dsp:txBody>
      <dsp:txXfrm>
        <a:off x="75072" y="75102"/>
        <a:ext cx="6633098" cy="1387709"/>
      </dsp:txXfrm>
    </dsp:sp>
    <dsp:sp modelId="{741341B8-2B7C-4020-8BF5-982F7F33712A}">
      <dsp:nvSpPr>
        <dsp:cNvPr id="0" name=""/>
        <dsp:cNvSpPr/>
      </dsp:nvSpPr>
      <dsp:spPr>
        <a:xfrm>
          <a:off x="0" y="1551904"/>
          <a:ext cx="6783242" cy="1537853"/>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venir Next LT Pro Light"/>
            </a:rPr>
            <a:t>As an employee of the A&amp;M system, you have a responsibility to protect educational records in your possession. You should only access educational records for legitimate use in completion of your responsibilites.</a:t>
          </a:r>
        </a:p>
      </dsp:txBody>
      <dsp:txXfrm>
        <a:off x="75072" y="1626976"/>
        <a:ext cx="6633098" cy="1387709"/>
      </dsp:txXfrm>
    </dsp:sp>
    <dsp:sp modelId="{38812EC4-C057-4CA7-938F-CE9A264BA390}">
      <dsp:nvSpPr>
        <dsp:cNvPr id="0" name=""/>
        <dsp:cNvSpPr/>
      </dsp:nvSpPr>
      <dsp:spPr>
        <a:xfrm>
          <a:off x="0" y="3103777"/>
          <a:ext cx="6783242" cy="1537853"/>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venir Next LT Pro Light"/>
            </a:rPr>
            <a:t>You should not access records of any other person or yourself, if you are or were a student, at any time for personal viewing.</a:t>
          </a:r>
        </a:p>
      </dsp:txBody>
      <dsp:txXfrm>
        <a:off x="75072" y="3178849"/>
        <a:ext cx="6633098" cy="1387709"/>
      </dsp:txXfrm>
    </dsp:sp>
    <dsp:sp modelId="{18630047-B289-4960-911A-3E08B7888EA6}">
      <dsp:nvSpPr>
        <dsp:cNvPr id="0" name=""/>
        <dsp:cNvSpPr/>
      </dsp:nvSpPr>
      <dsp:spPr>
        <a:xfrm>
          <a:off x="0" y="4655650"/>
          <a:ext cx="6783242" cy="1537853"/>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venir Next LT Pro Light"/>
            </a:rPr>
            <a:t>It should be noted that records of Dual Credit students who are enrolled in college level courses are protected under FERPA and neither their parents nor high school officials have rights to their records unless explicit consent is provided by the student.</a:t>
          </a:r>
        </a:p>
      </dsp:txBody>
      <dsp:txXfrm>
        <a:off x="75072" y="4730722"/>
        <a:ext cx="6633098" cy="13877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B346B-10DC-4070-8F2D-07620B1D595E}">
      <dsp:nvSpPr>
        <dsp:cNvPr id="0" name=""/>
        <dsp:cNvSpPr/>
      </dsp:nvSpPr>
      <dsp:spPr>
        <a:xfrm>
          <a:off x="0" y="1317"/>
          <a:ext cx="6758157" cy="1143432"/>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venir Next LT Pro Light"/>
            </a:rPr>
            <a:t>Use by a school official (authorized employee) performing a task related to a student’s education including any one of the following reasons:</a:t>
          </a:r>
          <a:endParaRPr lang="en-US" sz="2000" kern="1200" dirty="0">
            <a:latin typeface="Avenir Next LT Pro Light"/>
          </a:endParaRPr>
        </a:p>
      </dsp:txBody>
      <dsp:txXfrm>
        <a:off x="55818" y="57135"/>
        <a:ext cx="6646521" cy="1031796"/>
      </dsp:txXfrm>
    </dsp:sp>
    <dsp:sp modelId="{E449A78D-0BCC-40FD-8B18-DA8565652619}">
      <dsp:nvSpPr>
        <dsp:cNvPr id="0" name=""/>
        <dsp:cNvSpPr/>
      </dsp:nvSpPr>
      <dsp:spPr>
        <a:xfrm>
          <a:off x="0" y="1158840"/>
          <a:ext cx="6758157" cy="1143432"/>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venir Next LT Pro Light"/>
            </a:rPr>
            <a:t>The task is specified in the employee’s position description or by contractual agreement;</a:t>
          </a:r>
          <a:endParaRPr lang="en-US" sz="2000" kern="1200" dirty="0">
            <a:latin typeface="Avenir Next LT Pro Light"/>
          </a:endParaRPr>
        </a:p>
      </dsp:txBody>
      <dsp:txXfrm>
        <a:off x="55818" y="1214658"/>
        <a:ext cx="6646521" cy="1031796"/>
      </dsp:txXfrm>
    </dsp:sp>
    <dsp:sp modelId="{7C43B8DC-01A1-4DA6-A5E5-CB58284F9890}">
      <dsp:nvSpPr>
        <dsp:cNvPr id="0" name=""/>
        <dsp:cNvSpPr/>
      </dsp:nvSpPr>
      <dsp:spPr>
        <a:xfrm>
          <a:off x="0" y="2316363"/>
          <a:ext cx="6758157" cy="1143432"/>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venir Next LT Pro Light"/>
            </a:rPr>
            <a:t>The task is related to the discipline of a student;</a:t>
          </a:r>
          <a:endParaRPr lang="en-US" sz="2000" kern="1200" dirty="0">
            <a:latin typeface="Avenir Next LT Pro Light"/>
          </a:endParaRPr>
        </a:p>
      </dsp:txBody>
      <dsp:txXfrm>
        <a:off x="55818" y="2372181"/>
        <a:ext cx="6646521" cy="1031796"/>
      </dsp:txXfrm>
    </dsp:sp>
    <dsp:sp modelId="{8D22F763-6431-4630-8924-29A3C269277C}">
      <dsp:nvSpPr>
        <dsp:cNvPr id="0" name=""/>
        <dsp:cNvSpPr/>
      </dsp:nvSpPr>
      <dsp:spPr>
        <a:xfrm>
          <a:off x="0" y="3473886"/>
          <a:ext cx="6758157" cy="1143432"/>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venir Next LT Pro Light"/>
            </a:rPr>
            <a:t>The employee is providing a service or benefit relating to the student; or</a:t>
          </a:r>
          <a:endParaRPr lang="en-US" sz="2000" kern="1200" dirty="0">
            <a:latin typeface="Avenir Next LT Pro Light"/>
          </a:endParaRPr>
        </a:p>
      </dsp:txBody>
      <dsp:txXfrm>
        <a:off x="55818" y="3529704"/>
        <a:ext cx="6646521" cy="1031796"/>
      </dsp:txXfrm>
    </dsp:sp>
    <dsp:sp modelId="{758E5910-31F3-48FC-BB6B-3848DB9B0EA6}">
      <dsp:nvSpPr>
        <dsp:cNvPr id="0" name=""/>
        <dsp:cNvSpPr/>
      </dsp:nvSpPr>
      <dsp:spPr>
        <a:xfrm>
          <a:off x="0" y="4631409"/>
          <a:ext cx="6758157" cy="1143432"/>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venir Next LT Pro Light"/>
            </a:rPr>
            <a:t>The task is in response to a judicial order or legally issued subpoena. Either of these will be issued to the University Registrar's Office and we will contact you directly if records are needed. </a:t>
          </a:r>
          <a:endParaRPr lang="en-US" sz="2000" kern="1200" dirty="0">
            <a:latin typeface="Avenir Next LT Pro Light" panose="020B0304020202020204" pitchFamily="34" charset="0"/>
          </a:endParaRPr>
        </a:p>
      </dsp:txBody>
      <dsp:txXfrm>
        <a:off x="55818" y="4687227"/>
        <a:ext cx="6646521" cy="1031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66822-9C07-4F02-9C49-6BC2E83C2A6B}">
      <dsp:nvSpPr>
        <dsp:cNvPr id="0" name=""/>
        <dsp:cNvSpPr/>
      </dsp:nvSpPr>
      <dsp:spPr>
        <a:xfrm>
          <a:off x="0" y="56491"/>
          <a:ext cx="6085090" cy="1476832"/>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latin typeface="Avenir Next LT Pro Light" panose="020B0304020202020204" pitchFamily="34" charset="0"/>
            </a:rPr>
            <a:t>Anything personally identifiable to the student</a:t>
          </a:r>
        </a:p>
      </dsp:txBody>
      <dsp:txXfrm>
        <a:off x="72093" y="128584"/>
        <a:ext cx="5940904" cy="1332646"/>
      </dsp:txXfrm>
    </dsp:sp>
    <dsp:sp modelId="{644DA846-DD30-40E9-BD1F-644C533C71EC}">
      <dsp:nvSpPr>
        <dsp:cNvPr id="0" name=""/>
        <dsp:cNvSpPr/>
      </dsp:nvSpPr>
      <dsp:spPr>
        <a:xfrm>
          <a:off x="0" y="1611083"/>
          <a:ext cx="6085090" cy="1476832"/>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latin typeface="Avenir Next LT Pro Light" panose="020B0304020202020204" pitchFamily="34" charset="0"/>
            </a:rPr>
            <a:t>Any record maintained by the institution</a:t>
          </a:r>
        </a:p>
      </dsp:txBody>
      <dsp:txXfrm>
        <a:off x="72093" y="1683176"/>
        <a:ext cx="5940904" cy="1332646"/>
      </dsp:txXfrm>
    </dsp:sp>
    <dsp:sp modelId="{70107458-5F45-4A42-8EF9-C76464587344}">
      <dsp:nvSpPr>
        <dsp:cNvPr id="0" name=""/>
        <dsp:cNvSpPr/>
      </dsp:nvSpPr>
      <dsp:spPr>
        <a:xfrm>
          <a:off x="0" y="3165676"/>
          <a:ext cx="6085090" cy="1476832"/>
        </a:xfrm>
        <a:prstGeom prst="roundRect">
          <a:avLst/>
        </a:prstGeom>
        <a:solidFill>
          <a:schemeClr val="accent1">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latin typeface="Avenir Next LT Pro Light" panose="020B0304020202020204" pitchFamily="34" charset="0"/>
            </a:rPr>
            <a:t>Examples include class papers, tests, grades, progress reports, class schedules, written notes</a:t>
          </a:r>
        </a:p>
      </dsp:txBody>
      <dsp:txXfrm>
        <a:off x="72093" y="3237769"/>
        <a:ext cx="5940904" cy="13326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DE6118-2437-4B30-8E3C-4D2BE6020583}" type="datetimeFigureOut">
              <a:rPr lang="en-US" smtClean="0"/>
              <a:pPr/>
              <a:t>11/14/2024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9E57DC2-970A-4B3E-BB1C-7A09969E49DF}"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222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5000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67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5277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279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304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3421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52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107513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17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7DE6118-2437-4B30-8E3C-4D2BE6020583}" type="datetimeFigureOut">
              <a:rPr lang="en-US" smtClean="0"/>
              <a:pPr/>
              <a:t>11/14/2024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1558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7DE6118-2437-4B30-8E3C-4D2BE6020583}" type="datetimeFigureOut">
              <a:rPr lang="en-US" smtClean="0"/>
              <a:pPr/>
              <a:t>11/14/2024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9E57DC2-970A-4B3E-BB1C-7A09969E49DF}"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042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mailto:OIS@tamucc.edu" TargetMode="External"/><Relationship Id="rId7" Type="http://schemas.openxmlformats.org/officeDocument/2006/relationships/hyperlink" Target="https://www.tamucc.edu/governance/rules-procedures/assets/16.01.02.c1-protection-of-educational-records.pdf"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www.tamucc.edu/academics/registrar/ferpa/parent-essentials.php" TargetMode="External"/><Relationship Id="rId5" Type="http://schemas.openxmlformats.org/officeDocument/2006/relationships/hyperlink" Target="https://www.tamucc.edu/academics/registrar/ferpa/faculty-essentials.php" TargetMode="External"/><Relationship Id="rId10" Type="http://schemas.openxmlformats.org/officeDocument/2006/relationships/image" Target="../media/image18.svg"/><Relationship Id="rId4" Type="http://schemas.openxmlformats.org/officeDocument/2006/relationships/hyperlink" Target="mailto:Missy.Chapa@tamucc.edu"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mailto:registrar@tamucc.edu"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amucc.edu/academics/registrar/ferpa/directory-information.php"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tamucc.edu/about-us/open-records.ph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D361E-8903-BC31-612C-A7E001D000DE}"/>
              </a:ext>
            </a:extLst>
          </p:cNvPr>
          <p:cNvPicPr>
            <a:picLocks noChangeAspect="1"/>
          </p:cNvPicPr>
          <p:nvPr/>
        </p:nvPicPr>
        <p:blipFill rotWithShape="1">
          <a:blip r:embed="rId2"/>
          <a:srcRect l="9091" t="29122" b="19740"/>
          <a:stretch/>
        </p:blipFill>
        <p:spPr>
          <a:xfrm>
            <a:off x="305" y="0"/>
            <a:ext cx="12191695" cy="6857990"/>
          </a:xfrm>
          <a:prstGeom prst="rect">
            <a:avLst/>
          </a:prstGeom>
        </p:spPr>
      </p:pic>
      <p:sp>
        <p:nvSpPr>
          <p:cNvPr id="53" name="Rectangle 52">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5511" y="3679118"/>
            <a:ext cx="6832500" cy="809953"/>
          </a:xfrm>
        </p:spPr>
        <p:txBody>
          <a:bodyPr>
            <a:normAutofit fontScale="90000"/>
          </a:bodyPr>
          <a:lstStyle/>
          <a:p>
            <a:r>
              <a:rPr lang="en-US" sz="4400" b="1">
                <a:solidFill>
                  <a:srgbClr val="FFFFFE"/>
                </a:solidFill>
                <a:latin typeface="Avenir Next LT Pro Light"/>
              </a:rPr>
              <a:t>FERPA: PROTECTING EDUCATIONAL RECORDS</a:t>
            </a:r>
          </a:p>
        </p:txBody>
      </p:sp>
      <p:sp>
        <p:nvSpPr>
          <p:cNvPr id="3" name="Subtitle 2"/>
          <p:cNvSpPr>
            <a:spLocks noGrp="1"/>
          </p:cNvSpPr>
          <p:nvPr>
            <p:ph type="subTitle" idx="1"/>
          </p:nvPr>
        </p:nvSpPr>
        <p:spPr>
          <a:xfrm>
            <a:off x="4065511" y="4669144"/>
            <a:ext cx="6832499" cy="716529"/>
          </a:xfrm>
        </p:spPr>
        <p:txBody>
          <a:bodyPr>
            <a:normAutofit/>
          </a:bodyPr>
          <a:lstStyle/>
          <a:p>
            <a:r>
              <a:rPr lang="en-US" sz="1600" b="1">
                <a:solidFill>
                  <a:srgbClr val="FFFFFE"/>
                </a:solidFill>
                <a:latin typeface="Avenir Next LT Pro Light" panose="020B0304020202020204" pitchFamily="34" charset="0"/>
              </a:rPr>
              <a:t>Family Educational Rights and Privacy Act (1974)</a:t>
            </a:r>
          </a:p>
        </p:txBody>
      </p:sp>
      <p:cxnSp>
        <p:nvCxnSpPr>
          <p:cNvPr id="55" name="Straight Connector 54">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5DA5F7"/>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5401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0292D-D3C6-9E62-3D58-9B9B5ADCE536}"/>
              </a:ext>
            </a:extLst>
          </p:cNvPr>
          <p:cNvSpPr>
            <a:spLocks noGrp="1"/>
          </p:cNvSpPr>
          <p:nvPr>
            <p:ph type="title"/>
          </p:nvPr>
        </p:nvSpPr>
        <p:spPr>
          <a:xfrm>
            <a:off x="63231" y="2081325"/>
            <a:ext cx="3935663" cy="2188924"/>
          </a:xfrm>
        </p:spPr>
        <p:txBody>
          <a:bodyPr>
            <a:normAutofit/>
          </a:bodyPr>
          <a:lstStyle/>
          <a:p>
            <a:pPr algn="ctr"/>
            <a:r>
              <a:rPr lang="en-US" sz="3600" dirty="0">
                <a:solidFill>
                  <a:srgbClr val="FFFFFF"/>
                </a:solidFill>
                <a:latin typeface="Avenir Next LT Pro Light" panose="020B0304020202020204" pitchFamily="34" charset="0"/>
                <a:ea typeface="+mj-lt"/>
                <a:cs typeface="+mj-lt"/>
              </a:rPr>
              <a:t>Banner Pledge of Responsibility</a:t>
            </a:r>
            <a:endParaRPr lang="en-US" sz="3600" dirty="0">
              <a:solidFill>
                <a:srgbClr val="FFFFFF"/>
              </a:solidFill>
              <a:latin typeface="Avenir Next LT Pro Light" panose="020B0304020202020204" pitchFamily="34" charset="0"/>
            </a:endParaRPr>
          </a:p>
        </p:txBody>
      </p:sp>
      <p:sp>
        <p:nvSpPr>
          <p:cNvPr id="3" name="Content Placeholder 2">
            <a:extLst>
              <a:ext uri="{FF2B5EF4-FFF2-40B4-BE49-F238E27FC236}">
                <a16:creationId xmlns:a16="http://schemas.microsoft.com/office/drawing/2014/main" id="{32F0BABD-D26F-3406-E417-D506345D6F5F}"/>
              </a:ext>
            </a:extLst>
          </p:cNvPr>
          <p:cNvSpPr>
            <a:spLocks noGrp="1"/>
          </p:cNvSpPr>
          <p:nvPr>
            <p:ph idx="1"/>
          </p:nvPr>
        </p:nvSpPr>
        <p:spPr>
          <a:xfrm>
            <a:off x="4121935" y="72758"/>
            <a:ext cx="8069528" cy="6789039"/>
          </a:xfrm>
        </p:spPr>
        <p:txBody>
          <a:bodyPr vert="horz" lIns="91440" tIns="45720" rIns="91440" bIns="45720" rtlCol="0" anchor="t">
            <a:noAutofit/>
          </a:bodyPr>
          <a:lstStyle/>
          <a:p>
            <a:pPr marL="0" indent="0">
              <a:lnSpc>
                <a:spcPct val="110000"/>
              </a:lnSpc>
              <a:buNone/>
            </a:pPr>
            <a:r>
              <a:rPr lang="en-US" sz="1600" b="1" dirty="0">
                <a:latin typeface="Avenir Next LT Pro Light" panose="020B0304020202020204" pitchFamily="34" charset="0"/>
                <a:ea typeface="+mn-lt"/>
                <a:cs typeface="+mn-lt"/>
              </a:rPr>
              <a:t>Your Pledge of Responsibility for using Banner as data concerning students is extremely confidential &amp; must be protected from unauthorized use, disclosure and modification. Please read the following pledges carefully.</a:t>
            </a:r>
            <a:endParaRPr lang="en-US" sz="1600" b="1" dirty="0">
              <a:latin typeface="Avenir Next LT Pro Light" panose="020B0304020202020204" pitchFamily="34" charset="0"/>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will use only my assigned credentials &amp; will not provide them to anyone.</a:t>
            </a:r>
            <a:endParaRPr lang="en-US" sz="1600" b="1" dirty="0">
              <a:latin typeface="Avenir Next LT Pro Light"/>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will follow FERPA regulations &amp; use Banner data for legitimate University</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  business reasons associated with my job function.</a:t>
            </a:r>
            <a:endParaRPr lang="en-US" sz="1600" b="1" dirty="0">
              <a:latin typeface="Avenir Next LT Pro Light"/>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will obtain my supervisor’s authorization prior to making copies or storing</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data on encrypted devices owned by the University.</a:t>
            </a:r>
            <a:endParaRPr lang="en-US" sz="1600" b="1" dirty="0">
              <a:latin typeface="Avenir Next LT Pro Light" panose="020B0304020202020204" pitchFamily="34" charset="0"/>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will not modify any data associated with me, a close friend and/or relative.</a:t>
            </a:r>
            <a:endParaRPr lang="en-US" sz="1600" b="1" dirty="0">
              <a:latin typeface="Avenir Next LT Pro Light"/>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have read &amp; will follow all University Policies and Procedures with regards</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to information security and privacy (ITSAU/ITSOC) and my training is up to date.</a:t>
            </a:r>
            <a:endParaRPr lang="en-US" sz="1600" b="1" dirty="0">
              <a:latin typeface="Avenir Next LT Pro Light" panose="020B0304020202020204" pitchFamily="34" charset="0"/>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If I know or reasonably believe that another person has violated any of the</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previous pledges, I will report such suspected violation to the Office of</a:t>
            </a:r>
            <a:endParaRPr lang="en-US" sz="1600" b="1" dirty="0">
              <a:latin typeface="Avenir Next LT Pro Light" panose="020B0304020202020204" pitchFamily="34" charset="0"/>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Information Security at (361) 825-8888 or </a:t>
            </a:r>
            <a:r>
              <a:rPr lang="en-US" sz="1600" b="1" u="sng" dirty="0">
                <a:latin typeface="Avenir Next LT Pro Light"/>
                <a:ea typeface="+mn-lt"/>
                <a:cs typeface="+mn-lt"/>
              </a:rPr>
              <a:t>ois@tamucc.edu</a:t>
            </a:r>
            <a:r>
              <a:rPr lang="en-US" sz="1600" b="1" dirty="0">
                <a:latin typeface="Avenir Next LT Pro Light"/>
                <a:ea typeface="+mn-lt"/>
                <a:cs typeface="+mn-lt"/>
              </a:rPr>
              <a:t>.</a:t>
            </a:r>
            <a:endParaRPr lang="en-US" sz="1600" b="1" dirty="0">
              <a:latin typeface="Avenir Next LT Pro Light" panose="020B0304020202020204" pitchFamily="34" charset="0"/>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I understand that violating any of the following pledges can lead to disciplinary</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action, up to and including termination.</a:t>
            </a:r>
            <a:endParaRPr lang="en-US" sz="1600" b="1" dirty="0">
              <a:latin typeface="Avenir Next LT Pro Light" panose="020B0304020202020204" pitchFamily="34" charset="0"/>
            </a:endParaRPr>
          </a:p>
          <a:p>
            <a:pPr>
              <a:lnSpc>
                <a:spcPct val="110000"/>
              </a:lnSpc>
            </a:pPr>
            <a:r>
              <a:rPr lang="en-US" sz="1600" b="1" dirty="0">
                <a:latin typeface="Avenir Next LT Pro Light"/>
                <a:cs typeface="Arial"/>
              </a:rPr>
              <a:t>►</a:t>
            </a:r>
            <a:r>
              <a:rPr lang="en-US" sz="1600" b="1" dirty="0">
                <a:latin typeface="Avenir Next LT Pro Light"/>
                <a:ea typeface="+mn-lt"/>
                <a:cs typeface="+mn-lt"/>
              </a:rPr>
              <a:t> By clicking the button labeled “I accept the Terms of Usage” I acknowledge </a:t>
            </a:r>
            <a:endParaRPr lang="en-US" sz="1600" b="1" dirty="0">
              <a:latin typeface="Avenir Next LT Pro Light"/>
            </a:endParaRPr>
          </a:p>
          <a:p>
            <a:pPr marL="0" indent="0">
              <a:lnSpc>
                <a:spcPct val="110000"/>
              </a:lnSpc>
              <a:buNone/>
            </a:pPr>
            <a:r>
              <a:rPr lang="en-US" sz="1600" b="1" dirty="0">
                <a:latin typeface="Avenir Next LT Pro Light"/>
                <a:ea typeface="+mn-lt"/>
                <a:cs typeface="+mn-lt"/>
              </a:rPr>
              <a:t> </a:t>
            </a:r>
            <a:r>
              <a:rPr lang="en-US" sz="1600" b="1">
                <a:latin typeface="Avenir Next LT Pro Light"/>
                <a:ea typeface="+mn-lt"/>
                <a:cs typeface="+mn-lt"/>
              </a:rPr>
              <a:t> </a:t>
            </a:r>
            <a:r>
              <a:rPr lang="en-US" sz="1600" b="1" dirty="0">
                <a:latin typeface="Avenir Next LT Pro Light"/>
                <a:ea typeface="+mn-lt"/>
                <a:cs typeface="+mn-lt"/>
              </a:rPr>
              <a:t>I fully understand and agree to abide by the pledges above.</a:t>
            </a:r>
            <a:endParaRPr lang="en-US" sz="1600" b="1" dirty="0">
              <a:latin typeface="Avenir Next LT Pro Light" panose="020B0304020202020204" pitchFamily="34" charset="0"/>
            </a:endParaRPr>
          </a:p>
          <a:p>
            <a:pPr>
              <a:lnSpc>
                <a:spcPct val="110000"/>
              </a:lnSpc>
            </a:pPr>
            <a:endParaRPr lang="en-US" sz="700" dirty="0"/>
          </a:p>
        </p:txBody>
      </p:sp>
    </p:spTree>
    <p:extLst>
      <p:ext uri="{BB962C8B-B14F-4D97-AF65-F5344CB8AC3E}">
        <p14:creationId xmlns:p14="http://schemas.microsoft.com/office/powerpoint/2010/main" val="43148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849" y="111212"/>
            <a:ext cx="3305647" cy="5713392"/>
          </a:xfrm>
        </p:spPr>
        <p:txBody>
          <a:bodyPr>
            <a:normAutofit/>
          </a:bodyPr>
          <a:lstStyle/>
          <a:p>
            <a:r>
              <a:rPr lang="en-US" sz="4000" b="1">
                <a:solidFill>
                  <a:srgbClr val="FFFFFF"/>
                </a:solidFill>
                <a:latin typeface="Avenir Next LT Pro Light" panose="020B0304020202020204" pitchFamily="34" charset="0"/>
              </a:rPr>
              <a:t>FINAL THOUGHTS FROM THE REGISTRAR</a:t>
            </a:r>
          </a:p>
        </p:txBody>
      </p:sp>
      <p:sp>
        <p:nvSpPr>
          <p:cNvPr id="3" name="Content Placeholder 2"/>
          <p:cNvSpPr>
            <a:spLocks noGrp="1"/>
          </p:cNvSpPr>
          <p:nvPr>
            <p:ph idx="1"/>
          </p:nvPr>
        </p:nvSpPr>
        <p:spPr>
          <a:xfrm>
            <a:off x="4062127" y="0"/>
            <a:ext cx="8129571" cy="6956853"/>
          </a:xfrm>
        </p:spPr>
        <p:txBody>
          <a:bodyPr anchor="t">
            <a:normAutofit fontScale="92500" lnSpcReduction="20000"/>
          </a:bodyPr>
          <a:lstStyle/>
          <a:p>
            <a:pPr>
              <a:buFont typeface="Wingdings" panose="05000000000000000000" pitchFamily="2" charset="2"/>
              <a:buChar char="ü"/>
            </a:pPr>
            <a:r>
              <a:rPr lang="en-US" sz="2400" b="1" dirty="0">
                <a:latin typeface="Avenir Next LT Pro Light"/>
              </a:rPr>
              <a:t>To report a known FERPA violation please contact: </a:t>
            </a:r>
            <a:r>
              <a:rPr lang="en-US" sz="2400" b="1" dirty="0">
                <a:latin typeface="Avenir Next LT Pro Light"/>
                <a:hlinkClick r:id="rId3"/>
              </a:rPr>
              <a:t>OIS@tamucc.edu</a:t>
            </a:r>
            <a:r>
              <a:rPr lang="en-US" sz="2400" b="1" dirty="0">
                <a:latin typeface="Avenir Next LT Pro Light"/>
              </a:rPr>
              <a:t> and </a:t>
            </a:r>
            <a:r>
              <a:rPr lang="en-US" sz="2400" b="1" dirty="0">
                <a:latin typeface="Avenir Next LT Pro Light"/>
                <a:hlinkClick r:id="rId4"/>
              </a:rPr>
              <a:t>Missy.Chapa@tamucc.edu</a:t>
            </a:r>
            <a:r>
              <a:rPr lang="en-US" sz="2400" b="1" dirty="0">
                <a:latin typeface="Avenir Next LT Pro Light"/>
              </a:rPr>
              <a:t> </a:t>
            </a:r>
            <a:endParaRPr lang="en-US" sz="2400" b="1" dirty="0">
              <a:latin typeface="Avenir Next LT Pro Light" panose="020B0304020202020204" pitchFamily="34" charset="0"/>
            </a:endParaRPr>
          </a:p>
          <a:p>
            <a:pPr>
              <a:buFont typeface="Wingdings" panose="05000000000000000000" pitchFamily="2" charset="2"/>
              <a:buChar char="ü"/>
            </a:pPr>
            <a:r>
              <a:rPr lang="en-US" sz="2400" b="1" dirty="0">
                <a:latin typeface="Avenir Next LT Pro Light"/>
              </a:rPr>
              <a:t>Wise words to follow: </a:t>
            </a:r>
            <a:endParaRPr lang="en-US" sz="2400" b="1" dirty="0">
              <a:latin typeface="Avenir Next LT Pro Light" panose="020B0304020202020204" pitchFamily="34" charset="0"/>
            </a:endParaRPr>
          </a:p>
          <a:p>
            <a:pPr lvl="1">
              <a:buFont typeface="Wingdings" panose="05000000000000000000" pitchFamily="2" charset="2"/>
              <a:buChar char="ü"/>
            </a:pPr>
            <a:r>
              <a:rPr lang="en-US" sz="2400" b="1" i="1" dirty="0">
                <a:latin typeface="Avenir Next LT Pro Light"/>
              </a:rPr>
              <a:t>When In Doubt, Don’t Give It Out</a:t>
            </a:r>
          </a:p>
          <a:p>
            <a:pPr lvl="1">
              <a:buFont typeface="Wingdings" panose="05000000000000000000" pitchFamily="2" charset="2"/>
              <a:buChar char="ü"/>
            </a:pPr>
            <a:r>
              <a:rPr lang="en-US" sz="2400" b="1" i="1" dirty="0">
                <a:latin typeface="Avenir Next LT Pro Light"/>
              </a:rPr>
              <a:t>Do they really need to know?</a:t>
            </a:r>
          </a:p>
          <a:p>
            <a:pPr lvl="1">
              <a:buFont typeface="Wingdings" panose="05000000000000000000" pitchFamily="2" charset="2"/>
              <a:buChar char="ü"/>
            </a:pPr>
            <a:r>
              <a:rPr lang="en-US" sz="2400" b="1" i="1" dirty="0">
                <a:latin typeface="Avenir Next LT Pro Light"/>
              </a:rPr>
              <a:t>Do I really need to save this report?</a:t>
            </a:r>
          </a:p>
          <a:p>
            <a:pPr>
              <a:buFont typeface="Wingdings" panose="05000000000000000000" pitchFamily="2" charset="2"/>
              <a:buChar char="ü"/>
            </a:pPr>
            <a:r>
              <a:rPr lang="en-US" sz="2400" b="1" dirty="0">
                <a:latin typeface="Avenir Next LT Pro Light"/>
              </a:rPr>
              <a:t>Please visit our websites for more information:</a:t>
            </a:r>
          </a:p>
          <a:p>
            <a:pPr lvl="1">
              <a:buFont typeface="Wingdings" panose="05000000000000000000" pitchFamily="2" charset="2"/>
              <a:buChar char="ü"/>
            </a:pPr>
            <a:r>
              <a:rPr lang="en-US" sz="2400" b="1" dirty="0">
                <a:latin typeface="Avenir Next LT Pro Light"/>
              </a:rPr>
              <a:t>FERPA Essentials for Faculty/Staff </a:t>
            </a:r>
            <a:r>
              <a:rPr lang="en-US" sz="2400" b="1" dirty="0">
                <a:latin typeface="Avenir Next LT Pro Light"/>
                <a:hlinkClick r:id="rId5"/>
              </a:rPr>
              <a:t>https://www.tamucc.edu/academics/registrar/ferpa/faculty-essentials.php</a:t>
            </a:r>
            <a:endParaRPr lang="en-US" sz="2400" b="1" dirty="0">
              <a:latin typeface="Avenir Next LT Pro Light"/>
            </a:endParaRPr>
          </a:p>
          <a:p>
            <a:pPr lvl="1">
              <a:buFont typeface="Wingdings" panose="05000000000000000000" pitchFamily="2" charset="2"/>
              <a:buChar char="ü"/>
            </a:pPr>
            <a:r>
              <a:rPr lang="en-US" sz="2400" b="1" dirty="0">
                <a:latin typeface="Avenir Next LT Pro Light"/>
              </a:rPr>
              <a:t>FERPA Essentials for Parents: </a:t>
            </a:r>
            <a:r>
              <a:rPr lang="en-US" sz="2400" b="1" dirty="0">
                <a:solidFill>
                  <a:srgbClr val="FA2B5C"/>
                </a:solidFill>
                <a:latin typeface="Avenir Next LT Pro Light"/>
                <a:cs typeface="Arial"/>
                <a:hlinkClick r:id="rId6"/>
              </a:rPr>
              <a:t>https://www.tamucc.edu/academics/registrar/ferpa/parent-essentials.php</a:t>
            </a:r>
            <a:r>
              <a:rPr lang="en-US" sz="2400" b="1" dirty="0">
                <a:latin typeface="Avenir Next LT Pro Light"/>
                <a:ea typeface="+mn-lt"/>
                <a:cs typeface="+mn-lt"/>
              </a:rPr>
              <a:t> </a:t>
            </a:r>
            <a:endParaRPr lang="en-US" sz="2400" b="1" dirty="0">
              <a:latin typeface="Avenir Next LT Pro Light"/>
            </a:endParaRPr>
          </a:p>
          <a:p>
            <a:pPr lvl="1">
              <a:buFont typeface="Wingdings" panose="05000000000000000000" pitchFamily="2" charset="2"/>
              <a:buChar char="ü"/>
            </a:pPr>
            <a:r>
              <a:rPr lang="en-US" sz="2400" b="1" dirty="0">
                <a:latin typeface="Avenir Next LT Pro Light"/>
                <a:ea typeface="+mn-lt"/>
                <a:cs typeface="+mn-lt"/>
              </a:rPr>
              <a:t>16.01.02.C1 Protection of Educational Records and Personally Identifiable Information</a:t>
            </a:r>
            <a:r>
              <a:rPr lang="en-US" sz="2400" b="1" dirty="0">
                <a:latin typeface="Avenir Next LT Pro Light"/>
              </a:rPr>
              <a:t> </a:t>
            </a:r>
            <a:endParaRPr lang="en-US" sz="2400" b="1" dirty="0">
              <a:latin typeface="Avenir Next LT Pro Light" panose="020B0304020202020204" pitchFamily="34" charset="0"/>
              <a:ea typeface="+mn-lt"/>
              <a:cs typeface="+mn-lt"/>
            </a:endParaRPr>
          </a:p>
          <a:p>
            <a:pPr marL="457200" lvl="1" indent="0">
              <a:buNone/>
            </a:pPr>
            <a:r>
              <a:rPr lang="en-US" sz="2400" b="1" dirty="0">
                <a:latin typeface="Avenir Next LT Pro Light"/>
                <a:ea typeface="+mn-lt"/>
                <a:cs typeface="+mn-lt"/>
                <a:hlinkClick r:id="rId7"/>
              </a:rPr>
              <a:t>https://www.tamucc.edu/governance/rules-procedures/assets/16.01.02.c1-protection-of-educational-records.pdf</a:t>
            </a:r>
            <a:r>
              <a:rPr lang="en-US" sz="2400" b="1" dirty="0">
                <a:latin typeface="Avenir Next LT Pro Light"/>
              </a:rPr>
              <a:t>   </a:t>
            </a:r>
            <a:endParaRPr lang="en-US" sz="2400" b="1" dirty="0">
              <a:latin typeface="Avenir Next LT Pro Light" panose="020B0304020202020204" pitchFamily="34" charset="0"/>
            </a:endParaRPr>
          </a:p>
          <a:p>
            <a:pPr marL="457200" lvl="1" indent="0">
              <a:buNone/>
            </a:pPr>
            <a:endParaRPr lang="en-US" sz="2400" b="1" dirty="0">
              <a:latin typeface="Avenir Next LT Pro Light" panose="020B0304020202020204" pitchFamily="34" charset="0"/>
            </a:endParaRPr>
          </a:p>
          <a:p>
            <a:pPr lvl="1">
              <a:buFont typeface="Wingdings" panose="05000000000000000000" pitchFamily="2" charset="2"/>
              <a:buChar char="q"/>
            </a:pPr>
            <a:endParaRPr lang="en-US" b="1" dirty="0">
              <a:latin typeface="Avenir Next LT Pro Light" panose="020B0304020202020204" pitchFamily="34" charset="0"/>
            </a:endParaRPr>
          </a:p>
          <a:p>
            <a:pPr>
              <a:buFont typeface="Wingdings" panose="05000000000000000000" pitchFamily="2" charset="2"/>
              <a:buChar char="q"/>
            </a:pPr>
            <a:endParaRPr lang="en-US" sz="2000" b="1" dirty="0">
              <a:latin typeface="Avenir Next LT Pro Light" panose="020B0304020202020204" pitchFamily="34" charset="0"/>
            </a:endParaRPr>
          </a:p>
          <a:p>
            <a:pPr>
              <a:buFont typeface="Wingdings" panose="05000000000000000000" pitchFamily="2" charset="2"/>
              <a:buChar char="q"/>
            </a:pPr>
            <a:endParaRPr lang="en-US" sz="1900" b="1" dirty="0">
              <a:latin typeface="Avenir Next LT Pro Light" panose="020B0304020202020204" pitchFamily="34" charset="0"/>
            </a:endParaRPr>
          </a:p>
        </p:txBody>
      </p:sp>
      <p:pic>
        <p:nvPicPr>
          <p:cNvPr id="7" name="Picture 6" descr="A person smiling for the camera&#10;&#10;Description automatically generated with medium confidence">
            <a:extLst>
              <a:ext uri="{FF2B5EF4-FFF2-40B4-BE49-F238E27FC236}">
                <a16:creationId xmlns:a16="http://schemas.microsoft.com/office/drawing/2014/main" id="{8903640B-42AA-4E1B-32CB-780FCA929E94}"/>
              </a:ext>
            </a:extLst>
          </p:cNvPr>
          <p:cNvPicPr>
            <a:picLocks noChangeAspect="1"/>
          </p:cNvPicPr>
          <p:nvPr/>
        </p:nvPicPr>
        <p:blipFill>
          <a:blip r:embed="rId8"/>
          <a:stretch>
            <a:fillRect/>
          </a:stretch>
        </p:blipFill>
        <p:spPr>
          <a:xfrm>
            <a:off x="0" y="2833816"/>
            <a:ext cx="4062127" cy="4024184"/>
          </a:xfrm>
          <a:prstGeom prst="rect">
            <a:avLst/>
          </a:prstGeom>
        </p:spPr>
      </p:pic>
      <p:pic>
        <p:nvPicPr>
          <p:cNvPr id="5" name="Graphic 4" descr="Scientific Thought with solid fill">
            <a:extLst>
              <a:ext uri="{FF2B5EF4-FFF2-40B4-BE49-F238E27FC236}">
                <a16:creationId xmlns:a16="http://schemas.microsoft.com/office/drawing/2014/main" id="{105DDEE2-AD3C-E288-3F43-D796333C27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3803" y="1228344"/>
            <a:ext cx="914400" cy="914400"/>
          </a:xfrm>
          <a:prstGeom prst="rect">
            <a:avLst/>
          </a:prstGeom>
        </p:spPr>
      </p:pic>
    </p:spTree>
    <p:extLst>
      <p:ext uri="{BB962C8B-B14F-4D97-AF65-F5344CB8AC3E}">
        <p14:creationId xmlns:p14="http://schemas.microsoft.com/office/powerpoint/2010/main" val="3169996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12902-29C6-F648-E7AD-F2BE2A3030AA}"/>
              </a:ext>
            </a:extLst>
          </p:cNvPr>
          <p:cNvSpPr>
            <a:spLocks noGrp="1"/>
          </p:cNvSpPr>
          <p:nvPr>
            <p:ph type="title"/>
          </p:nvPr>
        </p:nvSpPr>
        <p:spPr>
          <a:xfrm>
            <a:off x="185351" y="1240076"/>
            <a:ext cx="3392145" cy="4584527"/>
          </a:xfrm>
        </p:spPr>
        <p:txBody>
          <a:bodyPr>
            <a:normAutofit/>
          </a:bodyPr>
          <a:lstStyle/>
          <a:p>
            <a:r>
              <a:rPr lang="en-US" sz="4000" b="1">
                <a:solidFill>
                  <a:srgbClr val="FFFFFF"/>
                </a:solidFill>
                <a:latin typeface="Avenir Next LT Pro Light" panose="020B0304020202020204" pitchFamily="34" charset="0"/>
              </a:rPr>
              <a:t>Questions?</a:t>
            </a:r>
          </a:p>
        </p:txBody>
      </p:sp>
      <p:sp>
        <p:nvSpPr>
          <p:cNvPr id="3" name="Content Placeholder 2">
            <a:extLst>
              <a:ext uri="{FF2B5EF4-FFF2-40B4-BE49-F238E27FC236}">
                <a16:creationId xmlns:a16="http://schemas.microsoft.com/office/drawing/2014/main" id="{613C53F8-4087-A833-D691-EC1463C57F95}"/>
              </a:ext>
            </a:extLst>
          </p:cNvPr>
          <p:cNvSpPr>
            <a:spLocks noGrp="1"/>
          </p:cNvSpPr>
          <p:nvPr>
            <p:ph idx="1"/>
          </p:nvPr>
        </p:nvSpPr>
        <p:spPr>
          <a:xfrm>
            <a:off x="4216861" y="463296"/>
            <a:ext cx="7759473" cy="4531711"/>
          </a:xfrm>
        </p:spPr>
        <p:txBody>
          <a:bodyPr anchor="t">
            <a:normAutofit/>
          </a:bodyPr>
          <a:lstStyle/>
          <a:p>
            <a:pPr marL="0" indent="0">
              <a:buNone/>
            </a:pPr>
            <a:endParaRPr lang="en-US" sz="2400" b="1" dirty="0">
              <a:latin typeface="Avenir Next LT Pro Light" panose="020B0304020202020204" pitchFamily="34" charset="0"/>
            </a:endParaRPr>
          </a:p>
          <a:p>
            <a:pPr marL="0" indent="0" algn="ctr">
              <a:buNone/>
            </a:pPr>
            <a:endParaRPr lang="en-US" sz="2400" b="1" dirty="0">
              <a:latin typeface="Avenir Next LT Pro Light" panose="020B0304020202020204" pitchFamily="34" charset="0"/>
            </a:endParaRPr>
          </a:p>
          <a:p>
            <a:pPr marL="0" indent="0" algn="ctr">
              <a:buNone/>
            </a:pPr>
            <a:endParaRPr lang="en-US" sz="2400" b="1" dirty="0">
              <a:latin typeface="Avenir Next LT Pro Light" panose="020B0304020202020204" pitchFamily="34" charset="0"/>
            </a:endParaRPr>
          </a:p>
          <a:p>
            <a:pPr marL="0" indent="0" algn="ctr">
              <a:buNone/>
            </a:pPr>
            <a:r>
              <a:rPr lang="en-US" sz="2800" b="1" dirty="0">
                <a:latin typeface="Avenir Next LT Pro Light" panose="020B0304020202020204" pitchFamily="34" charset="0"/>
              </a:rPr>
              <a:t>Please contact us with any general questions or concerns:</a:t>
            </a:r>
          </a:p>
          <a:p>
            <a:pPr lvl="1" algn="ctr">
              <a:buFont typeface="Wingdings" panose="05000000000000000000" pitchFamily="2" charset="2"/>
              <a:buChar char="q"/>
            </a:pPr>
            <a:r>
              <a:rPr lang="en-US" sz="2800" b="1" dirty="0">
                <a:latin typeface="Avenir Next LT Pro Light" panose="020B0304020202020204" pitchFamily="34" charset="0"/>
                <a:hlinkClick r:id="rId3"/>
              </a:rPr>
              <a:t>registrar@tamucc.edu</a:t>
            </a:r>
            <a:r>
              <a:rPr lang="en-US" sz="2800" b="1" dirty="0">
                <a:latin typeface="Avenir Next LT Pro Light" panose="020B0304020202020204" pitchFamily="34" charset="0"/>
              </a:rPr>
              <a:t> or </a:t>
            </a:r>
          </a:p>
          <a:p>
            <a:pPr lvl="1" algn="ctr">
              <a:buFont typeface="Wingdings" panose="05000000000000000000" pitchFamily="2" charset="2"/>
              <a:buChar char="q"/>
            </a:pPr>
            <a:r>
              <a:rPr lang="en-US" sz="2800" b="1" dirty="0">
                <a:latin typeface="Avenir Next LT Pro Light" panose="020B0304020202020204" pitchFamily="34" charset="0"/>
              </a:rPr>
              <a:t>361-825-7245(SAIL)</a:t>
            </a:r>
          </a:p>
          <a:p>
            <a:endParaRPr lang="en-US" dirty="0"/>
          </a:p>
        </p:txBody>
      </p:sp>
      <p:pic>
        <p:nvPicPr>
          <p:cNvPr id="15" name="Picture 14" descr="Back of people's heads and raised hands at corporate presentation with speaker and whiteboard out of focus in background">
            <a:extLst>
              <a:ext uri="{FF2B5EF4-FFF2-40B4-BE49-F238E27FC236}">
                <a16:creationId xmlns:a16="http://schemas.microsoft.com/office/drawing/2014/main" id="{F710FFA2-2A49-19B9-10A7-83A37FA7A0BC}"/>
              </a:ext>
            </a:extLst>
          </p:cNvPr>
          <p:cNvPicPr>
            <a:picLocks noChangeAspect="1"/>
          </p:cNvPicPr>
          <p:nvPr/>
        </p:nvPicPr>
        <p:blipFill>
          <a:blip r:embed="rId4"/>
          <a:stretch>
            <a:fillRect/>
          </a:stretch>
        </p:blipFill>
        <p:spPr>
          <a:xfrm>
            <a:off x="0" y="3904734"/>
            <a:ext cx="4062127" cy="2953265"/>
          </a:xfrm>
          <a:prstGeom prst="rect">
            <a:avLst/>
          </a:prstGeom>
        </p:spPr>
      </p:pic>
      <p:pic>
        <p:nvPicPr>
          <p:cNvPr id="5" name="Graphic 4" descr="Questions with solid fill">
            <a:extLst>
              <a:ext uri="{FF2B5EF4-FFF2-40B4-BE49-F238E27FC236}">
                <a16:creationId xmlns:a16="http://schemas.microsoft.com/office/drawing/2014/main" id="{E00FF5E1-AC30-29A5-23F1-64B1961113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4223" y="2115205"/>
            <a:ext cx="914400" cy="914400"/>
          </a:xfrm>
          <a:prstGeom prst="rect">
            <a:avLst/>
          </a:prstGeom>
        </p:spPr>
      </p:pic>
    </p:spTree>
    <p:extLst>
      <p:ext uri="{BB962C8B-B14F-4D97-AF65-F5344CB8AC3E}">
        <p14:creationId xmlns:p14="http://schemas.microsoft.com/office/powerpoint/2010/main" val="1099988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13" name="Rectangle 1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19" name="Rectangle 1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0" y="1193800"/>
            <a:ext cx="4323321" cy="4699000"/>
          </a:xfrm>
        </p:spPr>
        <p:txBody>
          <a:bodyPr anchor="ctr">
            <a:normAutofit/>
          </a:bodyPr>
          <a:lstStyle/>
          <a:p>
            <a:r>
              <a:rPr lang="en-US" sz="4000" b="1">
                <a:latin typeface="Avenir Next LT Pro Light" panose="020B0304020202020204" pitchFamily="34" charset="0"/>
              </a:rPr>
              <a:t>What is FERPA?</a:t>
            </a:r>
          </a:p>
        </p:txBody>
      </p:sp>
      <p:cxnSp>
        <p:nvCxnSpPr>
          <p:cNvPr id="21" name="Straight Connector 1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graphicFrame>
        <p:nvGraphicFramePr>
          <p:cNvPr id="7" name="Content Placeholder 2">
            <a:extLst>
              <a:ext uri="{FF2B5EF4-FFF2-40B4-BE49-F238E27FC236}">
                <a16:creationId xmlns:a16="http://schemas.microsoft.com/office/drawing/2014/main" id="{ED1F34BF-39BB-F79C-1A15-03B9CDEA83FA}"/>
              </a:ext>
            </a:extLst>
          </p:cNvPr>
          <p:cNvGraphicFramePr>
            <a:graphicFrameLocks noGrp="1"/>
          </p:cNvGraphicFramePr>
          <p:nvPr>
            <p:ph idx="1"/>
            <p:extLst>
              <p:ext uri="{D42A27DB-BD31-4B8C-83A1-F6EECF244321}">
                <p14:modId xmlns:p14="http://schemas.microsoft.com/office/powerpoint/2010/main" val="154257883"/>
              </p:ext>
            </p:extLst>
          </p:nvPr>
        </p:nvGraphicFramePr>
        <p:xfrm>
          <a:off x="4976636" y="1193800"/>
          <a:ext cx="6085091"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747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0" y="1193800"/>
            <a:ext cx="4544511" cy="4699000"/>
          </a:xfrm>
        </p:spPr>
        <p:txBody>
          <a:bodyPr anchor="ctr">
            <a:normAutofit/>
          </a:bodyPr>
          <a:lstStyle/>
          <a:p>
            <a:r>
              <a:rPr lang="en-US" sz="4000" b="1">
                <a:latin typeface="Avenir Next LT Pro Light" panose="020B0304020202020204" pitchFamily="34" charset="0"/>
              </a:rPr>
              <a:t>BASIC PRINCIPLES</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graphicFrame>
        <p:nvGraphicFramePr>
          <p:cNvPr id="16" name="Content Placeholder 2">
            <a:extLst>
              <a:ext uri="{FF2B5EF4-FFF2-40B4-BE49-F238E27FC236}">
                <a16:creationId xmlns:a16="http://schemas.microsoft.com/office/drawing/2014/main" id="{8E300525-6888-FA91-14A3-FD3EA1711EF6}"/>
              </a:ext>
            </a:extLst>
          </p:cNvPr>
          <p:cNvGraphicFramePr>
            <a:graphicFrameLocks noGrp="1"/>
          </p:cNvGraphicFramePr>
          <p:nvPr>
            <p:ph idx="1"/>
            <p:extLst>
              <p:ext uri="{D42A27DB-BD31-4B8C-83A1-F6EECF244321}">
                <p14:modId xmlns:p14="http://schemas.microsoft.com/office/powerpoint/2010/main" val="2894578812"/>
              </p:ext>
            </p:extLst>
          </p:nvPr>
        </p:nvGraphicFramePr>
        <p:xfrm>
          <a:off x="4976636" y="341376"/>
          <a:ext cx="6783242" cy="6193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4099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35" name="Rectangle 2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41" name="Rectangle 3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26232" y="1193799"/>
            <a:ext cx="4197088" cy="4699000"/>
          </a:xfrm>
        </p:spPr>
        <p:txBody>
          <a:bodyPr anchor="ctr">
            <a:normAutofit/>
          </a:bodyPr>
          <a:lstStyle/>
          <a:p>
            <a:r>
              <a:rPr lang="en-US" sz="4000" b="1">
                <a:latin typeface="Avenir Next LT Pro Light" panose="020B0304020202020204" pitchFamily="34" charset="0"/>
              </a:rPr>
              <a:t>WHAT IS legitimate educational USE?</a:t>
            </a:r>
          </a:p>
        </p:txBody>
      </p:sp>
      <p:cxnSp>
        <p:nvCxnSpPr>
          <p:cNvPr id="47" name="Straight Connector 3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graphicFrame>
        <p:nvGraphicFramePr>
          <p:cNvPr id="25" name="Content Placeholder 2">
            <a:extLst>
              <a:ext uri="{FF2B5EF4-FFF2-40B4-BE49-F238E27FC236}">
                <a16:creationId xmlns:a16="http://schemas.microsoft.com/office/drawing/2014/main" id="{2F46CC31-5510-E69B-FF63-D26573DC7039}"/>
              </a:ext>
            </a:extLst>
          </p:cNvPr>
          <p:cNvGraphicFramePr>
            <a:graphicFrameLocks noGrp="1"/>
          </p:cNvGraphicFramePr>
          <p:nvPr>
            <p:ph idx="1"/>
            <p:extLst>
              <p:ext uri="{D42A27DB-BD31-4B8C-83A1-F6EECF244321}">
                <p14:modId xmlns:p14="http://schemas.microsoft.com/office/powerpoint/2010/main" val="3067260722"/>
              </p:ext>
            </p:extLst>
          </p:nvPr>
        </p:nvGraphicFramePr>
        <p:xfrm>
          <a:off x="4976635" y="540919"/>
          <a:ext cx="6758157" cy="5776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0626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en and shading circles on a sheet">
            <a:extLst>
              <a:ext uri="{FF2B5EF4-FFF2-40B4-BE49-F238E27FC236}">
                <a16:creationId xmlns:a16="http://schemas.microsoft.com/office/drawing/2014/main" id="{C98EF0D2-0B8A-81A1-9F39-ADA77C4BFEDF}"/>
              </a:ext>
            </a:extLst>
          </p:cNvPr>
          <p:cNvPicPr>
            <a:picLocks noChangeAspect="1"/>
          </p:cNvPicPr>
          <p:nvPr/>
        </p:nvPicPr>
        <p:blipFill rotWithShape="1">
          <a:blip r:embed="rId2">
            <a:alphaModFix amt="50000"/>
          </a:blip>
          <a:srcRect r="-1" b="3430"/>
          <a:stretch/>
        </p:blipFill>
        <p:spPr>
          <a:xfrm>
            <a:off x="305" y="10"/>
            <a:ext cx="12191695" cy="6857990"/>
          </a:xfrm>
          <a:prstGeom prst="rect">
            <a:avLst/>
          </a:prstGeom>
        </p:spPr>
      </p:pic>
      <p:sp>
        <p:nvSpPr>
          <p:cNvPr id="5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5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61" name="Rectangle 6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247135" y="1193800"/>
            <a:ext cx="4076186" cy="4699000"/>
          </a:xfrm>
        </p:spPr>
        <p:txBody>
          <a:bodyPr anchor="ctr">
            <a:normAutofit/>
          </a:bodyPr>
          <a:lstStyle/>
          <a:p>
            <a:r>
              <a:rPr lang="en-US" sz="4000" b="1">
                <a:latin typeface="Avenir Next LT Pro Light" panose="020B0304020202020204" pitchFamily="34" charset="0"/>
              </a:rPr>
              <a:t>What is an education record?</a:t>
            </a:r>
          </a:p>
        </p:txBody>
      </p:sp>
      <p:cxnSp>
        <p:nvCxnSpPr>
          <p:cNvPr id="63" name="Straight Connector 6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graphicFrame>
        <p:nvGraphicFramePr>
          <p:cNvPr id="38" name="Content Placeholder 2">
            <a:extLst>
              <a:ext uri="{FF2B5EF4-FFF2-40B4-BE49-F238E27FC236}">
                <a16:creationId xmlns:a16="http://schemas.microsoft.com/office/drawing/2014/main" id="{E39C614C-C62A-CBFF-CDFD-3637B56B20D4}"/>
              </a:ext>
            </a:extLst>
          </p:cNvPr>
          <p:cNvGraphicFramePr>
            <a:graphicFrameLocks noGrp="1"/>
          </p:cNvGraphicFramePr>
          <p:nvPr>
            <p:ph idx="1"/>
            <p:extLst>
              <p:ext uri="{D42A27DB-BD31-4B8C-83A1-F6EECF244321}">
                <p14:modId xmlns:p14="http://schemas.microsoft.com/office/powerpoint/2010/main" val="4089134223"/>
              </p:ext>
            </p:extLst>
          </p:nvPr>
        </p:nvGraphicFramePr>
        <p:xfrm>
          <a:off x="4976636" y="1193800"/>
          <a:ext cx="6085091"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203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4779" y="1240076"/>
            <a:ext cx="3342718" cy="4584527"/>
          </a:xfrm>
        </p:spPr>
        <p:txBody>
          <a:bodyPr>
            <a:normAutofit/>
          </a:bodyPr>
          <a:lstStyle/>
          <a:p>
            <a:r>
              <a:rPr lang="en-US" sz="4000" b="1">
                <a:solidFill>
                  <a:srgbClr val="FFFFFF"/>
                </a:solidFill>
                <a:latin typeface="Avenir Next LT Pro Light" panose="020B0304020202020204" pitchFamily="34" charset="0"/>
              </a:rPr>
              <a:t>Consent Prior to Disclosure</a:t>
            </a:r>
          </a:p>
        </p:txBody>
      </p:sp>
      <p:sp>
        <p:nvSpPr>
          <p:cNvPr id="98" name="Content Placeholder 2"/>
          <p:cNvSpPr>
            <a:spLocks noGrp="1"/>
          </p:cNvSpPr>
          <p:nvPr>
            <p:ph idx="1"/>
          </p:nvPr>
        </p:nvSpPr>
        <p:spPr>
          <a:xfrm>
            <a:off x="4705594" y="1"/>
            <a:ext cx="7251627" cy="6771502"/>
          </a:xfrm>
        </p:spPr>
        <p:txBody>
          <a:bodyPr anchor="t">
            <a:normAutofit/>
          </a:bodyPr>
          <a:lstStyle/>
          <a:p>
            <a:pPr marL="0" indent="0">
              <a:buNone/>
            </a:pPr>
            <a:r>
              <a:rPr lang="en-US" sz="2400" b="1" dirty="0">
                <a:latin typeface="Avenir Next LT Pro Light" panose="020B0304020202020204" pitchFamily="34" charset="0"/>
              </a:rPr>
              <a:t>Students may opt to release their information to others, such as parents, family members, or some other third parties. The written consent called a FERPA Waiver must:</a:t>
            </a:r>
          </a:p>
          <a:p>
            <a:pPr>
              <a:buFont typeface="Wingdings" panose="05000000000000000000" pitchFamily="2" charset="2"/>
              <a:buChar char="ü"/>
            </a:pPr>
            <a:r>
              <a:rPr lang="en-US" sz="2400" b="1" dirty="0">
                <a:latin typeface="Avenir Next LT Pro Light" panose="020B0304020202020204" pitchFamily="34" charset="0"/>
              </a:rPr>
              <a:t>Be received by the Office of the University Registrar. </a:t>
            </a:r>
          </a:p>
          <a:p>
            <a:pPr>
              <a:buFont typeface="Wingdings" panose="05000000000000000000" pitchFamily="2" charset="2"/>
              <a:buChar char="ü"/>
            </a:pPr>
            <a:r>
              <a:rPr lang="en-US" sz="2400" b="1" dirty="0">
                <a:latin typeface="Avenir Next LT Pro Light" panose="020B0304020202020204" pitchFamily="34" charset="0"/>
              </a:rPr>
              <a:t>Identify the party to whom the disclosure may be made.</a:t>
            </a:r>
          </a:p>
          <a:p>
            <a:pPr marL="0" indent="0">
              <a:buNone/>
            </a:pPr>
            <a:r>
              <a:rPr lang="en-US" sz="2400" b="1" dirty="0">
                <a:latin typeface="Avenir Next LT Pro Light" panose="020B0304020202020204" pitchFamily="34" charset="0"/>
              </a:rPr>
              <a:t>University Staff </a:t>
            </a:r>
            <a:r>
              <a:rPr lang="en-US" sz="2400" b="1" u="sng" dirty="0">
                <a:latin typeface="Avenir Next LT Pro Light" panose="020B0304020202020204" pitchFamily="34" charset="0"/>
              </a:rPr>
              <a:t>must verify that:</a:t>
            </a:r>
            <a:endParaRPr lang="en-US" sz="2400" b="1" dirty="0">
              <a:latin typeface="Avenir Next LT Pro Light" panose="020B0304020202020204" pitchFamily="34" charset="0"/>
            </a:endParaRPr>
          </a:p>
          <a:p>
            <a:pPr>
              <a:buFont typeface="Wingdings" panose="05000000000000000000" pitchFamily="2" charset="2"/>
              <a:buChar char="ü"/>
            </a:pPr>
            <a:r>
              <a:rPr lang="en-US" sz="2400" b="1" dirty="0">
                <a:latin typeface="Avenir Next LT Pro Light" panose="020B0304020202020204" pitchFamily="34" charset="0"/>
              </a:rPr>
              <a:t>The notation of FERPA release waiver is specified in Banner or in Starfish.</a:t>
            </a:r>
          </a:p>
          <a:p>
            <a:pPr>
              <a:buFont typeface="Wingdings" panose="05000000000000000000" pitchFamily="2" charset="2"/>
              <a:buChar char="ü"/>
            </a:pPr>
            <a:r>
              <a:rPr lang="en-US" sz="2400" b="1" dirty="0">
                <a:latin typeface="Avenir Next LT Pro Light" panose="020B0304020202020204" pitchFamily="34" charset="0"/>
              </a:rPr>
              <a:t>Contact the Office of the University Registrar for verification.</a:t>
            </a:r>
          </a:p>
        </p:txBody>
      </p:sp>
      <p:pic>
        <p:nvPicPr>
          <p:cNvPr id="6" name="Picture 5" descr="Pen placed on top of a signature line">
            <a:extLst>
              <a:ext uri="{FF2B5EF4-FFF2-40B4-BE49-F238E27FC236}">
                <a16:creationId xmlns:a16="http://schemas.microsoft.com/office/drawing/2014/main" id="{6D1AF9F5-03AE-A5D1-CFEE-769904CECBB2}"/>
              </a:ext>
            </a:extLst>
          </p:cNvPr>
          <p:cNvPicPr>
            <a:picLocks noChangeAspect="1"/>
          </p:cNvPicPr>
          <p:nvPr/>
        </p:nvPicPr>
        <p:blipFill>
          <a:blip r:embed="rId3"/>
          <a:stretch>
            <a:fillRect/>
          </a:stretch>
        </p:blipFill>
        <p:spPr>
          <a:xfrm>
            <a:off x="0" y="4139513"/>
            <a:ext cx="4078480" cy="2718487"/>
          </a:xfrm>
          <a:prstGeom prst="rect">
            <a:avLst/>
          </a:prstGeom>
        </p:spPr>
      </p:pic>
    </p:spTree>
    <p:extLst>
      <p:ext uri="{BB962C8B-B14F-4D97-AF65-F5344CB8AC3E}">
        <p14:creationId xmlns:p14="http://schemas.microsoft.com/office/powerpoint/2010/main" val="136817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50" name="Rectangle 5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1240076"/>
            <a:ext cx="4062126" cy="4584527"/>
          </a:xfrm>
        </p:spPr>
        <p:txBody>
          <a:bodyPr>
            <a:normAutofit/>
          </a:bodyPr>
          <a:lstStyle/>
          <a:p>
            <a:r>
              <a:rPr lang="en-US" sz="4000">
                <a:solidFill>
                  <a:srgbClr val="FFFFFF"/>
                </a:solidFill>
                <a:latin typeface="Avenir Next LT Pro Light" panose="020B0304020202020204" pitchFamily="34" charset="0"/>
              </a:rPr>
              <a:t>DIRECTORY INFORMATION</a:t>
            </a:r>
          </a:p>
        </p:txBody>
      </p:sp>
      <p:sp>
        <p:nvSpPr>
          <p:cNvPr id="3" name="Content Placeholder 2"/>
          <p:cNvSpPr>
            <a:spLocks noGrp="1"/>
          </p:cNvSpPr>
          <p:nvPr>
            <p:ph idx="1"/>
          </p:nvPr>
        </p:nvSpPr>
        <p:spPr>
          <a:xfrm>
            <a:off x="4226011" y="729049"/>
            <a:ext cx="7846540" cy="5427493"/>
          </a:xfrm>
        </p:spPr>
        <p:txBody>
          <a:bodyPr anchor="t">
            <a:normAutofit/>
          </a:bodyPr>
          <a:lstStyle/>
          <a:p>
            <a:pPr>
              <a:buFont typeface="Wingdings" panose="05000000000000000000" pitchFamily="2" charset="2"/>
              <a:buChar char="ü"/>
            </a:pPr>
            <a:r>
              <a:rPr lang="en-US" sz="2400" b="1" dirty="0">
                <a:latin typeface="Avenir Next LT Pro Light"/>
              </a:rPr>
              <a:t>FERPA identifies certain information, called directory information, that may be disclosed without the student's permission. </a:t>
            </a:r>
          </a:p>
          <a:p>
            <a:pPr>
              <a:buFont typeface="Wingdings" panose="05000000000000000000" pitchFamily="2" charset="2"/>
              <a:buChar char="ü"/>
            </a:pPr>
            <a:r>
              <a:rPr lang="en-US" sz="2400" b="1" dirty="0">
                <a:latin typeface="Avenir Next LT Pro Light"/>
              </a:rPr>
              <a:t>Please visit our website on Directory Information for more information: </a:t>
            </a:r>
            <a:r>
              <a:rPr lang="en-US" sz="2400" b="1" dirty="0">
                <a:latin typeface="Avenir Next LT Pro Light"/>
                <a:hlinkClick r:id="rId3"/>
              </a:rPr>
              <a:t>https://www.tamucc.edu/academics/registrar/ferpa/directory-information.php</a:t>
            </a:r>
            <a:endParaRPr lang="en-US" sz="2400" b="1" dirty="0">
              <a:latin typeface="Avenir Next LT Pro Light"/>
            </a:endParaRPr>
          </a:p>
          <a:p>
            <a:pPr>
              <a:buFont typeface="Wingdings" panose="05000000000000000000" pitchFamily="2" charset="2"/>
              <a:buChar char="ü"/>
            </a:pPr>
            <a:r>
              <a:rPr lang="en-US" sz="2400" b="1" dirty="0">
                <a:latin typeface="Avenir Next LT Pro Light"/>
              </a:rPr>
              <a:t>All incoming requests for directory information or Public Information Requests should be routed to the Office of Open Records. </a:t>
            </a:r>
            <a:r>
              <a:rPr lang="en-US" sz="2400" b="1" dirty="0">
                <a:latin typeface="Avenir Next LT Pro Light"/>
                <a:hlinkClick r:id="rId4"/>
              </a:rPr>
              <a:t>https://www.tamucc.edu/about-us/open-records.php</a:t>
            </a:r>
            <a:endParaRPr lang="en-US" sz="2400" b="1" dirty="0">
              <a:latin typeface="Avenir Next LT Pro Light"/>
            </a:endParaRPr>
          </a:p>
          <a:p>
            <a:endParaRPr lang="en-US"/>
          </a:p>
        </p:txBody>
      </p:sp>
      <p:pic>
        <p:nvPicPr>
          <p:cNvPr id="20" name="Picture 19" descr="A group of people walking under a sign&#10;&#10;Description automatically generated with low confidence">
            <a:extLst>
              <a:ext uri="{FF2B5EF4-FFF2-40B4-BE49-F238E27FC236}">
                <a16:creationId xmlns:a16="http://schemas.microsoft.com/office/drawing/2014/main" id="{74045F59-C406-E932-682A-2C8A1F6783D0}"/>
              </a:ext>
            </a:extLst>
          </p:cNvPr>
          <p:cNvPicPr>
            <a:picLocks noChangeAspect="1"/>
          </p:cNvPicPr>
          <p:nvPr/>
        </p:nvPicPr>
        <p:blipFill>
          <a:blip r:embed="rId5"/>
          <a:stretch>
            <a:fillRect/>
          </a:stretch>
        </p:blipFill>
        <p:spPr>
          <a:xfrm>
            <a:off x="0" y="2553637"/>
            <a:ext cx="4062125" cy="4304363"/>
          </a:xfrm>
          <a:prstGeom prst="rect">
            <a:avLst/>
          </a:prstGeom>
        </p:spPr>
      </p:pic>
    </p:spTree>
    <p:extLst>
      <p:ext uri="{BB962C8B-B14F-4D97-AF65-F5344CB8AC3E}">
        <p14:creationId xmlns:p14="http://schemas.microsoft.com/office/powerpoint/2010/main" val="437983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849" y="1240076"/>
            <a:ext cx="3305647" cy="4584527"/>
          </a:xfrm>
        </p:spPr>
        <p:txBody>
          <a:bodyPr>
            <a:normAutofit/>
          </a:bodyPr>
          <a:lstStyle/>
          <a:p>
            <a:r>
              <a:rPr lang="en-US" sz="4000" b="1" dirty="0">
                <a:solidFill>
                  <a:srgbClr val="FFFFFF"/>
                </a:solidFill>
                <a:latin typeface="Avenir Next LT Pro Light" panose="020B0304020202020204" pitchFamily="34" charset="0"/>
              </a:rPr>
              <a:t>Student Rights and Consent</a:t>
            </a:r>
          </a:p>
        </p:txBody>
      </p:sp>
      <p:sp>
        <p:nvSpPr>
          <p:cNvPr id="3" name="Content Placeholder 2"/>
          <p:cNvSpPr>
            <a:spLocks noGrp="1"/>
          </p:cNvSpPr>
          <p:nvPr>
            <p:ph idx="1"/>
          </p:nvPr>
        </p:nvSpPr>
        <p:spPr>
          <a:xfrm>
            <a:off x="4705594" y="172995"/>
            <a:ext cx="7214557" cy="6573794"/>
          </a:xfrm>
        </p:spPr>
        <p:txBody>
          <a:bodyPr anchor="t">
            <a:normAutofit/>
          </a:bodyPr>
          <a:lstStyle/>
          <a:p>
            <a:pPr marL="0" indent="0">
              <a:buNone/>
            </a:pPr>
            <a:r>
              <a:rPr lang="en-US" sz="2400" b="1" dirty="0">
                <a:latin typeface="Avenir Next LT Pro Light" panose="020B0304020202020204" pitchFamily="34" charset="0"/>
              </a:rPr>
              <a:t>Current and former students have the following rights:</a:t>
            </a:r>
          </a:p>
          <a:p>
            <a:pPr>
              <a:buFont typeface="Wingdings" panose="05000000000000000000" pitchFamily="2" charset="2"/>
              <a:buChar char="ü"/>
            </a:pPr>
            <a:r>
              <a:rPr lang="en-US" sz="2400" b="1" dirty="0">
                <a:latin typeface="Avenir Next LT Pro Light" panose="020B0304020202020204" pitchFamily="34" charset="0"/>
              </a:rPr>
              <a:t>Annual notification of FERPA rights, sent every Fall term;</a:t>
            </a:r>
          </a:p>
          <a:p>
            <a:pPr>
              <a:buFont typeface="Wingdings" panose="05000000000000000000" pitchFamily="2" charset="2"/>
              <a:buChar char="ü"/>
            </a:pPr>
            <a:r>
              <a:rPr lang="en-US" sz="2400" b="1" dirty="0">
                <a:latin typeface="Avenir Next LT Pro Light" panose="020B0304020202020204" pitchFamily="34" charset="0"/>
              </a:rPr>
              <a:t>Right to inspect and review their records within 45 days of the request.</a:t>
            </a:r>
          </a:p>
          <a:p>
            <a:pPr>
              <a:buFont typeface="Wingdings" panose="05000000000000000000" pitchFamily="2" charset="2"/>
              <a:buChar char="ü"/>
            </a:pPr>
            <a:r>
              <a:rPr lang="en-US" sz="2400" b="1" dirty="0">
                <a:latin typeface="Avenir Next LT Pro Light" panose="020B0304020202020204" pitchFamily="34" charset="0"/>
              </a:rPr>
              <a:t>Right to request changes;</a:t>
            </a:r>
          </a:p>
          <a:p>
            <a:pPr>
              <a:buFont typeface="Wingdings" panose="05000000000000000000" pitchFamily="2" charset="2"/>
              <a:buChar char="ü"/>
            </a:pPr>
            <a:r>
              <a:rPr lang="en-US" sz="2400" b="1" dirty="0">
                <a:latin typeface="Avenir Next LT Pro Light" panose="020B0304020202020204" pitchFamily="34" charset="0"/>
              </a:rPr>
              <a:t>Right to consent disclosures;</a:t>
            </a:r>
          </a:p>
          <a:p>
            <a:pPr>
              <a:buFont typeface="Wingdings" panose="05000000000000000000" pitchFamily="2" charset="2"/>
              <a:buChar char="ü"/>
            </a:pPr>
            <a:r>
              <a:rPr lang="en-US" sz="2400" b="1" dirty="0">
                <a:latin typeface="Avenir Next LT Pro Light" panose="020B0304020202020204" pitchFamily="34" charset="0"/>
              </a:rPr>
              <a:t>Right to complain internally via the Office of Information Security and University Registrar; and</a:t>
            </a:r>
          </a:p>
          <a:p>
            <a:pPr>
              <a:buFont typeface="Wingdings" panose="05000000000000000000" pitchFamily="2" charset="2"/>
              <a:buChar char="ü"/>
            </a:pPr>
            <a:r>
              <a:rPr lang="en-US" sz="2400" b="1" dirty="0">
                <a:latin typeface="Avenir Next LT Pro Light" panose="020B0304020202020204" pitchFamily="34" charset="0"/>
              </a:rPr>
              <a:t>Right to complain to the US Department of Education.</a:t>
            </a:r>
          </a:p>
        </p:txBody>
      </p:sp>
      <p:pic>
        <p:nvPicPr>
          <p:cNvPr id="11" name="Picture 10" descr="A group of people raising their hands&#10;&#10;Description automatically generated with medium confidence">
            <a:extLst>
              <a:ext uri="{FF2B5EF4-FFF2-40B4-BE49-F238E27FC236}">
                <a16:creationId xmlns:a16="http://schemas.microsoft.com/office/drawing/2014/main" id="{D9FE590E-6AD9-3A76-233D-09A03CB6DBEA}"/>
              </a:ext>
            </a:extLst>
          </p:cNvPr>
          <p:cNvPicPr>
            <a:picLocks noChangeAspect="1"/>
          </p:cNvPicPr>
          <p:nvPr/>
        </p:nvPicPr>
        <p:blipFill>
          <a:blip r:embed="rId3"/>
          <a:stretch>
            <a:fillRect/>
          </a:stretch>
        </p:blipFill>
        <p:spPr>
          <a:xfrm>
            <a:off x="0" y="3873500"/>
            <a:ext cx="4062127" cy="2984499"/>
          </a:xfrm>
          <a:prstGeom prst="rect">
            <a:avLst/>
          </a:prstGeom>
        </p:spPr>
      </p:pic>
    </p:spTree>
    <p:extLst>
      <p:ext uri="{BB962C8B-B14F-4D97-AF65-F5344CB8AC3E}">
        <p14:creationId xmlns:p14="http://schemas.microsoft.com/office/powerpoint/2010/main" val="56371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9683" y="1240076"/>
            <a:ext cx="2727813" cy="4584527"/>
          </a:xfrm>
        </p:spPr>
        <p:txBody>
          <a:bodyPr>
            <a:normAutofit/>
          </a:bodyPr>
          <a:lstStyle/>
          <a:p>
            <a:r>
              <a:rPr lang="en-US" sz="4000" b="1" dirty="0">
                <a:solidFill>
                  <a:srgbClr val="FFFFFF"/>
                </a:solidFill>
                <a:latin typeface="Avenir Next LT Pro Light" panose="020B0304020202020204" pitchFamily="34" charset="0"/>
              </a:rPr>
              <a:t>Helpful info </a:t>
            </a:r>
          </a:p>
        </p:txBody>
      </p:sp>
      <p:sp>
        <p:nvSpPr>
          <p:cNvPr id="3" name="Content Placeholder 2"/>
          <p:cNvSpPr>
            <a:spLocks noGrp="1"/>
          </p:cNvSpPr>
          <p:nvPr>
            <p:ph idx="1"/>
          </p:nvPr>
        </p:nvSpPr>
        <p:spPr>
          <a:xfrm>
            <a:off x="4107426" y="97806"/>
            <a:ext cx="8044291" cy="6571218"/>
          </a:xfrm>
        </p:spPr>
        <p:txBody>
          <a:bodyPr anchor="t">
            <a:normAutofit fontScale="25000" lnSpcReduction="20000"/>
          </a:bodyPr>
          <a:lstStyle/>
          <a:p>
            <a:pPr marL="0" indent="0">
              <a:buNone/>
            </a:pPr>
            <a:r>
              <a:rPr lang="en-US" sz="7200" b="1" dirty="0">
                <a:latin typeface="Avenir Next LT Pro Light"/>
              </a:rPr>
              <a:t>	When requesting access to university programs that provide 	student data such as Banner, Laserfiche or Argos:  </a:t>
            </a:r>
          </a:p>
          <a:p>
            <a:pPr lvl="1">
              <a:buFont typeface="Wingdings" panose="05000000000000000000" pitchFamily="2" charset="2"/>
              <a:buChar char="ü"/>
            </a:pPr>
            <a:r>
              <a:rPr lang="en-US" sz="7200" b="1" dirty="0">
                <a:latin typeface="Avenir Next LT Pro Light"/>
              </a:rPr>
              <a:t>Be mindful of the level of access that is being requested. A supervisor usually has a higher level of access than a subordinate. Copying access of a supervisor to subordinates is not recommended. </a:t>
            </a:r>
            <a:endParaRPr lang="en-US" sz="7200" b="1" i="0" dirty="0">
              <a:latin typeface="Avenir Next LT Pro Light"/>
            </a:endParaRPr>
          </a:p>
          <a:p>
            <a:pPr lvl="1">
              <a:buFont typeface="Wingdings" panose="05000000000000000000" pitchFamily="2" charset="2"/>
              <a:buChar char="ü"/>
            </a:pPr>
            <a:r>
              <a:rPr lang="en-US" sz="7200" b="1" dirty="0">
                <a:latin typeface="Avenir Next LT Pro Light"/>
              </a:rPr>
              <a:t>If you are granted access to folders that are not related to your job duties, do not run reports. Speak to your supervisor about the excess access, limiting access prevents accidental data exposure.</a:t>
            </a:r>
          </a:p>
          <a:p>
            <a:pPr lvl="1">
              <a:buFont typeface="Wingdings" panose="05000000000000000000" pitchFamily="2" charset="2"/>
              <a:buChar char="ü"/>
            </a:pPr>
            <a:r>
              <a:rPr lang="en-US" sz="7200" b="1" dirty="0">
                <a:latin typeface="Avenir Next LT Pro Light"/>
              </a:rPr>
              <a:t>When running reports on a student or a group of students and saving it to your desktop, it is helpful to password protect your reports. This prevents anyone from accessing it if you accidentally attach and send it in an email. </a:t>
            </a:r>
          </a:p>
          <a:p>
            <a:pPr marL="457200" lvl="1" indent="0">
              <a:buNone/>
            </a:pPr>
            <a:endParaRPr lang="en-US" sz="7200" b="1" dirty="0">
              <a:latin typeface="Avenir Next LT Pro Light"/>
            </a:endParaRPr>
          </a:p>
          <a:p>
            <a:pPr marL="457200" lvl="1" indent="0">
              <a:buNone/>
            </a:pPr>
            <a:r>
              <a:rPr lang="en-US" sz="7200" b="1" dirty="0">
                <a:latin typeface="Avenir Next LT Pro Light"/>
              </a:rPr>
              <a:t>	When communicating to students about educational information, 	refrain from using or responding to personal email addresses. Only 	utilize their Islander email accounts. If a secondary email address is 	copied, please drop that email account from your response. </a:t>
            </a:r>
          </a:p>
          <a:p>
            <a:pPr marL="457200" lvl="1" indent="0">
              <a:buNone/>
            </a:pPr>
            <a:endParaRPr lang="en-US" sz="7200" b="1" dirty="0">
              <a:latin typeface="Avenir Next LT Pro Light"/>
            </a:endParaRPr>
          </a:p>
          <a:p>
            <a:pPr marL="457200" lvl="1" indent="0">
              <a:buNone/>
            </a:pPr>
            <a:r>
              <a:rPr lang="en-US" sz="7200" b="1" i="1" dirty="0">
                <a:latin typeface="Avenir Next LT Pro Light"/>
              </a:rPr>
              <a:t>	</a:t>
            </a:r>
            <a:r>
              <a:rPr lang="en-US" sz="7200" b="1" dirty="0">
                <a:latin typeface="Avenir Next LT Pro Light"/>
              </a:rPr>
              <a:t>A FERPA violation puts the university at risk of losing our Title 	IV federal funding. A penalty</a:t>
            </a:r>
            <a:r>
              <a:rPr lang="en-US" sz="7200" b="1" dirty="0">
                <a:latin typeface="Avenir Next LT Pro Light"/>
                <a:ea typeface="+mn-lt"/>
                <a:cs typeface="+mn-lt"/>
              </a:rPr>
              <a:t> for a violation can </a:t>
            </a:r>
            <a:r>
              <a:rPr lang="en" sz="7200" b="1" dirty="0">
                <a:latin typeface="Avenir Next LT Pro Light"/>
                <a:ea typeface="+mn-lt"/>
                <a:cs typeface="+mn-lt"/>
              </a:rPr>
              <a:t>be withdrawal of 	U.S. Department of Education funds from the institution.</a:t>
            </a:r>
            <a:endParaRPr lang="en-US" sz="7200" b="1" dirty="0">
              <a:latin typeface="Avenir Next LT Pro Light"/>
            </a:endParaRPr>
          </a:p>
          <a:p>
            <a:pPr marL="0" indent="0">
              <a:buNone/>
            </a:pPr>
            <a:endParaRPr lang="en-US" dirty="0">
              <a:latin typeface="Baskerville Old Face" panose="02020602080505020303" pitchFamily="18" charset="0"/>
            </a:endParaRPr>
          </a:p>
          <a:p>
            <a:pPr marL="530225" lvl="1" indent="0">
              <a:buNone/>
            </a:pPr>
            <a:r>
              <a:rPr lang="en-US" dirty="0">
                <a:latin typeface="Baskerville Old Face"/>
              </a:rPr>
              <a:t>	</a:t>
            </a:r>
          </a:p>
        </p:txBody>
      </p:sp>
      <p:pic>
        <p:nvPicPr>
          <p:cNvPr id="7" name="Picture 6" descr="Two people looking at a computer&#10;&#10;Description automatically generated with medium confidence">
            <a:extLst>
              <a:ext uri="{FF2B5EF4-FFF2-40B4-BE49-F238E27FC236}">
                <a16:creationId xmlns:a16="http://schemas.microsoft.com/office/drawing/2014/main" id="{200812E1-6F1F-6820-63C9-7EAB211C10E5}"/>
              </a:ext>
            </a:extLst>
          </p:cNvPr>
          <p:cNvPicPr>
            <a:picLocks noChangeAspect="1"/>
          </p:cNvPicPr>
          <p:nvPr/>
        </p:nvPicPr>
        <p:blipFill>
          <a:blip r:embed="rId3"/>
          <a:stretch>
            <a:fillRect/>
          </a:stretch>
        </p:blipFill>
        <p:spPr>
          <a:xfrm>
            <a:off x="0" y="4165600"/>
            <a:ext cx="4062127" cy="2692400"/>
          </a:xfrm>
          <a:prstGeom prst="rect">
            <a:avLst/>
          </a:prstGeom>
        </p:spPr>
      </p:pic>
      <p:pic>
        <p:nvPicPr>
          <p:cNvPr id="8" name="Graphic 7" descr="Internet with solid fill">
            <a:extLst>
              <a:ext uri="{FF2B5EF4-FFF2-40B4-BE49-F238E27FC236}">
                <a16:creationId xmlns:a16="http://schemas.microsoft.com/office/drawing/2014/main" id="{C3470350-8818-3CB3-EE12-EDC021F07E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27" y="-33996"/>
            <a:ext cx="914400" cy="914400"/>
          </a:xfrm>
          <a:prstGeom prst="rect">
            <a:avLst/>
          </a:prstGeom>
        </p:spPr>
      </p:pic>
      <p:pic>
        <p:nvPicPr>
          <p:cNvPr id="10" name="Graphic 9" descr="Email with solid fill">
            <a:extLst>
              <a:ext uri="{FF2B5EF4-FFF2-40B4-BE49-F238E27FC236}">
                <a16:creationId xmlns:a16="http://schemas.microsoft.com/office/drawing/2014/main" id="{9DA5BECB-115C-C748-7C45-38E6BD2391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7870" y="3764143"/>
            <a:ext cx="802914" cy="802914"/>
          </a:xfrm>
          <a:prstGeom prst="rect">
            <a:avLst/>
          </a:prstGeom>
        </p:spPr>
      </p:pic>
      <p:pic>
        <p:nvPicPr>
          <p:cNvPr id="12" name="Graphic 11" descr="Comment Important with solid fill">
            <a:extLst>
              <a:ext uri="{FF2B5EF4-FFF2-40B4-BE49-F238E27FC236}">
                <a16:creationId xmlns:a16="http://schemas.microsoft.com/office/drawing/2014/main" id="{F64CD36B-74D4-7EFF-16EB-E281226B3A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2127" y="5391912"/>
            <a:ext cx="914400" cy="914400"/>
          </a:xfrm>
          <a:prstGeom prst="rect">
            <a:avLst/>
          </a:prstGeom>
        </p:spPr>
      </p:pic>
    </p:spTree>
    <p:extLst>
      <p:ext uri="{BB962C8B-B14F-4D97-AF65-F5344CB8AC3E}">
        <p14:creationId xmlns:p14="http://schemas.microsoft.com/office/powerpoint/2010/main" val="3345671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0</TotalTime>
  <Words>1179</Words>
  <Application>Microsoft Office PowerPoint</Application>
  <PresentationFormat>Widescreen</PresentationFormat>
  <Paragraphs>88</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Gallery</vt:lpstr>
      <vt:lpstr>FERPA: PROTECTING EDUCATIONAL RECORDS</vt:lpstr>
      <vt:lpstr>What is FERPA?</vt:lpstr>
      <vt:lpstr>BASIC PRINCIPLES</vt:lpstr>
      <vt:lpstr>WHAT IS legitimate educational USE?</vt:lpstr>
      <vt:lpstr>What is an education record?</vt:lpstr>
      <vt:lpstr>Consent Prior to Disclosure</vt:lpstr>
      <vt:lpstr>DIRECTORY INFORMATION</vt:lpstr>
      <vt:lpstr>Student Rights and Consent</vt:lpstr>
      <vt:lpstr>Helpful info </vt:lpstr>
      <vt:lpstr>Banner Pledge of Responsibility</vt:lpstr>
      <vt:lpstr>FINAL THOUGHTS FROM THE REGISTRAR</vt:lpstr>
      <vt:lpstr>Questions?</vt:lpstr>
    </vt:vector>
  </TitlesOfParts>
  <Company>TAMUCC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FERPA:</dc:title>
  <dc:creator>Chong, Maile</dc:creator>
  <cp:lastModifiedBy>Chapa, Melissa</cp:lastModifiedBy>
  <cp:revision>67</cp:revision>
  <dcterms:created xsi:type="dcterms:W3CDTF">2017-11-08T15:53:24Z</dcterms:created>
  <dcterms:modified xsi:type="dcterms:W3CDTF">2024-11-14T14:41:20Z</dcterms:modified>
</cp:coreProperties>
</file>