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4"/>
  </p:sldMasterIdLst>
  <p:notesMasterIdLst>
    <p:notesMasterId r:id="rId17"/>
  </p:notesMasterIdLst>
  <p:handoutMasterIdLst>
    <p:handoutMasterId r:id="rId18"/>
  </p:handoutMasterIdLst>
  <p:sldIdLst>
    <p:sldId id="289" r:id="rId5"/>
    <p:sldId id="304" r:id="rId6"/>
    <p:sldId id="315" r:id="rId7"/>
    <p:sldId id="313" r:id="rId8"/>
    <p:sldId id="316" r:id="rId9"/>
    <p:sldId id="314" r:id="rId10"/>
    <p:sldId id="317" r:id="rId11"/>
    <p:sldId id="299" r:id="rId12"/>
    <p:sldId id="318" r:id="rId13"/>
    <p:sldId id="306" r:id="rId14"/>
    <p:sldId id="320" r:id="rId15"/>
    <p:sldId id="31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8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1A1E64-A0A9-2038-C66C-3815A5FB5955}" v="77" dt="2025-03-19T19:18:03.763"/>
    <p1510:client id="{9C85D2FB-D731-486E-A397-A9DC76193443}" v="40" dt="2025-03-19T15:08:53.040"/>
  </p1510:revLst>
</p1510:revInfo>
</file>

<file path=ppt/tableStyles.xml><?xml version="1.0" encoding="utf-8"?>
<a:tblStyleLst xmlns:a="http://schemas.openxmlformats.org/drawingml/2006/main" def="{9DCAF9ED-07DC-4A11-8D7F-57B35C25682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94694" autoAdjust="0"/>
  </p:normalViewPr>
  <p:slideViewPr>
    <p:cSldViewPr snapToGrid="0">
      <p:cViewPr varScale="1">
        <p:scale>
          <a:sx n="96" d="100"/>
          <a:sy n="96" d="100"/>
        </p:scale>
        <p:origin x="150" y="8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757"/>
    </p:cViewPr>
  </p:sorterViewPr>
  <p:notesViewPr>
    <p:cSldViewPr snapToGrid="0">
      <p:cViewPr>
        <p:scale>
          <a:sx n="1" d="2"/>
          <a:sy n="1" d="2"/>
        </p:scale>
        <p:origin x="3480" y="5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76AB79-C677-3DB7-78CF-9305D58614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13AB137-CEA6-0244-F12B-1ECC21172D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C994AA-C437-4EF4-8BEF-0B832D7FA420}" type="datetimeFigureOut">
              <a:rPr lang="en-US" smtClean="0"/>
              <a:t>3/19/2025</a:t>
            </a:fld>
            <a:endParaRPr lang="en-US" dirty="0"/>
          </a:p>
        </p:txBody>
      </p:sp>
      <p:sp>
        <p:nvSpPr>
          <p:cNvPr id="4" name="Footer Placeholder 3">
            <a:extLst>
              <a:ext uri="{FF2B5EF4-FFF2-40B4-BE49-F238E27FC236}">
                <a16:creationId xmlns:a16="http://schemas.microsoft.com/office/drawing/2014/main" id="{0868EC96-C6CC-F2AF-D90F-143F4D20A0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Tree>
    <p:extLst>
      <p:ext uri="{BB962C8B-B14F-4D97-AF65-F5344CB8AC3E}">
        <p14:creationId xmlns:p14="http://schemas.microsoft.com/office/powerpoint/2010/main" val="347202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B16356-3B28-4AAF-8099-7941810E2475}" type="datetimeFigureOut">
              <a:rPr lang="en-US" smtClean="0"/>
              <a:t>3/19/2025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5DA344-5FA2-43F7-9D95-CA56C82B080A}" type="slidenum">
              <a:rPr lang="en-US" smtClean="0"/>
              <a:t>‹#›</a:t>
            </a:fld>
            <a:endParaRPr lang="en-US" dirty="0"/>
          </a:p>
        </p:txBody>
      </p:sp>
    </p:spTree>
    <p:extLst>
      <p:ext uri="{BB962C8B-B14F-4D97-AF65-F5344CB8AC3E}">
        <p14:creationId xmlns:p14="http://schemas.microsoft.com/office/powerpoint/2010/main" val="1255762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smtClean="0"/>
              <a:t>1</a:t>
            </a:fld>
            <a:endParaRPr lang="en-US" dirty="0"/>
          </a:p>
        </p:txBody>
      </p:sp>
    </p:spTree>
    <p:extLst>
      <p:ext uri="{BB962C8B-B14F-4D97-AF65-F5344CB8AC3E}">
        <p14:creationId xmlns:p14="http://schemas.microsoft.com/office/powerpoint/2010/main" val="695444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smtClean="0"/>
              <a:t>10</a:t>
            </a:fld>
            <a:endParaRPr lang="en-US" dirty="0"/>
          </a:p>
        </p:txBody>
      </p:sp>
    </p:spTree>
    <p:extLst>
      <p:ext uri="{BB962C8B-B14F-4D97-AF65-F5344CB8AC3E}">
        <p14:creationId xmlns:p14="http://schemas.microsoft.com/office/powerpoint/2010/main" val="4019362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4CA02-E5D8-2AF9-290C-1957F3C2A8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C04E69-7A27-4A49-B6C4-63A4B07A62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8EB7B1-069F-05EE-9D67-3F2300D51C2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8D424E0-8AB0-37F8-A8BB-17CE69C019BB}"/>
              </a:ext>
            </a:extLst>
          </p:cNvPr>
          <p:cNvSpPr>
            <a:spLocks noGrp="1"/>
          </p:cNvSpPr>
          <p:nvPr>
            <p:ph type="sldNum" sz="quarter" idx="5"/>
          </p:nvPr>
        </p:nvSpPr>
        <p:spPr/>
        <p:txBody>
          <a:bodyPr/>
          <a:lstStyle/>
          <a:p>
            <a:fld id="{CC5DA344-5FA2-43F7-9D95-CA56C82B080A}" type="slidenum">
              <a:rPr lang="en-US" smtClean="0"/>
              <a:t>11</a:t>
            </a:fld>
            <a:endParaRPr lang="en-US" dirty="0"/>
          </a:p>
        </p:txBody>
      </p:sp>
    </p:spTree>
    <p:extLst>
      <p:ext uri="{BB962C8B-B14F-4D97-AF65-F5344CB8AC3E}">
        <p14:creationId xmlns:p14="http://schemas.microsoft.com/office/powerpoint/2010/main" val="3047659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smtClean="0"/>
              <a:t>12</a:t>
            </a:fld>
            <a:endParaRPr lang="en-US" dirty="0"/>
          </a:p>
        </p:txBody>
      </p:sp>
    </p:spTree>
    <p:extLst>
      <p:ext uri="{BB962C8B-B14F-4D97-AF65-F5344CB8AC3E}">
        <p14:creationId xmlns:p14="http://schemas.microsoft.com/office/powerpoint/2010/main" val="3700828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smtClean="0"/>
              <a:t>2</a:t>
            </a:fld>
            <a:endParaRPr lang="en-US" dirty="0"/>
          </a:p>
        </p:txBody>
      </p:sp>
    </p:spTree>
    <p:extLst>
      <p:ext uri="{BB962C8B-B14F-4D97-AF65-F5344CB8AC3E}">
        <p14:creationId xmlns:p14="http://schemas.microsoft.com/office/powerpoint/2010/main" val="2421681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smtClean="0"/>
              <a:t>3</a:t>
            </a:fld>
            <a:endParaRPr lang="en-US" dirty="0"/>
          </a:p>
        </p:txBody>
      </p:sp>
    </p:spTree>
    <p:extLst>
      <p:ext uri="{BB962C8B-B14F-4D97-AF65-F5344CB8AC3E}">
        <p14:creationId xmlns:p14="http://schemas.microsoft.com/office/powerpoint/2010/main" val="2722727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smtClean="0"/>
              <a:t>4</a:t>
            </a:fld>
            <a:endParaRPr lang="en-US" dirty="0"/>
          </a:p>
        </p:txBody>
      </p:sp>
    </p:spTree>
    <p:extLst>
      <p:ext uri="{BB962C8B-B14F-4D97-AF65-F5344CB8AC3E}">
        <p14:creationId xmlns:p14="http://schemas.microsoft.com/office/powerpoint/2010/main" val="2072757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smtClean="0"/>
              <a:t>5</a:t>
            </a:fld>
            <a:endParaRPr lang="en-US" dirty="0"/>
          </a:p>
        </p:txBody>
      </p:sp>
    </p:spTree>
    <p:extLst>
      <p:ext uri="{BB962C8B-B14F-4D97-AF65-F5344CB8AC3E}">
        <p14:creationId xmlns:p14="http://schemas.microsoft.com/office/powerpoint/2010/main" val="1540705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smtClean="0"/>
              <a:t>6</a:t>
            </a:fld>
            <a:endParaRPr lang="en-US" dirty="0"/>
          </a:p>
        </p:txBody>
      </p:sp>
    </p:spTree>
    <p:extLst>
      <p:ext uri="{BB962C8B-B14F-4D97-AF65-F5344CB8AC3E}">
        <p14:creationId xmlns:p14="http://schemas.microsoft.com/office/powerpoint/2010/main" val="3463246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smtClean="0"/>
              <a:t>7</a:t>
            </a:fld>
            <a:endParaRPr lang="en-US" dirty="0"/>
          </a:p>
        </p:txBody>
      </p:sp>
    </p:spTree>
    <p:extLst>
      <p:ext uri="{BB962C8B-B14F-4D97-AF65-F5344CB8AC3E}">
        <p14:creationId xmlns:p14="http://schemas.microsoft.com/office/powerpoint/2010/main" val="4204938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smtClean="0"/>
              <a:t>8</a:t>
            </a:fld>
            <a:endParaRPr lang="en-US" dirty="0"/>
          </a:p>
        </p:txBody>
      </p:sp>
    </p:spTree>
    <p:extLst>
      <p:ext uri="{BB962C8B-B14F-4D97-AF65-F5344CB8AC3E}">
        <p14:creationId xmlns:p14="http://schemas.microsoft.com/office/powerpoint/2010/main" val="2331509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smtClean="0"/>
              <a:t>9</a:t>
            </a:fld>
            <a:endParaRPr lang="en-US" dirty="0"/>
          </a:p>
        </p:txBody>
      </p:sp>
    </p:spTree>
    <p:extLst>
      <p:ext uri="{BB962C8B-B14F-4D97-AF65-F5344CB8AC3E}">
        <p14:creationId xmlns:p14="http://schemas.microsoft.com/office/powerpoint/2010/main" val="1110334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524000" y="1122363"/>
            <a:ext cx="9144000" cy="3025308"/>
          </a:xfrm>
        </p:spPr>
        <p:txBody>
          <a:bodyPr anchor="b">
            <a:normAutofit/>
          </a:bodyPr>
          <a:lstStyle>
            <a:lvl1pPr algn="ctr">
              <a:defRPr sz="6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524000" y="4386729"/>
            <a:ext cx="9144000" cy="1135529"/>
          </a:xfrm>
        </p:spPr>
        <p:txBody>
          <a:bodyPr>
            <a:normAutofit/>
          </a:bodyPr>
          <a:lstStyle>
            <a:lvl1pPr marL="0" indent="0" algn="ctr">
              <a:lnSpc>
                <a:spcPct val="12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p>
            <a:fld id="{D6D8061D-18C3-4F4F-85EF-561633F58754}" type="datetimeFigureOut">
              <a:rPr lang="en-US" smtClean="0"/>
              <a:t>3/19/2025</a:t>
            </a:fld>
            <a:endParaRPr lang="en-US" dirty="0"/>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411565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5C77-55F8-4677-A96C-E6D3F5545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064EF-ADDA-4943-8F87-A7469D7997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0D493-D1E7-4358-95E9-B5B80A49E603}"/>
              </a:ext>
            </a:extLst>
          </p:cNvPr>
          <p:cNvSpPr>
            <a:spLocks noGrp="1"/>
          </p:cNvSpPr>
          <p:nvPr>
            <p:ph type="dt" sz="half" idx="10"/>
          </p:nvPr>
        </p:nvSpPr>
        <p:spPr/>
        <p:txBody>
          <a:bodyPr/>
          <a:lstStyle/>
          <a:p>
            <a:fld id="{D6D8061D-18C3-4F4F-85EF-561633F58754}" type="datetimeFigureOut">
              <a:rPr lang="en-US" smtClean="0"/>
              <a:t>3/19/2025</a:t>
            </a:fld>
            <a:endParaRPr lang="en-US" dirty="0"/>
          </a:p>
        </p:txBody>
      </p:sp>
      <p:sp>
        <p:nvSpPr>
          <p:cNvPr id="5" name="Footer Placeholder 4">
            <a:extLst>
              <a:ext uri="{FF2B5EF4-FFF2-40B4-BE49-F238E27FC236}">
                <a16:creationId xmlns:a16="http://schemas.microsoft.com/office/drawing/2014/main" id="{A6E98326-3276-4B9E-960F-10C6677BFAF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D4C3AC2-288D-4FEE-BF80-0EAEDDFAB049}"/>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461895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33C6A-5417-40BD-BF7A-9405832237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3BCB45-B343-46F6-9718-AA0D68CED1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DA2A4-FD34-4E17-908F-4367B1E644C3}"/>
              </a:ext>
            </a:extLst>
          </p:cNvPr>
          <p:cNvSpPr>
            <a:spLocks noGrp="1"/>
          </p:cNvSpPr>
          <p:nvPr>
            <p:ph type="dt" sz="half" idx="10"/>
          </p:nvPr>
        </p:nvSpPr>
        <p:spPr/>
        <p:txBody>
          <a:bodyPr/>
          <a:lstStyle/>
          <a:p>
            <a:fld id="{D6D8061D-18C3-4F4F-85EF-561633F58754}" type="datetimeFigureOut">
              <a:rPr lang="en-US" smtClean="0"/>
              <a:t>3/19/2025</a:t>
            </a:fld>
            <a:endParaRPr lang="en-US" dirty="0"/>
          </a:p>
        </p:txBody>
      </p:sp>
      <p:sp>
        <p:nvSpPr>
          <p:cNvPr id="5" name="Footer Placeholder 4">
            <a:extLst>
              <a:ext uri="{FF2B5EF4-FFF2-40B4-BE49-F238E27FC236}">
                <a16:creationId xmlns:a16="http://schemas.microsoft.com/office/drawing/2014/main" id="{93B87AE3-776D-451D-AA52-C06B747248C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AA0C4D5-BE1E-4D6A-9196-E0F9E42B2E1E}"/>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47221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74AAEB19-4B49-2801-9B15-7682CDF04C04}"/>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D23C3EC-28B3-4644-8BE5-3288734B4639}"/>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2E8C189B-2E00-67DA-E342-3440F5EBB4CE}"/>
              </a:ext>
            </a:extLst>
          </p:cNvPr>
          <p:cNvSpPr>
            <a:spLocks noGrp="1"/>
          </p:cNvSpPr>
          <p:nvPr>
            <p:ph type="ctrTitle" hasCustomPrompt="1"/>
          </p:nvPr>
        </p:nvSpPr>
        <p:spPr>
          <a:xfrm>
            <a:off x="857468" y="486137"/>
            <a:ext cx="5427584" cy="3599727"/>
          </a:xfrm>
        </p:spPr>
        <p:txBody>
          <a:bodyPr anchor="b" anchorCtr="0">
            <a:noAutofit/>
          </a:bodyPr>
          <a:lstStyle>
            <a:lvl1pPr algn="l">
              <a:defRPr sz="4400" cap="all" baseline="0">
                <a:solidFill>
                  <a:schemeClr val="accent1"/>
                </a:solidFill>
              </a:defRPr>
            </a:lvl1pPr>
          </a:lstStyle>
          <a:p>
            <a:r>
              <a:rPr lang="en-US" dirty="0"/>
              <a:t>Click to add title</a:t>
            </a:r>
          </a:p>
        </p:txBody>
      </p:sp>
      <p:sp>
        <p:nvSpPr>
          <p:cNvPr id="13" name="Picture Placeholder 12">
            <a:extLst>
              <a:ext uri="{FF2B5EF4-FFF2-40B4-BE49-F238E27FC236}">
                <a16:creationId xmlns:a16="http://schemas.microsoft.com/office/drawing/2014/main" id="{B64FCBF4-90E6-FFAA-143D-3A01CE52569B}"/>
              </a:ext>
            </a:extLst>
          </p:cNvPr>
          <p:cNvSpPr>
            <a:spLocks noGrp="1"/>
          </p:cNvSpPr>
          <p:nvPr>
            <p:ph type="pic" sz="quarter" idx="10"/>
          </p:nvPr>
        </p:nvSpPr>
        <p:spPr>
          <a:xfrm>
            <a:off x="5624774" y="-6713"/>
            <a:ext cx="6578801" cy="6894576"/>
          </a:xfrm>
          <a:custGeom>
            <a:avLst/>
            <a:gdLst>
              <a:gd name="connsiteX0" fmla="*/ 0 w 6613525"/>
              <a:gd name="connsiteY0" fmla="*/ 0 h 6858000"/>
              <a:gd name="connsiteX1" fmla="*/ 6613525 w 6613525"/>
              <a:gd name="connsiteY1" fmla="*/ 0 h 6858000"/>
              <a:gd name="connsiteX2" fmla="*/ 6613525 w 6613525"/>
              <a:gd name="connsiteY2" fmla="*/ 6858000 h 6858000"/>
              <a:gd name="connsiteX3" fmla="*/ 0 w 6613525"/>
              <a:gd name="connsiteY3" fmla="*/ 6858000 h 6858000"/>
              <a:gd name="connsiteX4" fmla="*/ 0 w 6613525"/>
              <a:gd name="connsiteY4" fmla="*/ 0 h 6858000"/>
              <a:gd name="connsiteX0" fmla="*/ 1875099 w 6613525"/>
              <a:gd name="connsiteY0" fmla="*/ 0 h 6858000"/>
              <a:gd name="connsiteX1" fmla="*/ 6613525 w 6613525"/>
              <a:gd name="connsiteY1" fmla="*/ 0 h 6858000"/>
              <a:gd name="connsiteX2" fmla="*/ 6613525 w 6613525"/>
              <a:gd name="connsiteY2" fmla="*/ 6858000 h 6858000"/>
              <a:gd name="connsiteX3" fmla="*/ 0 w 6613525"/>
              <a:gd name="connsiteY3" fmla="*/ 6858000 h 6858000"/>
              <a:gd name="connsiteX4" fmla="*/ 1875099 w 6613525"/>
              <a:gd name="connsiteY4" fmla="*/ 0 h 6858000"/>
              <a:gd name="connsiteX0" fmla="*/ 1840375 w 6578801"/>
              <a:gd name="connsiteY0" fmla="*/ 0 h 6869575"/>
              <a:gd name="connsiteX1" fmla="*/ 6578801 w 6578801"/>
              <a:gd name="connsiteY1" fmla="*/ 0 h 6869575"/>
              <a:gd name="connsiteX2" fmla="*/ 6578801 w 6578801"/>
              <a:gd name="connsiteY2" fmla="*/ 6858000 h 6869575"/>
              <a:gd name="connsiteX3" fmla="*/ 0 w 6578801"/>
              <a:gd name="connsiteY3" fmla="*/ 6869575 h 6869575"/>
              <a:gd name="connsiteX4" fmla="*/ 1840375 w 6578801"/>
              <a:gd name="connsiteY4" fmla="*/ 0 h 686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8801" h="6869575">
                <a:moveTo>
                  <a:pt x="1840375" y="0"/>
                </a:moveTo>
                <a:lnTo>
                  <a:pt x="6578801" y="0"/>
                </a:lnTo>
                <a:lnTo>
                  <a:pt x="6578801" y="6858000"/>
                </a:lnTo>
                <a:lnTo>
                  <a:pt x="0" y="6869575"/>
                </a:lnTo>
                <a:lnTo>
                  <a:pt x="1840375" y="0"/>
                </a:lnTo>
                <a:close/>
              </a:path>
            </a:pathLst>
          </a:custGeom>
        </p:spPr>
        <p:txBody>
          <a:bodyPr tIns="274320" rIns="274320">
            <a:normAutofit/>
          </a:bodyPr>
          <a:lstStyle>
            <a:lvl1pPr marL="0" indent="0" algn="r">
              <a:buNone/>
              <a:defRPr sz="2000"/>
            </a:lvl1pPr>
          </a:lstStyle>
          <a:p>
            <a:r>
              <a:rPr lang="en-US" dirty="0"/>
              <a:t>Click icon to add picture</a:t>
            </a:r>
          </a:p>
        </p:txBody>
      </p:sp>
    </p:spTree>
    <p:extLst>
      <p:ext uri="{BB962C8B-B14F-4D97-AF65-F5344CB8AC3E}">
        <p14:creationId xmlns:p14="http://schemas.microsoft.com/office/powerpoint/2010/main" val="10072401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Content + picture ">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00B3A65-BB60-F2B4-4CF4-19A7C53F188A}"/>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F1DB8D5-B954-BFC9-C8D8-F0491CCBE29B}"/>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507D69F-27D7-2C68-A17D-3F1399C8BE71}"/>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838199" y="365125"/>
            <a:ext cx="6645965" cy="1325563"/>
          </a:xfrm>
        </p:spPr>
        <p:txBody>
          <a:bodyPr anchor="b" anchorCtr="0">
            <a:no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1" y="2055813"/>
            <a:ext cx="5781261" cy="4067492"/>
          </a:xfrm>
        </p:spPr>
        <p:txBody>
          <a:bodyPr>
            <a:normAutofit/>
          </a:bodyPr>
          <a:lstStyle>
            <a:lvl1pPr marL="0" indent="0">
              <a:spcBef>
                <a:spcPts val="1000"/>
              </a:spcBef>
              <a:spcAft>
                <a:spcPts val="500"/>
              </a:spcAft>
              <a:buNone/>
              <a:defRPr sz="1800"/>
            </a:lvl1pPr>
            <a:lvl2pPr>
              <a:spcBef>
                <a:spcPts val="1000"/>
              </a:spcBef>
              <a:spcAft>
                <a:spcPts val="500"/>
              </a:spcAft>
              <a:defRPr sz="1600"/>
            </a:lvl2pPr>
            <a:lvl3pPr>
              <a:spcBef>
                <a:spcPts val="1000"/>
              </a:spcBef>
              <a:spcAft>
                <a:spcPts val="500"/>
              </a:spcAft>
              <a:defRPr sz="1400"/>
            </a:lvl3pPr>
            <a:lvl4pPr>
              <a:spcBef>
                <a:spcPts val="1000"/>
              </a:spcBef>
              <a:spcAft>
                <a:spcPts val="500"/>
              </a:spcAft>
              <a:defRPr sz="1200"/>
            </a:lvl4pPr>
            <a:lvl5pPr>
              <a:spcBef>
                <a:spcPts val="1000"/>
              </a:spcBef>
              <a:spcAft>
                <a:spcPts val="500"/>
              </a:spcAft>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BC013AD6-0EF3-2B25-DDBD-2DF706123AEE}"/>
              </a:ext>
            </a:extLst>
          </p:cNvPr>
          <p:cNvSpPr>
            <a:spLocks noGrp="1"/>
          </p:cNvSpPr>
          <p:nvPr>
            <p:ph type="pic" sz="quarter" idx="13"/>
          </p:nvPr>
        </p:nvSpPr>
        <p:spPr>
          <a:xfrm>
            <a:off x="7566991" y="-22860"/>
            <a:ext cx="4625008" cy="6903720"/>
          </a:xfrm>
        </p:spPr>
        <p:txBody>
          <a:bodyPr tIns="274320">
            <a:normAutofit/>
          </a:bodyPr>
          <a:lstStyle>
            <a:lvl1pPr marL="0" indent="0" algn="ctr">
              <a:buNone/>
              <a:defRPr sz="2000"/>
            </a:lvl1pPr>
          </a:lstStyle>
          <a:p>
            <a:r>
              <a:rPr lang="en-US" dirty="0"/>
              <a:t>Click icon to add picture</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3/19/2025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3656868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fld id="{D6D8061D-18C3-4F4F-85EF-561633F58754}" type="datetimeFigureOut">
              <a:rPr lang="en-US" smtClean="0"/>
              <a:t>3/19/2025</a:t>
            </a:fld>
            <a:endParaRPr lang="en-US" dirty="0"/>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667895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a:lstStyle/>
          <a:p>
            <a:fld id="{D6D8061D-18C3-4F4F-85EF-561633F58754}" type="datetimeFigureOut">
              <a:rPr lang="en-US" smtClean="0"/>
              <a:t>3/19/2025</a:t>
            </a:fld>
            <a:endParaRPr lang="en-US" dirty="0"/>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3535638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38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172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fld id="{D6D8061D-18C3-4F4F-85EF-561633F58754}" type="datetimeFigureOut">
              <a:rPr lang="en-US" smtClean="0"/>
              <a:t>3/19/2025</a:t>
            </a:fld>
            <a:endParaRPr lang="en-US" dirty="0"/>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4208121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39788" y="1734325"/>
            <a:ext cx="5157787"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39788" y="255823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6172200" y="1734325"/>
            <a:ext cx="5183188"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6172200" y="255823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fld id="{D6D8061D-18C3-4F4F-85EF-561633F58754}" type="datetimeFigureOut">
              <a:rPr lang="en-US" smtClean="0"/>
              <a:t>3/19/2025</a:t>
            </a:fld>
            <a:endParaRPr lang="en-US" dirty="0"/>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3877208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fld id="{D6D8061D-18C3-4F4F-85EF-561633F58754}" type="datetimeFigureOut">
              <a:rPr lang="en-US" smtClean="0"/>
              <a:t>3/19/2025</a:t>
            </a:fld>
            <a:endParaRPr lang="en-US" dirty="0"/>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4049826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fld id="{D6D8061D-18C3-4F4F-85EF-561633F58754}" type="datetimeFigureOut">
              <a:rPr lang="en-US" smtClean="0"/>
              <a:t>3/19/2025</a:t>
            </a:fld>
            <a:endParaRPr lang="en-US" dirty="0"/>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762831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fld id="{D6D8061D-18C3-4F4F-85EF-561633F58754}" type="datetimeFigureOut">
              <a:rPr lang="en-US" smtClean="0"/>
              <a:t>3/19/2025</a:t>
            </a:fld>
            <a:endParaRPr lang="en-US" dirty="0"/>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719983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fld id="{D6D8061D-18C3-4F4F-85EF-561633F58754}" type="datetimeFigureOut">
              <a:rPr lang="en-US" smtClean="0"/>
              <a:t>3/19/2025</a:t>
            </a:fld>
            <a:endParaRPr lang="en-US" dirty="0"/>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979663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143000" y="533401"/>
            <a:ext cx="9906000" cy="138215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143000" y="2009554"/>
            <a:ext cx="9906000" cy="40244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337102" y="6398878"/>
            <a:ext cx="4193908"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D6D8061D-18C3-4F4F-85EF-561633F58754}" type="datetimeFigureOut">
              <a:rPr lang="en-US" smtClean="0"/>
              <a:t>3/19/2025</a:t>
            </a:fld>
            <a:endParaRPr lang="en-US" dirty="0"/>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54429" y="6398878"/>
            <a:ext cx="4497315" cy="365125"/>
          </a:xfrm>
          <a:prstGeom prst="rect">
            <a:avLst/>
          </a:prstGeom>
        </p:spPr>
        <p:txBody>
          <a:bodyPr vert="horz" lIns="91440" tIns="45720" rIns="91440" bIns="45720" rtlCol="0" anchor="ctr">
            <a:normAutofit/>
          </a:bodyPr>
          <a:lstStyle>
            <a:lvl1pPr algn="l">
              <a:defRPr sz="1200" b="1" spc="30" baseline="0">
                <a:solidFill>
                  <a:schemeClr val="tx2"/>
                </a:solidFill>
                <a:latin typeface="+mj-lt"/>
              </a:defRPr>
            </a:lvl1pPr>
          </a:lstStyle>
          <a:p>
            <a:endParaRPr lang="en-US" dirty="0"/>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1602477" y="6398878"/>
            <a:ext cx="470887"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CBD12358-51D2-46B3-9BDE-DF29528B9454}" type="slidenum">
              <a:rPr lang="en-US" smtClean="0"/>
              <a:t>‹#›</a:t>
            </a:fld>
            <a:endParaRPr lang="en-US" dirty="0"/>
          </a:p>
        </p:txBody>
      </p:sp>
    </p:spTree>
    <p:extLst>
      <p:ext uri="{BB962C8B-B14F-4D97-AF65-F5344CB8AC3E}">
        <p14:creationId xmlns:p14="http://schemas.microsoft.com/office/powerpoint/2010/main" val="155606510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7" r:id="rId13"/>
  </p:sldLayoutIdLst>
  <p:txStyles>
    <p:title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36">
          <p15:clr>
            <a:srgbClr val="F26B43"/>
          </p15:clr>
        </p15:guide>
        <p15:guide id="4" orient="horz" pos="3984">
          <p15:clr>
            <a:srgbClr val="F26B43"/>
          </p15:clr>
        </p15:guide>
        <p15:guide id="5" pos="336">
          <p15:clr>
            <a:srgbClr val="F26B43"/>
          </p15:clr>
        </p15:guide>
        <p15:guide id="6" pos="7344">
          <p15:clr>
            <a:srgbClr val="F26B43"/>
          </p15:clr>
        </p15:guide>
        <p15:guide id="7" pos="720">
          <p15:clr>
            <a:srgbClr val="F26B43"/>
          </p15:clr>
        </p15:guide>
        <p15:guide id="8" pos="69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14.sv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hyperlink" Target="mailto:communications@tamucc.edu"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FEC93CF-2672-7D78-F278-58C5E012E0DF}"/>
              </a:ext>
            </a:extLst>
          </p:cNvPr>
          <p:cNvSpPr>
            <a:spLocks noGrp="1"/>
          </p:cNvSpPr>
          <p:nvPr>
            <p:ph type="ctrTitle"/>
          </p:nvPr>
        </p:nvSpPr>
        <p:spPr>
          <a:xfrm>
            <a:off x="657854" y="486137"/>
            <a:ext cx="5639924" cy="3599727"/>
          </a:xfrm>
        </p:spPr>
        <p:txBody>
          <a:bodyPr/>
          <a:lstStyle/>
          <a:p>
            <a:r>
              <a:rPr lang="en-US" dirty="0"/>
              <a:t>Marketing &amp; Communications </a:t>
            </a:r>
          </a:p>
        </p:txBody>
      </p:sp>
      <p:pic>
        <p:nvPicPr>
          <p:cNvPr id="7" name="Picture Placeholder 6">
            <a:extLst>
              <a:ext uri="{FF2B5EF4-FFF2-40B4-BE49-F238E27FC236}">
                <a16:creationId xmlns:a16="http://schemas.microsoft.com/office/drawing/2014/main" id="{ED21B7CD-3D69-26B5-8A0B-52A19A6B0A26}"/>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4455" t="531" r="21983" b="-531"/>
          <a:stretch/>
        </p:blipFill>
        <p:spPr>
          <a:xfrm>
            <a:off x="5613199" y="0"/>
            <a:ext cx="6578801" cy="6894576"/>
          </a:xfrm>
        </p:spPr>
      </p:pic>
    </p:spTree>
    <p:extLst>
      <p:ext uri="{BB962C8B-B14F-4D97-AF65-F5344CB8AC3E}">
        <p14:creationId xmlns:p14="http://schemas.microsoft.com/office/powerpoint/2010/main" val="30789943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39" name="Rectangle 38">
            <a:extLst>
              <a:ext uri="{FF2B5EF4-FFF2-40B4-BE49-F238E27FC236}">
                <a16:creationId xmlns:a16="http://schemas.microsoft.com/office/drawing/2014/main" id="{8B2BAECB-35E2-4DD9-8B8C-22D215DD0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Placeholder 19">
            <a:extLst>
              <a:ext uri="{FF2B5EF4-FFF2-40B4-BE49-F238E27FC236}">
                <a16:creationId xmlns:a16="http://schemas.microsoft.com/office/drawing/2014/main" id="{E5D7764F-CE06-1A00-3555-ACAE6ACDFE1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9933" t="-128" r="26906" b="128"/>
          <a:stretch/>
        </p:blipFill>
        <p:spPr>
          <a:xfrm>
            <a:off x="6714227" y="-8773"/>
            <a:ext cx="5478881" cy="6857990"/>
          </a:xfrm>
          <a:custGeom>
            <a:avLst/>
            <a:gdLst/>
            <a:ahLst/>
            <a:cxnLst/>
            <a:rect l="l" t="t" r="r" b="b"/>
            <a:pathLst>
              <a:path w="5253320" h="6858000">
                <a:moveTo>
                  <a:pt x="722088" y="0"/>
                </a:moveTo>
                <a:lnTo>
                  <a:pt x="5253320" y="0"/>
                </a:lnTo>
                <a:lnTo>
                  <a:pt x="5253320" y="6858000"/>
                </a:lnTo>
                <a:lnTo>
                  <a:pt x="0" y="6858000"/>
                </a:lnTo>
                <a:close/>
              </a:path>
            </a:pathLst>
          </a:custGeom>
        </p:spPr>
      </p:pic>
      <p:sp>
        <p:nvSpPr>
          <p:cNvPr id="2" name="Title 1">
            <a:extLst>
              <a:ext uri="{FF2B5EF4-FFF2-40B4-BE49-F238E27FC236}">
                <a16:creationId xmlns:a16="http://schemas.microsoft.com/office/drawing/2014/main" id="{338A15DE-D135-0710-9984-A0A55E960CB0}"/>
              </a:ext>
            </a:extLst>
          </p:cNvPr>
          <p:cNvSpPr>
            <a:spLocks noGrp="1"/>
          </p:cNvSpPr>
          <p:nvPr>
            <p:ph type="title"/>
          </p:nvPr>
        </p:nvSpPr>
        <p:spPr>
          <a:xfrm>
            <a:off x="507401" y="229172"/>
            <a:ext cx="6132605" cy="1738422"/>
          </a:xfrm>
        </p:spPr>
        <p:txBody>
          <a:bodyPr vert="horz" lIns="91440" tIns="45720" rIns="91440" bIns="45720" rtlCol="0" anchor="ctr">
            <a:normAutofit/>
          </a:bodyPr>
          <a:lstStyle/>
          <a:p>
            <a:r>
              <a:rPr lang="en-US" sz="4400" dirty="0"/>
              <a:t>Video as recruitment tool</a:t>
            </a:r>
          </a:p>
        </p:txBody>
      </p:sp>
      <p:cxnSp>
        <p:nvCxnSpPr>
          <p:cNvPr id="41" name="Straight Connector 40">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5528235" y="0"/>
            <a:ext cx="6663765" cy="99209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A446EB21-2A6C-90BC-A01C-495D7271F3E3}"/>
              </a:ext>
            </a:extLst>
          </p:cNvPr>
          <p:cNvSpPr>
            <a:spLocks noGrp="1"/>
          </p:cNvSpPr>
          <p:nvPr>
            <p:ph sz="half" idx="1"/>
          </p:nvPr>
        </p:nvSpPr>
        <p:spPr>
          <a:xfrm>
            <a:off x="654140" y="1914267"/>
            <a:ext cx="6175467" cy="4118345"/>
          </a:xfrm>
        </p:spPr>
        <p:txBody>
          <a:bodyPr vert="horz" lIns="91440" tIns="45720" rIns="91440" bIns="45720" rtlCol="0" anchor="t">
            <a:noAutofit/>
          </a:bodyPr>
          <a:lstStyle/>
          <a:p>
            <a:pPr marL="342900" indent="-342900">
              <a:spcBef>
                <a:spcPts val="1200"/>
              </a:spcBef>
              <a:spcAft>
                <a:spcPts val="0"/>
              </a:spcAft>
              <a:buFont typeface="Arial" panose="020B0604020202020204" pitchFamily="34" charset="0"/>
              <a:buChar char="•"/>
            </a:pPr>
            <a:r>
              <a:rPr lang="en-US" sz="2400" dirty="0"/>
              <a:t>We are not the university's historians</a:t>
            </a:r>
          </a:p>
          <a:p>
            <a:pPr marL="342900" indent="-342900">
              <a:spcBef>
                <a:spcPts val="1200"/>
              </a:spcBef>
              <a:spcAft>
                <a:spcPts val="0"/>
              </a:spcAft>
              <a:buFont typeface="Arial" panose="020B0604020202020204" pitchFamily="34" charset="0"/>
              <a:buChar char="•"/>
            </a:pPr>
            <a:r>
              <a:rPr lang="en-US" sz="2400" dirty="0"/>
              <a:t>Goal with video is to showcase student experience with storytelling, painting a picture of opportunity for our prospective student/explorer</a:t>
            </a:r>
          </a:p>
          <a:p>
            <a:pPr>
              <a:spcBef>
                <a:spcPts val="1200"/>
              </a:spcBef>
              <a:spcAft>
                <a:spcPts val="0"/>
              </a:spcAft>
            </a:pPr>
            <a:r>
              <a:rPr lang="en-US" sz="2400" dirty="0"/>
              <a:t>How you can help</a:t>
            </a:r>
          </a:p>
          <a:p>
            <a:pPr marL="342900" indent="-342900">
              <a:spcBef>
                <a:spcPts val="1200"/>
              </a:spcBef>
              <a:spcAft>
                <a:spcPts val="0"/>
              </a:spcAft>
              <a:buFont typeface="Arial" panose="020B0604020202020204" pitchFamily="34" charset="0"/>
              <a:buChar char="•"/>
            </a:pPr>
            <a:r>
              <a:rPr lang="en-US" sz="2400" dirty="0"/>
              <a:t>Let us know about dynamic, high-impact visual events</a:t>
            </a:r>
          </a:p>
          <a:p>
            <a:pPr marL="342900" indent="-342900">
              <a:spcBef>
                <a:spcPts val="1200"/>
              </a:spcBef>
              <a:spcAft>
                <a:spcPts val="0"/>
              </a:spcAft>
              <a:buFont typeface="Arial" panose="020B0604020202020204" pitchFamily="34" charset="0"/>
              <a:buChar char="•"/>
            </a:pPr>
            <a:r>
              <a:rPr lang="en-US" sz="2400" dirty="0"/>
              <a:t>Help us coordinate video/photo shoots</a:t>
            </a:r>
          </a:p>
          <a:p>
            <a:pPr marL="342900" indent="-342900">
              <a:spcBef>
                <a:spcPts val="1200"/>
              </a:spcBef>
              <a:spcAft>
                <a:spcPts val="0"/>
              </a:spcAft>
              <a:buFont typeface="Arial" panose="020B0604020202020204" pitchFamily="34" charset="0"/>
              <a:buChar char="•"/>
            </a:pPr>
            <a:r>
              <a:rPr lang="en-US" sz="2400" dirty="0"/>
              <a:t>Help us identify Islanders with strong testimonials</a:t>
            </a:r>
          </a:p>
          <a:p>
            <a:pPr marL="285750" indent="-285750">
              <a:spcBef>
                <a:spcPts val="600"/>
              </a:spcBef>
              <a:spcAft>
                <a:spcPts val="12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495699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5566F71-131C-589B-FE7C-AB9D726E1BB0}"/>
            </a:ext>
          </a:extLst>
        </p:cNvPr>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51196E32-0D87-7CD1-8BEC-5020EE2AB9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D4675CA-A7BB-9836-7AF4-F123BF3E94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6D92892-D40A-C83E-A031-7FEB97EEE0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9DD3872-2800-1A07-B147-7AEAFFA4DF1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3C5FA43-BA54-C4A5-D232-B79817B90A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11F6158-CFF8-AB4B-A851-AF9CEC5A9F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4DD6D98-CDEC-CDA0-22B5-EDC236309C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39" name="Rectangle 38">
            <a:extLst>
              <a:ext uri="{FF2B5EF4-FFF2-40B4-BE49-F238E27FC236}">
                <a16:creationId xmlns:a16="http://schemas.microsoft.com/office/drawing/2014/main" id="{6D874439-6759-1A30-B118-D8D8EDB7B8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Placeholder 19">
            <a:extLst>
              <a:ext uri="{FF2B5EF4-FFF2-40B4-BE49-F238E27FC236}">
                <a16:creationId xmlns:a16="http://schemas.microsoft.com/office/drawing/2014/main" id="{4F5DC929-D4DE-D261-942B-22FF59DB08B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0384" t="-128" r="14542" b="128"/>
          <a:stretch/>
        </p:blipFill>
        <p:spPr>
          <a:xfrm>
            <a:off x="6938680" y="-4763"/>
            <a:ext cx="5253320" cy="6863505"/>
          </a:xfrm>
          <a:custGeom>
            <a:avLst/>
            <a:gdLst/>
            <a:ahLst/>
            <a:cxnLst/>
            <a:rect l="l" t="t" r="r" b="b"/>
            <a:pathLst>
              <a:path w="5253320" h="6858000">
                <a:moveTo>
                  <a:pt x="722088" y="0"/>
                </a:moveTo>
                <a:lnTo>
                  <a:pt x="5253320" y="0"/>
                </a:lnTo>
                <a:lnTo>
                  <a:pt x="5253320" y="6858000"/>
                </a:lnTo>
                <a:lnTo>
                  <a:pt x="0" y="6858000"/>
                </a:lnTo>
                <a:close/>
              </a:path>
            </a:pathLst>
          </a:custGeom>
        </p:spPr>
      </p:pic>
      <p:sp>
        <p:nvSpPr>
          <p:cNvPr id="2" name="Title 1">
            <a:extLst>
              <a:ext uri="{FF2B5EF4-FFF2-40B4-BE49-F238E27FC236}">
                <a16:creationId xmlns:a16="http://schemas.microsoft.com/office/drawing/2014/main" id="{C91014AF-6EC2-1A08-56AF-994C568B54A0}"/>
              </a:ext>
            </a:extLst>
          </p:cNvPr>
          <p:cNvSpPr>
            <a:spLocks noGrp="1"/>
          </p:cNvSpPr>
          <p:nvPr>
            <p:ph type="title"/>
          </p:nvPr>
        </p:nvSpPr>
        <p:spPr>
          <a:xfrm>
            <a:off x="507401" y="390748"/>
            <a:ext cx="6132605" cy="1738422"/>
          </a:xfrm>
        </p:spPr>
        <p:txBody>
          <a:bodyPr vert="horz" lIns="91440" tIns="45720" rIns="91440" bIns="45720" rtlCol="0" anchor="ctr">
            <a:normAutofit/>
          </a:bodyPr>
          <a:lstStyle/>
          <a:p>
            <a:r>
              <a:rPr lang="en-US" sz="4400" dirty="0"/>
              <a:t>Ways to partner </a:t>
            </a:r>
          </a:p>
        </p:txBody>
      </p:sp>
      <p:cxnSp>
        <p:nvCxnSpPr>
          <p:cNvPr id="41" name="Straight Connector 40">
            <a:extLst>
              <a:ext uri="{FF2B5EF4-FFF2-40B4-BE49-F238E27FC236}">
                <a16:creationId xmlns:a16="http://schemas.microsoft.com/office/drawing/2014/main" id="{F8853A70-1892-DE23-5B62-CBC82FC611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5528235" y="0"/>
            <a:ext cx="6663765" cy="99209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48AA430E-F70A-0324-BB15-B3D32F416853}"/>
              </a:ext>
            </a:extLst>
          </p:cNvPr>
          <p:cNvSpPr>
            <a:spLocks noGrp="1"/>
          </p:cNvSpPr>
          <p:nvPr>
            <p:ph sz="half" idx="1"/>
          </p:nvPr>
        </p:nvSpPr>
        <p:spPr>
          <a:xfrm>
            <a:off x="662647" y="2082988"/>
            <a:ext cx="5990284" cy="4118345"/>
          </a:xfrm>
        </p:spPr>
        <p:txBody>
          <a:bodyPr vert="horz" lIns="91440" tIns="45720" rIns="91440" bIns="45720" rtlCol="0" anchor="t">
            <a:noAutofit/>
          </a:bodyPr>
          <a:lstStyle/>
          <a:p>
            <a:pPr marL="342900" indent="-342900">
              <a:spcBef>
                <a:spcPts val="600"/>
              </a:spcBef>
              <a:spcAft>
                <a:spcPts val="1200"/>
              </a:spcAft>
              <a:buFont typeface="Arial" panose="020B0604020202020204" pitchFamily="34" charset="0"/>
              <a:buChar char="•"/>
            </a:pPr>
            <a:r>
              <a:rPr lang="en-US" sz="2400" dirty="0"/>
              <a:t>Incorporate explorer archetype</a:t>
            </a:r>
          </a:p>
          <a:p>
            <a:pPr marL="342900" indent="-342900">
              <a:spcBef>
                <a:spcPts val="600"/>
              </a:spcBef>
              <a:spcAft>
                <a:spcPts val="1200"/>
              </a:spcAft>
              <a:buFont typeface="Arial" panose="020B0604020202020204" pitchFamily="34" charset="0"/>
              <a:buChar char="•"/>
            </a:pPr>
            <a:r>
              <a:rPr lang="en-US" sz="2400" dirty="0"/>
              <a:t>Notify MARCOM of media and high-impact visuals </a:t>
            </a:r>
          </a:p>
          <a:p>
            <a:pPr marL="342900" indent="-342900">
              <a:spcBef>
                <a:spcPts val="600"/>
              </a:spcBef>
              <a:spcAft>
                <a:spcPts val="1200"/>
              </a:spcAft>
              <a:buFont typeface="Arial" panose="020B0604020202020204" pitchFamily="34" charset="0"/>
              <a:buChar char="•"/>
            </a:pPr>
            <a:r>
              <a:rPr lang="en-US" sz="2400" dirty="0"/>
              <a:t>Be a good steward of the university with     promotional items </a:t>
            </a:r>
          </a:p>
          <a:p>
            <a:pPr marL="342900" indent="-342900">
              <a:spcBef>
                <a:spcPts val="600"/>
              </a:spcBef>
              <a:spcAft>
                <a:spcPts val="1200"/>
              </a:spcAft>
              <a:buFont typeface="Arial" panose="020B0604020202020204" pitchFamily="34" charset="0"/>
              <a:buChar char="•"/>
            </a:pPr>
            <a:r>
              <a:rPr lang="en-US" sz="2400" dirty="0"/>
              <a:t>Request services through the MARCOM form</a:t>
            </a:r>
          </a:p>
          <a:p>
            <a:pPr lvl="1" indent="0">
              <a:spcBef>
                <a:spcPts val="600"/>
              </a:spcBef>
              <a:spcAft>
                <a:spcPts val="1200"/>
              </a:spcAft>
              <a:buNone/>
            </a:pPr>
            <a:r>
              <a:rPr lang="en-US" sz="2200" b="1" dirty="0"/>
              <a:t>           </a:t>
            </a:r>
            <a:r>
              <a:rPr lang="en-US" sz="2600" b="1" dirty="0"/>
              <a:t>marcom.tamucc.edu</a:t>
            </a:r>
          </a:p>
          <a:p>
            <a:pPr marL="342900" indent="-342900">
              <a:spcBef>
                <a:spcPts val="600"/>
              </a:spcBef>
              <a:spcAft>
                <a:spcPts val="1200"/>
              </a:spcAft>
              <a:buFont typeface="Arial" panose="020B0604020202020204" pitchFamily="34" charset="0"/>
              <a:buChar char="•"/>
            </a:pPr>
            <a:endParaRPr lang="en-US" sz="2400" dirty="0"/>
          </a:p>
          <a:p>
            <a:pPr marL="285750" indent="-285750">
              <a:spcBef>
                <a:spcPts val="600"/>
              </a:spcBef>
              <a:spcAft>
                <a:spcPts val="1200"/>
              </a:spcAft>
              <a:buFont typeface="Arial" panose="020B0604020202020204" pitchFamily="34" charset="0"/>
              <a:buChar char="•"/>
            </a:pPr>
            <a:endParaRPr lang="en-US" sz="2000" dirty="0"/>
          </a:p>
        </p:txBody>
      </p:sp>
      <p:pic>
        <p:nvPicPr>
          <p:cNvPr id="3" name="Graphic 5" descr="Internet outline">
            <a:extLst>
              <a:ext uri="{FF2B5EF4-FFF2-40B4-BE49-F238E27FC236}">
                <a16:creationId xmlns:a16="http://schemas.microsoft.com/office/drawing/2014/main" id="{0BF92710-769C-472C-CF8A-2C701436E2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3696" y="5007017"/>
            <a:ext cx="903768" cy="926765"/>
          </a:xfrm>
          <a:prstGeom prst="rect">
            <a:avLst/>
          </a:prstGeom>
        </p:spPr>
      </p:pic>
    </p:spTree>
    <p:extLst>
      <p:ext uri="{BB962C8B-B14F-4D97-AF65-F5344CB8AC3E}">
        <p14:creationId xmlns:p14="http://schemas.microsoft.com/office/powerpoint/2010/main" val="720256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FEC93CF-2672-7D78-F278-58C5E012E0DF}"/>
              </a:ext>
            </a:extLst>
          </p:cNvPr>
          <p:cNvSpPr>
            <a:spLocks noGrp="1"/>
          </p:cNvSpPr>
          <p:nvPr>
            <p:ph type="ctrTitle"/>
          </p:nvPr>
        </p:nvSpPr>
        <p:spPr>
          <a:xfrm>
            <a:off x="1598469" y="3145536"/>
            <a:ext cx="4014730" cy="894608"/>
          </a:xfrm>
        </p:spPr>
        <p:txBody>
          <a:bodyPr/>
          <a:lstStyle/>
          <a:p>
            <a:r>
              <a:rPr lang="en-US" dirty="0"/>
              <a:t>Questions?</a:t>
            </a:r>
          </a:p>
        </p:txBody>
      </p:sp>
      <p:pic>
        <p:nvPicPr>
          <p:cNvPr id="7" name="Picture Placeholder 6">
            <a:extLst>
              <a:ext uri="{FF2B5EF4-FFF2-40B4-BE49-F238E27FC236}">
                <a16:creationId xmlns:a16="http://schemas.microsoft.com/office/drawing/2014/main" id="{ED21B7CD-3D69-26B5-8A0B-52A19A6B0A2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4542" r="19330"/>
          <a:stretch/>
        </p:blipFill>
        <p:spPr>
          <a:xfrm>
            <a:off x="5613199" y="0"/>
            <a:ext cx="6578801" cy="6894576"/>
          </a:xfrm>
        </p:spPr>
      </p:pic>
    </p:spTree>
    <p:extLst>
      <p:ext uri="{BB962C8B-B14F-4D97-AF65-F5344CB8AC3E}">
        <p14:creationId xmlns:p14="http://schemas.microsoft.com/office/powerpoint/2010/main" val="3257657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39" name="Rectangle 38">
            <a:extLst>
              <a:ext uri="{FF2B5EF4-FFF2-40B4-BE49-F238E27FC236}">
                <a16:creationId xmlns:a16="http://schemas.microsoft.com/office/drawing/2014/main" id="{8B2BAECB-35E2-4DD9-8B8C-22D215DD0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Placeholder 19">
            <a:extLst>
              <a:ext uri="{FF2B5EF4-FFF2-40B4-BE49-F238E27FC236}">
                <a16:creationId xmlns:a16="http://schemas.microsoft.com/office/drawing/2014/main" id="{E5D7764F-CE06-1A00-3555-ACAE6ACDFE10}"/>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21234" t="1" r="24954" b="1"/>
          <a:stretch/>
        </p:blipFill>
        <p:spPr>
          <a:xfrm>
            <a:off x="6938680" y="-8773"/>
            <a:ext cx="5253320" cy="6857990"/>
          </a:xfrm>
          <a:custGeom>
            <a:avLst/>
            <a:gdLst/>
            <a:ahLst/>
            <a:cxnLst/>
            <a:rect l="l" t="t" r="r" b="b"/>
            <a:pathLst>
              <a:path w="5253320" h="6858000">
                <a:moveTo>
                  <a:pt x="722088" y="0"/>
                </a:moveTo>
                <a:lnTo>
                  <a:pt x="5253320" y="0"/>
                </a:lnTo>
                <a:lnTo>
                  <a:pt x="5253320" y="6858000"/>
                </a:lnTo>
                <a:lnTo>
                  <a:pt x="0" y="6858000"/>
                </a:lnTo>
                <a:close/>
              </a:path>
            </a:pathLst>
          </a:custGeom>
        </p:spPr>
      </p:pic>
      <p:sp>
        <p:nvSpPr>
          <p:cNvPr id="2" name="Title 1">
            <a:extLst>
              <a:ext uri="{FF2B5EF4-FFF2-40B4-BE49-F238E27FC236}">
                <a16:creationId xmlns:a16="http://schemas.microsoft.com/office/drawing/2014/main" id="{338A15DE-D135-0710-9984-A0A55E960CB0}"/>
              </a:ext>
            </a:extLst>
          </p:cNvPr>
          <p:cNvSpPr>
            <a:spLocks noGrp="1"/>
          </p:cNvSpPr>
          <p:nvPr>
            <p:ph type="title"/>
          </p:nvPr>
        </p:nvSpPr>
        <p:spPr>
          <a:xfrm>
            <a:off x="530478" y="467832"/>
            <a:ext cx="6902678" cy="1738422"/>
          </a:xfrm>
        </p:spPr>
        <p:txBody>
          <a:bodyPr vert="horz" lIns="91440" tIns="45720" rIns="91440" bIns="45720" rtlCol="0" anchor="ctr">
            <a:normAutofit/>
          </a:bodyPr>
          <a:lstStyle/>
          <a:p>
            <a:r>
              <a:rPr lang="en-US" sz="4400" dirty="0"/>
              <a:t>overview</a:t>
            </a:r>
          </a:p>
        </p:txBody>
      </p:sp>
      <p:cxnSp>
        <p:nvCxnSpPr>
          <p:cNvPr id="41" name="Straight Connector 40">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5528235" y="0"/>
            <a:ext cx="6663765" cy="99209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A446EB21-2A6C-90BC-A01C-495D7271F3E3}"/>
              </a:ext>
            </a:extLst>
          </p:cNvPr>
          <p:cNvSpPr>
            <a:spLocks noGrp="1"/>
          </p:cNvSpPr>
          <p:nvPr>
            <p:ph sz="half" idx="1"/>
          </p:nvPr>
        </p:nvSpPr>
        <p:spPr>
          <a:xfrm>
            <a:off x="646165" y="1741493"/>
            <a:ext cx="5623572" cy="4884687"/>
          </a:xfrm>
        </p:spPr>
        <p:txBody>
          <a:bodyPr vert="horz" lIns="91440" tIns="45720" rIns="91440" bIns="45720" rtlCol="0">
            <a:noAutofit/>
          </a:bodyPr>
          <a:lstStyle/>
          <a:p>
            <a:pPr marL="342900" indent="-342900">
              <a:buFont typeface="Arial" panose="020B0604020202020204" pitchFamily="34" charset="0"/>
              <a:buChar char="•"/>
            </a:pPr>
            <a:r>
              <a:rPr lang="en-US" sz="2400" dirty="0"/>
              <a:t>Brand &amp; Style Guide </a:t>
            </a:r>
          </a:p>
          <a:p>
            <a:pPr marL="342900" indent="-342900">
              <a:buFont typeface="Arial" panose="020B0604020202020204" pitchFamily="34" charset="0"/>
              <a:buChar char="•"/>
            </a:pPr>
            <a:r>
              <a:rPr lang="en-US" sz="2400" dirty="0"/>
              <a:t>Archetype/who are we?</a:t>
            </a:r>
          </a:p>
          <a:p>
            <a:pPr marL="342900" indent="-342900">
              <a:buFont typeface="Arial" panose="020B0604020202020204" pitchFamily="34" charset="0"/>
              <a:buChar char="•"/>
            </a:pPr>
            <a:r>
              <a:rPr lang="en-US" sz="2400" dirty="0"/>
              <a:t>Storytelling outlets </a:t>
            </a:r>
          </a:p>
          <a:p>
            <a:pPr marL="342900" indent="-342900">
              <a:buFont typeface="Arial" panose="020B0604020202020204" pitchFamily="34" charset="0"/>
              <a:buChar char="•"/>
            </a:pPr>
            <a:r>
              <a:rPr lang="en-US" sz="2400" dirty="0"/>
              <a:t>Media requests </a:t>
            </a:r>
          </a:p>
          <a:p>
            <a:pPr marL="342900" indent="-342900">
              <a:buFont typeface="Arial" panose="020B0604020202020204" pitchFamily="34" charset="0"/>
              <a:buChar char="•"/>
            </a:pPr>
            <a:r>
              <a:rPr lang="en-US" sz="2400" dirty="0"/>
              <a:t>Promotional items </a:t>
            </a:r>
          </a:p>
          <a:p>
            <a:pPr marL="342900" indent="-342900">
              <a:buFont typeface="Arial" panose="020B0604020202020204" pitchFamily="34" charset="0"/>
              <a:buChar char="•"/>
            </a:pPr>
            <a:r>
              <a:rPr lang="en-US" sz="2400" dirty="0"/>
              <a:t>Branded templates </a:t>
            </a:r>
          </a:p>
          <a:p>
            <a:pPr marL="342900" indent="-342900">
              <a:buFont typeface="Arial" panose="020B0604020202020204" pitchFamily="34" charset="0"/>
              <a:buChar char="•"/>
            </a:pPr>
            <a:r>
              <a:rPr lang="en-US" sz="2400" dirty="0"/>
              <a:t>Video as recruitment tool </a:t>
            </a:r>
          </a:p>
          <a:p>
            <a:pPr marL="342900" indent="-342900">
              <a:buFont typeface="Arial" panose="020B0604020202020204" pitchFamily="34" charset="0"/>
              <a:buChar char="•"/>
            </a:pPr>
            <a:r>
              <a:rPr lang="en-US" sz="2400" dirty="0"/>
              <a:t>Ways to partner</a:t>
            </a:r>
          </a:p>
        </p:txBody>
      </p:sp>
    </p:spTree>
    <p:extLst>
      <p:ext uri="{BB962C8B-B14F-4D97-AF65-F5344CB8AC3E}">
        <p14:creationId xmlns:p14="http://schemas.microsoft.com/office/powerpoint/2010/main" val="533707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39" name="Rectangle 38">
            <a:extLst>
              <a:ext uri="{FF2B5EF4-FFF2-40B4-BE49-F238E27FC236}">
                <a16:creationId xmlns:a16="http://schemas.microsoft.com/office/drawing/2014/main" id="{8B2BAECB-35E2-4DD9-8B8C-22D215DD0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Placeholder 19">
            <a:extLst>
              <a:ext uri="{FF2B5EF4-FFF2-40B4-BE49-F238E27FC236}">
                <a16:creationId xmlns:a16="http://schemas.microsoft.com/office/drawing/2014/main" id="{E5D7764F-CE06-1A00-3555-ACAE6ACDFE1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6622" t="128" r="29163" b="-128"/>
          <a:stretch/>
        </p:blipFill>
        <p:spPr>
          <a:xfrm>
            <a:off x="6938680" y="10"/>
            <a:ext cx="5253320" cy="6857990"/>
          </a:xfrm>
          <a:custGeom>
            <a:avLst/>
            <a:gdLst/>
            <a:ahLst/>
            <a:cxnLst/>
            <a:rect l="l" t="t" r="r" b="b"/>
            <a:pathLst>
              <a:path w="5253320" h="6858000">
                <a:moveTo>
                  <a:pt x="722088" y="0"/>
                </a:moveTo>
                <a:lnTo>
                  <a:pt x="5253320" y="0"/>
                </a:lnTo>
                <a:lnTo>
                  <a:pt x="5253320" y="6858000"/>
                </a:lnTo>
                <a:lnTo>
                  <a:pt x="0" y="6858000"/>
                </a:lnTo>
                <a:close/>
              </a:path>
            </a:pathLst>
          </a:custGeom>
        </p:spPr>
      </p:pic>
      <p:sp>
        <p:nvSpPr>
          <p:cNvPr id="2" name="Title 1">
            <a:extLst>
              <a:ext uri="{FF2B5EF4-FFF2-40B4-BE49-F238E27FC236}">
                <a16:creationId xmlns:a16="http://schemas.microsoft.com/office/drawing/2014/main" id="{338A15DE-D135-0710-9984-A0A55E960CB0}"/>
              </a:ext>
            </a:extLst>
          </p:cNvPr>
          <p:cNvSpPr>
            <a:spLocks noGrp="1"/>
          </p:cNvSpPr>
          <p:nvPr>
            <p:ph type="title"/>
          </p:nvPr>
        </p:nvSpPr>
        <p:spPr>
          <a:xfrm>
            <a:off x="530478" y="467832"/>
            <a:ext cx="6902678" cy="1738422"/>
          </a:xfrm>
        </p:spPr>
        <p:txBody>
          <a:bodyPr vert="horz" lIns="91440" tIns="45720" rIns="91440" bIns="45720" rtlCol="0" anchor="ctr">
            <a:normAutofit/>
          </a:bodyPr>
          <a:lstStyle/>
          <a:p>
            <a:r>
              <a:rPr lang="en-US" sz="4400" dirty="0"/>
              <a:t>Brand &amp; style guide</a:t>
            </a:r>
          </a:p>
        </p:txBody>
      </p:sp>
      <p:cxnSp>
        <p:nvCxnSpPr>
          <p:cNvPr id="41" name="Straight Connector 40">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5528235" y="0"/>
            <a:ext cx="6663765" cy="99209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A446EB21-2A6C-90BC-A01C-495D7271F3E3}"/>
              </a:ext>
            </a:extLst>
          </p:cNvPr>
          <p:cNvSpPr>
            <a:spLocks noGrp="1"/>
          </p:cNvSpPr>
          <p:nvPr>
            <p:ph sz="half" idx="1"/>
          </p:nvPr>
        </p:nvSpPr>
        <p:spPr>
          <a:xfrm>
            <a:off x="600445" y="1741493"/>
            <a:ext cx="6052486" cy="4884687"/>
          </a:xfrm>
        </p:spPr>
        <p:txBody>
          <a:bodyPr vert="horz" lIns="91440" tIns="45720" rIns="91440" bIns="45720" rtlCol="0" anchor="t">
            <a:noAutofit/>
          </a:bodyPr>
          <a:lstStyle/>
          <a:p>
            <a:pPr marL="342900" indent="-342900">
              <a:buFont typeface="Arial" panose="020B0604020202020204" pitchFamily="34" charset="0"/>
              <a:buChar char="•"/>
            </a:pPr>
            <a:r>
              <a:rPr lang="en-US" sz="2400" dirty="0"/>
              <a:t>Established in 2020, latest update </a:t>
            </a:r>
            <a:r>
              <a:rPr lang="en-US" sz="2400"/>
              <a:t>March 2025</a:t>
            </a:r>
            <a:endParaRPr lang="en-US" sz="2400" dirty="0"/>
          </a:p>
          <a:p>
            <a:pPr marL="342900" indent="-342900">
              <a:spcBef>
                <a:spcPts val="600"/>
              </a:spcBef>
              <a:spcAft>
                <a:spcPts val="0"/>
              </a:spcAft>
              <a:buFont typeface="Arial" panose="020B0604020202020204" pitchFamily="34" charset="0"/>
              <a:buChar char="•"/>
            </a:pPr>
            <a:r>
              <a:rPr lang="en-US" sz="2400" dirty="0"/>
              <a:t>Full guide available at </a:t>
            </a:r>
            <a:r>
              <a:rPr lang="en-US" sz="2400" b="1" dirty="0"/>
              <a:t>styleguide.tamucc.edu 	</a:t>
            </a:r>
          </a:p>
          <a:p>
            <a:pPr marL="1028700" lvl="1" indent="-342900">
              <a:spcBef>
                <a:spcPts val="600"/>
              </a:spcBef>
              <a:spcAft>
                <a:spcPts val="0"/>
              </a:spcAft>
            </a:pPr>
            <a:r>
              <a:rPr lang="en-US" sz="2400" dirty="0"/>
              <a:t>Brand personality </a:t>
            </a:r>
          </a:p>
          <a:p>
            <a:pPr marL="1028700" lvl="1" indent="-342900">
              <a:spcBef>
                <a:spcPts val="600"/>
              </a:spcBef>
              <a:spcAft>
                <a:spcPts val="0"/>
              </a:spcAft>
            </a:pPr>
            <a:r>
              <a:rPr lang="en-US" sz="2400" dirty="0"/>
              <a:t>Positioning statements and taglines </a:t>
            </a:r>
          </a:p>
          <a:p>
            <a:pPr marL="1028700" lvl="1" indent="-342900">
              <a:spcBef>
                <a:spcPts val="600"/>
              </a:spcBef>
              <a:spcAft>
                <a:spcPts val="0"/>
              </a:spcAft>
            </a:pPr>
            <a:r>
              <a:rPr lang="en-US" sz="2400" dirty="0"/>
              <a:t>Brand pillars</a:t>
            </a:r>
          </a:p>
          <a:p>
            <a:pPr marL="1028700" lvl="1" indent="-342900">
              <a:spcBef>
                <a:spcPts val="600"/>
              </a:spcBef>
              <a:spcAft>
                <a:spcPts val="0"/>
              </a:spcAft>
            </a:pPr>
            <a:r>
              <a:rPr lang="en-US" sz="2400" dirty="0"/>
              <a:t>Logo usage </a:t>
            </a:r>
          </a:p>
          <a:p>
            <a:pPr marL="1028700" lvl="1" indent="-342900">
              <a:spcBef>
                <a:spcPts val="600"/>
              </a:spcBef>
              <a:spcAft>
                <a:spcPts val="0"/>
              </a:spcAft>
            </a:pPr>
            <a:r>
              <a:rPr lang="en-US" sz="2400" dirty="0"/>
              <a:t>Color palette, typography, and photo style </a:t>
            </a:r>
          </a:p>
          <a:p>
            <a:pPr marL="1028700" lvl="1" indent="-342900">
              <a:spcBef>
                <a:spcPts val="600"/>
              </a:spcBef>
              <a:spcAft>
                <a:spcPts val="0"/>
              </a:spcAft>
            </a:pPr>
            <a:r>
              <a:rPr lang="en-US" sz="2400" dirty="0"/>
              <a:t>Writing guide </a:t>
            </a:r>
          </a:p>
          <a:p>
            <a:pPr marL="1028700" lvl="1" indent="-342900">
              <a:spcBef>
                <a:spcPts val="600"/>
              </a:spcBef>
              <a:spcAft>
                <a:spcPts val="0"/>
              </a:spcAft>
            </a:pPr>
            <a:r>
              <a:rPr lang="en-US" sz="2400" dirty="0"/>
              <a:t>Email signature generator </a:t>
            </a:r>
          </a:p>
        </p:txBody>
      </p:sp>
    </p:spTree>
    <p:extLst>
      <p:ext uri="{BB962C8B-B14F-4D97-AF65-F5344CB8AC3E}">
        <p14:creationId xmlns:p14="http://schemas.microsoft.com/office/powerpoint/2010/main" val="3221147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33" name="Straight Connector 1032">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37" name="Straight Connector 1036">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39" name="Straight Connector 1038">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41" name="Straight Connector 1040">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43" name="Straight Connector 1042">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45" name="Straight Connector 1044">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1047" name="Rectangle 1046">
            <a:extLst>
              <a:ext uri="{FF2B5EF4-FFF2-40B4-BE49-F238E27FC236}">
                <a16:creationId xmlns:a16="http://schemas.microsoft.com/office/drawing/2014/main" id="{8B2BAECB-35E2-4DD9-8B8C-22D215DD0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A colorful circle with different logos&#10;&#10;Description automatically generated">
            <a:extLst>
              <a:ext uri="{FF2B5EF4-FFF2-40B4-BE49-F238E27FC236}">
                <a16:creationId xmlns:a16="http://schemas.microsoft.com/office/drawing/2014/main" id="{5FB37E45-B411-C627-3195-342DA17026AF}"/>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l="22091" t="127" r="780" b="-129"/>
          <a:stretch/>
        </p:blipFill>
        <p:spPr bwMode="auto">
          <a:xfrm>
            <a:off x="6957303" y="10"/>
            <a:ext cx="5232788" cy="6857990"/>
          </a:xfrm>
          <a:custGeom>
            <a:avLst/>
            <a:gdLst/>
            <a:ahLst/>
            <a:cxnLst/>
            <a:rect l="l" t="t" r="r" b="b"/>
            <a:pathLst>
              <a:path w="5253320" h="6858000">
                <a:moveTo>
                  <a:pt x="722088" y="0"/>
                </a:moveTo>
                <a:lnTo>
                  <a:pt x="5253320" y="0"/>
                </a:lnTo>
                <a:lnTo>
                  <a:pt x="525332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38A15DE-D135-0710-9984-A0A55E960CB0}"/>
              </a:ext>
            </a:extLst>
          </p:cNvPr>
          <p:cNvSpPr>
            <a:spLocks noGrp="1"/>
          </p:cNvSpPr>
          <p:nvPr>
            <p:ph type="title"/>
          </p:nvPr>
        </p:nvSpPr>
        <p:spPr>
          <a:xfrm>
            <a:off x="412349" y="450749"/>
            <a:ext cx="6132605" cy="1738422"/>
          </a:xfrm>
        </p:spPr>
        <p:txBody>
          <a:bodyPr vert="horz" lIns="91440" tIns="45720" rIns="91440" bIns="45720" rtlCol="0" anchor="ctr">
            <a:normAutofit/>
          </a:bodyPr>
          <a:lstStyle/>
          <a:p>
            <a:r>
              <a:rPr lang="en-US" sz="4400" dirty="0"/>
              <a:t>Brand Archetype </a:t>
            </a:r>
          </a:p>
        </p:txBody>
      </p:sp>
      <p:cxnSp>
        <p:nvCxnSpPr>
          <p:cNvPr id="1049" name="Straight Connector 1048">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5528235" y="0"/>
            <a:ext cx="6663765" cy="99209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A446EB21-2A6C-90BC-A01C-495D7271F3E3}"/>
              </a:ext>
            </a:extLst>
          </p:cNvPr>
          <p:cNvSpPr>
            <a:spLocks noGrp="1"/>
          </p:cNvSpPr>
          <p:nvPr>
            <p:ph sz="half" idx="1"/>
          </p:nvPr>
        </p:nvSpPr>
        <p:spPr>
          <a:xfrm>
            <a:off x="356814" y="1934768"/>
            <a:ext cx="5487146" cy="4118345"/>
          </a:xfrm>
        </p:spPr>
        <p:txBody>
          <a:bodyPr vert="horz" lIns="91440" tIns="45720" rIns="91440" bIns="45720" rtlCol="0">
            <a:normAutofit/>
          </a:bodyPr>
          <a:lstStyle/>
          <a:p>
            <a:pPr marL="342900" indent="-228600">
              <a:buFont typeface="Arial" panose="020B0604020202020204" pitchFamily="34" charset="0"/>
              <a:buChar char="•"/>
            </a:pPr>
            <a:r>
              <a:rPr lang="en-US" sz="2400" dirty="0"/>
              <a:t>Helps us connect to our audience in a deep and meaningful way </a:t>
            </a:r>
          </a:p>
          <a:p>
            <a:pPr marL="342900" indent="-228600">
              <a:buFont typeface="Arial" panose="020B0604020202020204" pitchFamily="34" charset="0"/>
              <a:buChar char="•"/>
            </a:pPr>
            <a:r>
              <a:rPr lang="en-US" sz="2400" dirty="0"/>
              <a:t>Builds authenticity, loyalty, and trust </a:t>
            </a:r>
          </a:p>
          <a:p>
            <a:pPr marL="342900" indent="-228600">
              <a:buFont typeface="Arial" panose="020B0604020202020204" pitchFamily="34" charset="0"/>
              <a:buChar char="•"/>
            </a:pPr>
            <a:r>
              <a:rPr lang="en-US" sz="2400" dirty="0"/>
              <a:t>Influences behavior </a:t>
            </a:r>
          </a:p>
        </p:txBody>
      </p:sp>
      <p:sp>
        <p:nvSpPr>
          <p:cNvPr id="4" name="TextBox 6">
            <a:extLst>
              <a:ext uri="{FF2B5EF4-FFF2-40B4-BE49-F238E27FC236}">
                <a16:creationId xmlns:a16="http://schemas.microsoft.com/office/drawing/2014/main" id="{ECB24D7E-6826-770F-DD45-9F2302439559}"/>
              </a:ext>
            </a:extLst>
          </p:cNvPr>
          <p:cNvSpPr txBox="1"/>
          <p:nvPr/>
        </p:nvSpPr>
        <p:spPr>
          <a:xfrm>
            <a:off x="8767227" y="6563357"/>
            <a:ext cx="3841667"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ea typeface="Calibri"/>
                <a:cs typeface="Calibri"/>
              </a:rPr>
              <a:t>Brand archetypes invented by Carl Jung, Swiss Psychologist in 1940s</a:t>
            </a:r>
            <a:endParaRPr lang="en-US" sz="1000"/>
          </a:p>
        </p:txBody>
      </p:sp>
    </p:spTree>
    <p:extLst>
      <p:ext uri="{BB962C8B-B14F-4D97-AF65-F5344CB8AC3E}">
        <p14:creationId xmlns:p14="http://schemas.microsoft.com/office/powerpoint/2010/main" val="3964603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6" name="Straight Connector 45">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60" name="Rectangle 59">
            <a:extLst>
              <a:ext uri="{FF2B5EF4-FFF2-40B4-BE49-F238E27FC236}">
                <a16:creationId xmlns:a16="http://schemas.microsoft.com/office/drawing/2014/main" id="{8B2BAECB-35E2-4DD9-8B8C-22D215DD0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Placeholder 6">
            <a:extLst>
              <a:ext uri="{FF2B5EF4-FFF2-40B4-BE49-F238E27FC236}">
                <a16:creationId xmlns:a16="http://schemas.microsoft.com/office/drawing/2014/main" id="{9CF1D0C8-D30F-D667-2CF6-E4F338D905D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7246" r="23400"/>
          <a:stretch/>
        </p:blipFill>
        <p:spPr>
          <a:xfrm>
            <a:off x="6938682" y="10"/>
            <a:ext cx="5253320" cy="6857990"/>
          </a:xfrm>
          <a:custGeom>
            <a:avLst/>
            <a:gdLst/>
            <a:ahLst/>
            <a:cxnLst/>
            <a:rect l="l" t="t" r="r" b="b"/>
            <a:pathLst>
              <a:path w="5253320" h="6858000">
                <a:moveTo>
                  <a:pt x="722088" y="0"/>
                </a:moveTo>
                <a:lnTo>
                  <a:pt x="5253320" y="0"/>
                </a:lnTo>
                <a:lnTo>
                  <a:pt x="5253320" y="6858000"/>
                </a:lnTo>
                <a:lnTo>
                  <a:pt x="0" y="6858000"/>
                </a:lnTo>
                <a:close/>
              </a:path>
            </a:pathLst>
          </a:custGeom>
        </p:spPr>
      </p:pic>
      <p:sp>
        <p:nvSpPr>
          <p:cNvPr id="2" name="Title 1">
            <a:extLst>
              <a:ext uri="{FF2B5EF4-FFF2-40B4-BE49-F238E27FC236}">
                <a16:creationId xmlns:a16="http://schemas.microsoft.com/office/drawing/2014/main" id="{338A15DE-D135-0710-9984-A0A55E960CB0}"/>
              </a:ext>
            </a:extLst>
          </p:cNvPr>
          <p:cNvSpPr>
            <a:spLocks noGrp="1"/>
          </p:cNvSpPr>
          <p:nvPr>
            <p:ph type="title"/>
          </p:nvPr>
        </p:nvSpPr>
        <p:spPr>
          <a:xfrm>
            <a:off x="650276" y="467833"/>
            <a:ext cx="6132605" cy="1738422"/>
          </a:xfrm>
        </p:spPr>
        <p:txBody>
          <a:bodyPr vert="horz" lIns="91440" tIns="45720" rIns="91440" bIns="45720" rtlCol="0" anchor="ctr">
            <a:normAutofit/>
          </a:bodyPr>
          <a:lstStyle/>
          <a:p>
            <a:r>
              <a:rPr lang="en-US" sz="4400" dirty="0"/>
              <a:t>How do explore brands behave?</a:t>
            </a:r>
          </a:p>
        </p:txBody>
      </p:sp>
      <p:cxnSp>
        <p:nvCxnSpPr>
          <p:cNvPr id="62" name="Straight Connector 61">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5528235" y="0"/>
            <a:ext cx="6663765" cy="99209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A446EB21-2A6C-90BC-A01C-495D7271F3E3}"/>
              </a:ext>
            </a:extLst>
          </p:cNvPr>
          <p:cNvSpPr>
            <a:spLocks noGrp="1"/>
          </p:cNvSpPr>
          <p:nvPr>
            <p:ph sz="half" idx="1"/>
          </p:nvPr>
        </p:nvSpPr>
        <p:spPr>
          <a:xfrm>
            <a:off x="328411" y="2206255"/>
            <a:ext cx="6555347" cy="4419925"/>
          </a:xfrm>
        </p:spPr>
        <p:txBody>
          <a:bodyPr vert="horz" lIns="91440" tIns="45720" rIns="91440" bIns="45720" rtlCol="0" anchor="t">
            <a:noAutofit/>
          </a:bodyPr>
          <a:lstStyle/>
          <a:p>
            <a:pPr marL="742950" indent="-342900">
              <a:spcBef>
                <a:spcPts val="600"/>
              </a:spcBef>
              <a:spcAft>
                <a:spcPts val="0"/>
              </a:spcAft>
              <a:buFont typeface="Arial" panose="020B0604020202020204" pitchFamily="34" charset="0"/>
              <a:buChar char="•"/>
            </a:pPr>
            <a:r>
              <a:rPr lang="en-US" sz="2400" dirty="0"/>
              <a:t>Promise freedom, </a:t>
            </a:r>
            <a:r>
              <a:rPr lang="en-US" sz="2400"/>
              <a:t>unique experiences</a:t>
            </a:r>
            <a:r>
              <a:rPr lang="en-US" sz="2400" dirty="0"/>
              <a:t>, and ultimately a better world</a:t>
            </a:r>
          </a:p>
          <a:p>
            <a:pPr marL="742950" indent="-342900">
              <a:spcBef>
                <a:spcPts val="600"/>
              </a:spcBef>
              <a:spcAft>
                <a:spcPts val="0"/>
              </a:spcAft>
              <a:buFont typeface="Arial" panose="020B0604020202020204" pitchFamily="34" charset="0"/>
              <a:buChar char="•"/>
            </a:pPr>
            <a:r>
              <a:rPr lang="en-US" sz="2400" dirty="0"/>
              <a:t>Are immersed in nature</a:t>
            </a:r>
          </a:p>
          <a:p>
            <a:pPr marL="742950" indent="-342900">
              <a:spcBef>
                <a:spcPts val="600"/>
              </a:spcBef>
              <a:spcAft>
                <a:spcPts val="0"/>
              </a:spcAft>
              <a:buFont typeface="Arial" panose="020B0604020202020204" pitchFamily="34" charset="0"/>
              <a:buChar char="•"/>
            </a:pPr>
            <a:r>
              <a:rPr lang="en-US" sz="2400" dirty="0"/>
              <a:t>Are wary of being “tied-down” to anything</a:t>
            </a:r>
          </a:p>
          <a:p>
            <a:pPr marL="742950" indent="-342900">
              <a:spcBef>
                <a:spcPts val="600"/>
              </a:spcBef>
              <a:spcAft>
                <a:spcPts val="0"/>
              </a:spcAft>
              <a:buFont typeface="Arial" panose="020B0604020202020204" pitchFamily="34" charset="0"/>
              <a:buChar char="•"/>
            </a:pPr>
            <a:r>
              <a:rPr lang="en-US" sz="2400" dirty="0"/>
              <a:t>Tout their authenticity</a:t>
            </a:r>
          </a:p>
          <a:p>
            <a:pPr marL="742950" indent="-342900">
              <a:spcBef>
                <a:spcPts val="600"/>
              </a:spcBef>
              <a:spcAft>
                <a:spcPts val="0"/>
              </a:spcAft>
              <a:buFont typeface="Arial" panose="020B0604020202020204" pitchFamily="34" charset="0"/>
              <a:buChar char="•"/>
            </a:pPr>
            <a:r>
              <a:rPr lang="en-US" sz="2400" dirty="0"/>
              <a:t>Take you somewhere</a:t>
            </a:r>
          </a:p>
          <a:p>
            <a:pPr marL="742950" indent="-342900">
              <a:spcBef>
                <a:spcPts val="600"/>
              </a:spcBef>
              <a:spcAft>
                <a:spcPts val="0"/>
              </a:spcAft>
              <a:buFont typeface="Arial" panose="020B0604020202020204" pitchFamily="34" charset="0"/>
              <a:buChar char="•"/>
            </a:pPr>
            <a:r>
              <a:rPr lang="en-US" sz="2400"/>
              <a:t>Discovering </a:t>
            </a:r>
            <a:r>
              <a:rPr lang="en-US" sz="2400" dirty="0"/>
              <a:t>unique solutions</a:t>
            </a:r>
          </a:p>
          <a:p>
            <a:pPr marL="742950" indent="-342900">
              <a:spcBef>
                <a:spcPts val="600"/>
              </a:spcBef>
              <a:spcAft>
                <a:spcPts val="0"/>
              </a:spcAft>
              <a:buFont typeface="Arial" panose="020B0604020202020204" pitchFamily="34" charset="0"/>
              <a:buChar char="•"/>
            </a:pPr>
            <a:r>
              <a:rPr lang="en-US" sz="2400"/>
              <a:t>Brands: NASA, Jeep, The North Face, Subaru, National Geographic</a:t>
            </a:r>
          </a:p>
        </p:txBody>
      </p:sp>
    </p:spTree>
    <p:extLst>
      <p:ext uri="{BB962C8B-B14F-4D97-AF65-F5344CB8AC3E}">
        <p14:creationId xmlns:p14="http://schemas.microsoft.com/office/powerpoint/2010/main" val="3734111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39" name="Rectangle 38">
            <a:extLst>
              <a:ext uri="{FF2B5EF4-FFF2-40B4-BE49-F238E27FC236}">
                <a16:creationId xmlns:a16="http://schemas.microsoft.com/office/drawing/2014/main" id="{8B2BAECB-35E2-4DD9-8B8C-22D215DD0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Placeholder 19">
            <a:extLst>
              <a:ext uri="{FF2B5EF4-FFF2-40B4-BE49-F238E27FC236}">
                <a16:creationId xmlns:a16="http://schemas.microsoft.com/office/drawing/2014/main" id="{E5D7764F-CE06-1A00-3555-ACAE6ACDFE1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110" r="2110"/>
          <a:stretch/>
        </p:blipFill>
        <p:spPr>
          <a:xfrm>
            <a:off x="6938680" y="-8773"/>
            <a:ext cx="5253320" cy="6857990"/>
          </a:xfrm>
          <a:custGeom>
            <a:avLst/>
            <a:gdLst/>
            <a:ahLst/>
            <a:cxnLst/>
            <a:rect l="l" t="t" r="r" b="b"/>
            <a:pathLst>
              <a:path w="5253320" h="6858000">
                <a:moveTo>
                  <a:pt x="722088" y="0"/>
                </a:moveTo>
                <a:lnTo>
                  <a:pt x="5253320" y="0"/>
                </a:lnTo>
                <a:lnTo>
                  <a:pt x="5253320" y="6858000"/>
                </a:lnTo>
                <a:lnTo>
                  <a:pt x="0" y="6858000"/>
                </a:lnTo>
                <a:close/>
              </a:path>
            </a:pathLst>
          </a:custGeom>
        </p:spPr>
      </p:pic>
      <p:sp>
        <p:nvSpPr>
          <p:cNvPr id="2" name="Title 1">
            <a:extLst>
              <a:ext uri="{FF2B5EF4-FFF2-40B4-BE49-F238E27FC236}">
                <a16:creationId xmlns:a16="http://schemas.microsoft.com/office/drawing/2014/main" id="{338A15DE-D135-0710-9984-A0A55E960CB0}"/>
              </a:ext>
            </a:extLst>
          </p:cNvPr>
          <p:cNvSpPr>
            <a:spLocks noGrp="1"/>
          </p:cNvSpPr>
          <p:nvPr>
            <p:ph type="title"/>
          </p:nvPr>
        </p:nvSpPr>
        <p:spPr>
          <a:xfrm>
            <a:off x="612131" y="297752"/>
            <a:ext cx="5799602" cy="1669923"/>
          </a:xfrm>
        </p:spPr>
        <p:txBody>
          <a:bodyPr vert="horz" lIns="91440" tIns="45720" rIns="91440" bIns="45720" rtlCol="0" anchor="ctr">
            <a:normAutofit/>
          </a:bodyPr>
          <a:lstStyle/>
          <a:p>
            <a:r>
              <a:rPr lang="en-US" sz="4400" dirty="0"/>
              <a:t>storytelling </a:t>
            </a:r>
            <a:br>
              <a:rPr lang="en-US" sz="4400" dirty="0"/>
            </a:br>
            <a:r>
              <a:rPr lang="en-US" sz="4400" dirty="0"/>
              <a:t>outlets </a:t>
            </a:r>
          </a:p>
        </p:txBody>
      </p:sp>
      <p:cxnSp>
        <p:nvCxnSpPr>
          <p:cNvPr id="41" name="Straight Connector 40">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5528235" y="0"/>
            <a:ext cx="6663765" cy="99209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A446EB21-2A6C-90BC-A01C-495D7271F3E3}"/>
              </a:ext>
            </a:extLst>
          </p:cNvPr>
          <p:cNvSpPr>
            <a:spLocks noGrp="1"/>
          </p:cNvSpPr>
          <p:nvPr>
            <p:ph sz="half" idx="1"/>
          </p:nvPr>
        </p:nvSpPr>
        <p:spPr>
          <a:xfrm>
            <a:off x="498607" y="1952410"/>
            <a:ext cx="6760040" cy="4335352"/>
          </a:xfrm>
        </p:spPr>
        <p:txBody>
          <a:bodyPr vert="horz" lIns="91440" tIns="45720" rIns="91440" bIns="45720" rtlCol="0" anchor="t">
            <a:noAutofit/>
          </a:bodyPr>
          <a:lstStyle/>
          <a:p>
            <a:pPr marL="628650" indent="-342900">
              <a:lnSpc>
                <a:spcPct val="90000"/>
              </a:lnSpc>
              <a:spcBef>
                <a:spcPts val="600"/>
              </a:spcBef>
              <a:spcAft>
                <a:spcPts val="0"/>
              </a:spcAft>
              <a:buFont typeface="Arial" panose="020B0604020202020204" pitchFamily="34" charset="0"/>
              <a:buChar char="•"/>
            </a:pPr>
            <a:r>
              <a:rPr lang="en-US" sz="2400" dirty="0"/>
              <a:t>Comm specialist assigned to each college</a:t>
            </a:r>
          </a:p>
          <a:p>
            <a:pPr marL="628650" indent="-342900">
              <a:lnSpc>
                <a:spcPct val="90000"/>
              </a:lnSpc>
              <a:spcBef>
                <a:spcPts val="600"/>
              </a:spcBef>
              <a:spcAft>
                <a:spcPts val="0"/>
              </a:spcAft>
              <a:buFont typeface="Arial" panose="020B0604020202020204" pitchFamily="34" charset="0"/>
              <a:buChar char="•"/>
            </a:pPr>
            <a:r>
              <a:rPr lang="en-US" sz="2400" dirty="0"/>
              <a:t>Web stories</a:t>
            </a:r>
          </a:p>
          <a:p>
            <a:pPr marL="628650" indent="-342900">
              <a:lnSpc>
                <a:spcPct val="90000"/>
              </a:lnSpc>
              <a:spcBef>
                <a:spcPts val="600"/>
              </a:spcBef>
              <a:spcAft>
                <a:spcPts val="0"/>
              </a:spcAft>
              <a:buFont typeface="Arial" panose="020B0604020202020204" pitchFamily="34" charset="0"/>
              <a:buChar char="•"/>
            </a:pPr>
            <a:r>
              <a:rPr lang="en-US" sz="2400" dirty="0"/>
              <a:t>Print publications </a:t>
            </a:r>
          </a:p>
          <a:p>
            <a:pPr marL="628650" indent="-342900">
              <a:lnSpc>
                <a:spcPct val="90000"/>
              </a:lnSpc>
              <a:spcBef>
                <a:spcPts val="600"/>
              </a:spcBef>
              <a:spcAft>
                <a:spcPts val="0"/>
              </a:spcAft>
              <a:buFont typeface="Arial" panose="020B0604020202020204" pitchFamily="34" charset="0"/>
              <a:buChar char="•"/>
            </a:pPr>
            <a:r>
              <a:rPr lang="en-US" sz="2400" dirty="0"/>
              <a:t>Video</a:t>
            </a:r>
          </a:p>
          <a:p>
            <a:pPr marL="628650" indent="-342900">
              <a:lnSpc>
                <a:spcPct val="90000"/>
              </a:lnSpc>
              <a:spcBef>
                <a:spcPts val="600"/>
              </a:spcBef>
              <a:spcAft>
                <a:spcPts val="0"/>
              </a:spcAft>
              <a:buFont typeface="Arial" panose="020B0604020202020204" pitchFamily="34" charset="0"/>
              <a:buChar char="•"/>
            </a:pPr>
            <a:r>
              <a:rPr lang="en-US" sz="2400" dirty="0"/>
              <a:t>Social media</a:t>
            </a:r>
          </a:p>
          <a:p>
            <a:pPr marL="628650" indent="-342900">
              <a:lnSpc>
                <a:spcPct val="90000"/>
              </a:lnSpc>
              <a:spcBef>
                <a:spcPts val="600"/>
              </a:spcBef>
              <a:spcAft>
                <a:spcPts val="0"/>
              </a:spcAft>
              <a:buFont typeface="Arial" panose="020B0604020202020204" pitchFamily="34" charset="0"/>
              <a:buChar char="•"/>
            </a:pPr>
            <a:r>
              <a:rPr lang="en-US" sz="2400" dirty="0"/>
              <a:t>Islander Insider faculty/staff newsletter</a:t>
            </a:r>
          </a:p>
          <a:p>
            <a:pPr marL="628650" indent="-342900">
              <a:lnSpc>
                <a:spcPct val="90000"/>
              </a:lnSpc>
              <a:spcBef>
                <a:spcPts val="600"/>
              </a:spcBef>
              <a:spcAft>
                <a:spcPts val="0"/>
              </a:spcAft>
              <a:buFont typeface="Arial" panose="020B0604020202020204" pitchFamily="34" charset="0"/>
              <a:buChar char="•"/>
            </a:pPr>
            <a:r>
              <a:rPr lang="en-US" sz="2400" dirty="0"/>
              <a:t>Marketing campaigns</a:t>
            </a:r>
          </a:p>
          <a:p>
            <a:pPr marL="628650" indent="-342900">
              <a:lnSpc>
                <a:spcPct val="90000"/>
              </a:lnSpc>
              <a:spcBef>
                <a:spcPts val="600"/>
              </a:spcBef>
              <a:spcAft>
                <a:spcPts val="0"/>
              </a:spcAft>
              <a:buFont typeface="Arial" panose="020B0604020202020204" pitchFamily="34" charset="0"/>
              <a:buChar char="•"/>
            </a:pPr>
            <a:r>
              <a:rPr lang="en-US" sz="2400" dirty="0"/>
              <a:t>CORE (Create once, repurpose everywhere)</a:t>
            </a:r>
          </a:p>
          <a:p>
            <a:pPr marL="628650" indent="-342900">
              <a:lnSpc>
                <a:spcPct val="90000"/>
              </a:lnSpc>
              <a:spcBef>
                <a:spcPts val="600"/>
              </a:spcBef>
              <a:spcAft>
                <a:spcPts val="0"/>
              </a:spcAft>
              <a:buFont typeface="Arial" panose="020B0604020202020204" pitchFamily="34" charset="0"/>
              <a:buChar char="•"/>
            </a:pPr>
            <a:r>
              <a:rPr lang="en-US" sz="2400" dirty="0"/>
              <a:t>Our goal is to say "YES" more than we say no!</a:t>
            </a:r>
          </a:p>
          <a:p>
            <a:pPr marL="1314450" lvl="1" indent="-342900">
              <a:lnSpc>
                <a:spcPct val="90000"/>
              </a:lnSpc>
            </a:pPr>
            <a:endParaRPr lang="en-US" sz="1800" dirty="0"/>
          </a:p>
        </p:txBody>
      </p:sp>
    </p:spTree>
    <p:extLst>
      <p:ext uri="{BB962C8B-B14F-4D97-AF65-F5344CB8AC3E}">
        <p14:creationId xmlns:p14="http://schemas.microsoft.com/office/powerpoint/2010/main" val="2383005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39" name="Rectangle 38">
            <a:extLst>
              <a:ext uri="{FF2B5EF4-FFF2-40B4-BE49-F238E27FC236}">
                <a16:creationId xmlns:a16="http://schemas.microsoft.com/office/drawing/2014/main" id="{8B2BAECB-35E2-4DD9-8B8C-22D215DD0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Placeholder 19">
            <a:extLst>
              <a:ext uri="{FF2B5EF4-FFF2-40B4-BE49-F238E27FC236}">
                <a16:creationId xmlns:a16="http://schemas.microsoft.com/office/drawing/2014/main" id="{E5D7764F-CE06-1A00-3555-ACAE6ACDFE1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0185" r="25641"/>
          <a:stretch/>
        </p:blipFill>
        <p:spPr>
          <a:xfrm>
            <a:off x="6619875" y="-8773"/>
            <a:ext cx="5572125" cy="6857990"/>
          </a:xfrm>
          <a:custGeom>
            <a:avLst/>
            <a:gdLst/>
            <a:ahLst/>
            <a:cxnLst/>
            <a:rect l="l" t="t" r="r" b="b"/>
            <a:pathLst>
              <a:path w="5253320" h="6858000">
                <a:moveTo>
                  <a:pt x="722088" y="0"/>
                </a:moveTo>
                <a:lnTo>
                  <a:pt x="5253320" y="0"/>
                </a:lnTo>
                <a:lnTo>
                  <a:pt x="5253320" y="6858000"/>
                </a:lnTo>
                <a:lnTo>
                  <a:pt x="0" y="6858000"/>
                </a:lnTo>
                <a:close/>
              </a:path>
            </a:pathLst>
          </a:custGeom>
        </p:spPr>
      </p:pic>
      <p:sp>
        <p:nvSpPr>
          <p:cNvPr id="2" name="Title 1">
            <a:extLst>
              <a:ext uri="{FF2B5EF4-FFF2-40B4-BE49-F238E27FC236}">
                <a16:creationId xmlns:a16="http://schemas.microsoft.com/office/drawing/2014/main" id="{338A15DE-D135-0710-9984-A0A55E960CB0}"/>
              </a:ext>
            </a:extLst>
          </p:cNvPr>
          <p:cNvSpPr>
            <a:spLocks noGrp="1"/>
          </p:cNvSpPr>
          <p:nvPr>
            <p:ph type="title"/>
          </p:nvPr>
        </p:nvSpPr>
        <p:spPr>
          <a:xfrm>
            <a:off x="494565" y="-142067"/>
            <a:ext cx="6422684" cy="1738422"/>
          </a:xfrm>
        </p:spPr>
        <p:txBody>
          <a:bodyPr vert="horz" lIns="91440" tIns="45720" rIns="91440" bIns="45720" rtlCol="0" anchor="ctr">
            <a:normAutofit/>
          </a:bodyPr>
          <a:lstStyle/>
          <a:p>
            <a:r>
              <a:rPr lang="en-US" sz="4400" dirty="0"/>
              <a:t>Media requests </a:t>
            </a:r>
          </a:p>
        </p:txBody>
      </p:sp>
      <p:cxnSp>
        <p:nvCxnSpPr>
          <p:cNvPr id="41" name="Straight Connector 40">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5528235" y="0"/>
            <a:ext cx="6663765" cy="99209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A446EB21-2A6C-90BC-A01C-495D7271F3E3}"/>
              </a:ext>
            </a:extLst>
          </p:cNvPr>
          <p:cNvSpPr>
            <a:spLocks noGrp="1"/>
          </p:cNvSpPr>
          <p:nvPr>
            <p:ph sz="half" idx="1"/>
          </p:nvPr>
        </p:nvSpPr>
        <p:spPr>
          <a:xfrm>
            <a:off x="-127581" y="1251019"/>
            <a:ext cx="6985581" cy="3727820"/>
          </a:xfrm>
        </p:spPr>
        <p:txBody>
          <a:bodyPr vert="horz" lIns="91440" tIns="45720" rIns="91440" bIns="45720" rtlCol="0" anchor="t">
            <a:noAutofit/>
          </a:bodyPr>
          <a:lstStyle/>
          <a:p>
            <a:pPr marL="628650" indent="-342900">
              <a:lnSpc>
                <a:spcPct val="90000"/>
              </a:lnSpc>
              <a:spcBef>
                <a:spcPts val="600"/>
              </a:spcBef>
              <a:spcAft>
                <a:spcPts val="0"/>
              </a:spcAft>
              <a:buFont typeface="Arial" panose="020B0604020202020204" pitchFamily="34" charset="0"/>
              <a:buChar char="•"/>
            </a:pPr>
            <a:r>
              <a:rPr lang="en-US" sz="2400" dirty="0">
                <a:ea typeface="+mn-lt"/>
                <a:cs typeface="+mn-lt"/>
              </a:rPr>
              <a:t>09.02.01.C1 Official University Messaging</a:t>
            </a:r>
            <a:endParaRPr lang="en-US" sz="2400" dirty="0"/>
          </a:p>
          <a:p>
            <a:pPr marL="1314450" lvl="1">
              <a:lnSpc>
                <a:spcPct val="90000"/>
              </a:lnSpc>
              <a:spcBef>
                <a:spcPts val="600"/>
              </a:spcBef>
              <a:spcAft>
                <a:spcPts val="0"/>
              </a:spcAft>
              <a:buChar char="•"/>
            </a:pPr>
            <a:r>
              <a:rPr lang="en-US" sz="2200" dirty="0"/>
              <a:t>MEDIA</a:t>
            </a:r>
          </a:p>
          <a:p>
            <a:pPr marL="1771650" lvl="2">
              <a:lnSpc>
                <a:spcPct val="90000"/>
              </a:lnSpc>
              <a:spcBef>
                <a:spcPts val="600"/>
              </a:spcBef>
              <a:spcAft>
                <a:spcPts val="0"/>
              </a:spcAft>
              <a:buFont typeface="Wingdings" panose="020B0604020202020204" pitchFamily="34" charset="0"/>
              <a:buChar char="§"/>
            </a:pPr>
            <a:r>
              <a:rPr lang="en-US" sz="2000" b="1" dirty="0">
                <a:ea typeface="+mn-lt"/>
                <a:cs typeface="+mn-lt"/>
              </a:rPr>
              <a:t>News Releases and Media Alerts: </a:t>
            </a:r>
            <a:r>
              <a:rPr lang="en-US" sz="2000" dirty="0">
                <a:ea typeface="+mn-lt"/>
                <a:cs typeface="+mn-lt"/>
              </a:rPr>
              <a:t>All news releases and media alerts will be sent by MARCOM. Requests for communication to the media should be directed to </a:t>
            </a:r>
            <a:r>
              <a:rPr lang="en-US" sz="2000" dirty="0">
                <a:ea typeface="+mn-lt"/>
                <a:cs typeface="+mn-lt"/>
                <a:hlinkClick r:id="rId4"/>
              </a:rPr>
              <a:t>communications@tamucc.edu</a:t>
            </a:r>
            <a:r>
              <a:rPr lang="en-US" sz="2000" dirty="0">
                <a:ea typeface="+mn-lt"/>
                <a:cs typeface="+mn-lt"/>
              </a:rPr>
              <a:t>.</a:t>
            </a:r>
            <a:endParaRPr lang="en-US" sz="2000" dirty="0"/>
          </a:p>
          <a:p>
            <a:pPr marL="1771650" lvl="2">
              <a:lnSpc>
                <a:spcPct val="90000"/>
              </a:lnSpc>
              <a:spcBef>
                <a:spcPts val="600"/>
              </a:spcBef>
              <a:spcAft>
                <a:spcPts val="0"/>
              </a:spcAft>
              <a:buFont typeface="Wingdings" panose="020B0604020202020204" pitchFamily="34" charset="0"/>
              <a:buChar char="§"/>
            </a:pPr>
            <a:r>
              <a:rPr lang="en-US" sz="2000" b="1" dirty="0">
                <a:ea typeface="+mn-lt"/>
                <a:cs typeface="+mn-lt"/>
              </a:rPr>
              <a:t>Interview Requests: </a:t>
            </a:r>
            <a:r>
              <a:rPr lang="en-US" sz="2000" dirty="0">
                <a:ea typeface="+mn-lt"/>
                <a:cs typeface="+mn-lt"/>
              </a:rPr>
              <a:t>MARCOM will reach out to appropriate representatives if the media requests interviews with campus experts. Direct requests for interviews from media representatives should be sent to MARCOM. Interviews should not be granted without MARCOM’s prior knowledge. </a:t>
            </a:r>
            <a:endParaRPr lang="en-US" sz="2000" dirty="0"/>
          </a:p>
          <a:p>
            <a:pPr marL="1314450" lvl="1">
              <a:lnSpc>
                <a:spcPct val="90000"/>
              </a:lnSpc>
              <a:spcBef>
                <a:spcPts val="600"/>
              </a:spcBef>
              <a:spcAft>
                <a:spcPts val="0"/>
              </a:spcAft>
            </a:pPr>
            <a:endParaRPr lang="en-US" sz="2200" dirty="0"/>
          </a:p>
          <a:p>
            <a:pPr marL="628650" indent="-342900">
              <a:lnSpc>
                <a:spcPct val="90000"/>
              </a:lnSpc>
              <a:spcBef>
                <a:spcPts val="600"/>
              </a:spcBef>
              <a:spcAft>
                <a:spcPts val="0"/>
              </a:spcAft>
            </a:pPr>
            <a:r>
              <a:rPr lang="en-US" sz="2400" dirty="0"/>
              <a:t> </a:t>
            </a:r>
          </a:p>
          <a:p>
            <a:pPr marL="1314450" lvl="1" indent="-342900">
              <a:lnSpc>
                <a:spcPct val="90000"/>
              </a:lnSpc>
            </a:pPr>
            <a:endParaRPr lang="en-US" sz="1800" dirty="0"/>
          </a:p>
        </p:txBody>
      </p:sp>
      <p:sp>
        <p:nvSpPr>
          <p:cNvPr id="4" name="Content Placeholder 2">
            <a:extLst>
              <a:ext uri="{FF2B5EF4-FFF2-40B4-BE49-F238E27FC236}">
                <a16:creationId xmlns:a16="http://schemas.microsoft.com/office/drawing/2014/main" id="{3677381D-2EF6-3CCF-5D2B-6E3CF9CE9D89}"/>
              </a:ext>
            </a:extLst>
          </p:cNvPr>
          <p:cNvSpPr txBox="1">
            <a:spLocks/>
          </p:cNvSpPr>
          <p:nvPr/>
        </p:nvSpPr>
        <p:spPr>
          <a:xfrm>
            <a:off x="-127581" y="5003869"/>
            <a:ext cx="6795081" cy="1681873"/>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spcAft>
                <a:spcPts val="500"/>
              </a:spcAft>
              <a:buSzPct val="80000"/>
              <a:buFont typeface="Arial" panose="020B0604020202020204" pitchFamily="34" charset="0"/>
              <a:buNone/>
              <a:defRPr sz="1800" kern="1200">
                <a:solidFill>
                  <a:schemeClr val="tx2"/>
                </a:solidFill>
                <a:latin typeface="+mn-lt"/>
                <a:ea typeface="+mn-ea"/>
                <a:cs typeface="+mn-cs"/>
              </a:defRPr>
            </a:lvl1pPr>
            <a:lvl2pPr marL="685800" indent="-228600" algn="l" defTabSz="914400" rtl="0" eaLnBrk="1" latinLnBrk="0" hangingPunct="1">
              <a:lnSpc>
                <a:spcPct val="100000"/>
              </a:lnSpc>
              <a:spcBef>
                <a:spcPts val="1000"/>
              </a:spcBef>
              <a:spcAft>
                <a:spcPts val="500"/>
              </a:spcAft>
              <a:buSzPct val="80000"/>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100000"/>
              </a:lnSpc>
              <a:spcBef>
                <a:spcPts val="1000"/>
              </a:spcBef>
              <a:spcAft>
                <a:spcPts val="500"/>
              </a:spcAft>
              <a:buSzPct val="80000"/>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1000"/>
              </a:spcBef>
              <a:spcAft>
                <a:spcPts val="500"/>
              </a:spcAft>
              <a:buSzPct val="80000"/>
              <a:buFont typeface="Arial" panose="020B0604020202020204" pitchFamily="34" charset="0"/>
              <a:buChar char="•"/>
              <a:defRPr sz="1200" kern="1200">
                <a:solidFill>
                  <a:schemeClr val="tx2"/>
                </a:solidFill>
                <a:latin typeface="+mn-lt"/>
                <a:ea typeface="+mn-ea"/>
                <a:cs typeface="+mn-cs"/>
              </a:defRPr>
            </a:lvl4pPr>
            <a:lvl5pPr marL="2057400" indent="-228600" algn="l" defTabSz="914400" rtl="0" eaLnBrk="1" latinLnBrk="0" hangingPunct="1">
              <a:lnSpc>
                <a:spcPct val="100000"/>
              </a:lnSpc>
              <a:spcBef>
                <a:spcPts val="1000"/>
              </a:spcBef>
              <a:spcAft>
                <a:spcPts val="500"/>
              </a:spcAft>
              <a:buSzPct val="8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28650" indent="-342900">
              <a:lnSpc>
                <a:spcPct val="90000"/>
              </a:lnSpc>
              <a:spcBef>
                <a:spcPts val="600"/>
              </a:spcBef>
              <a:spcAft>
                <a:spcPts val="0"/>
              </a:spcAft>
              <a:buFont typeface="Arial" panose="020B0604020202020204" pitchFamily="34" charset="0"/>
              <a:buChar char="•"/>
            </a:pPr>
            <a:r>
              <a:rPr lang="en-US" sz="2400" dirty="0">
                <a:ea typeface="+mn-lt"/>
                <a:cs typeface="+mn-lt"/>
              </a:rPr>
              <a:t>The goal is to streamline requests, to help faculty prepare via media training, to decline on your behalf, to help gather visuals, to help media park, to help track metrics to show value, etc.</a:t>
            </a:r>
            <a:endParaRPr lang="en-US" sz="2400" dirty="0"/>
          </a:p>
          <a:p>
            <a:pPr marL="1314450" lvl="1">
              <a:lnSpc>
                <a:spcPct val="90000"/>
              </a:lnSpc>
              <a:spcBef>
                <a:spcPts val="600"/>
              </a:spcBef>
              <a:spcAft>
                <a:spcPts val="0"/>
              </a:spcAft>
            </a:pPr>
            <a:endParaRPr lang="en-US" sz="2200" dirty="0"/>
          </a:p>
          <a:p>
            <a:pPr marL="628650" indent="-342900">
              <a:lnSpc>
                <a:spcPct val="90000"/>
              </a:lnSpc>
              <a:spcBef>
                <a:spcPts val="600"/>
              </a:spcBef>
              <a:spcAft>
                <a:spcPts val="0"/>
              </a:spcAft>
            </a:pPr>
            <a:r>
              <a:rPr lang="en-US" sz="2400" dirty="0"/>
              <a:t> </a:t>
            </a:r>
          </a:p>
          <a:p>
            <a:pPr marL="1314450" lvl="1" indent="-342900">
              <a:lnSpc>
                <a:spcPct val="90000"/>
              </a:lnSpc>
            </a:pPr>
            <a:endParaRPr lang="en-US" sz="1800" dirty="0"/>
          </a:p>
        </p:txBody>
      </p:sp>
    </p:spTree>
    <p:extLst>
      <p:ext uri="{BB962C8B-B14F-4D97-AF65-F5344CB8AC3E}">
        <p14:creationId xmlns:p14="http://schemas.microsoft.com/office/powerpoint/2010/main" val="1197382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39" name="Rectangle 38">
            <a:extLst>
              <a:ext uri="{FF2B5EF4-FFF2-40B4-BE49-F238E27FC236}">
                <a16:creationId xmlns:a16="http://schemas.microsoft.com/office/drawing/2014/main" id="{8B2BAECB-35E2-4DD9-8B8C-22D215DD0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Placeholder 19">
            <a:extLst>
              <a:ext uri="{FF2B5EF4-FFF2-40B4-BE49-F238E27FC236}">
                <a16:creationId xmlns:a16="http://schemas.microsoft.com/office/drawing/2014/main" id="{E5D7764F-CE06-1A00-3555-ACAE6ACDFE1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620" t="1457" r="1652" b="4782"/>
          <a:stretch/>
        </p:blipFill>
        <p:spPr>
          <a:xfrm>
            <a:off x="7058025" y="-4763"/>
            <a:ext cx="5133974" cy="6891339"/>
          </a:xfrm>
          <a:custGeom>
            <a:avLst/>
            <a:gdLst/>
            <a:ahLst/>
            <a:cxnLst/>
            <a:rect l="l" t="t" r="r" b="b"/>
            <a:pathLst>
              <a:path w="5253320" h="6858000">
                <a:moveTo>
                  <a:pt x="722088" y="0"/>
                </a:moveTo>
                <a:lnTo>
                  <a:pt x="5253320" y="0"/>
                </a:lnTo>
                <a:lnTo>
                  <a:pt x="5253320" y="6858000"/>
                </a:lnTo>
                <a:lnTo>
                  <a:pt x="0" y="6858000"/>
                </a:lnTo>
                <a:close/>
              </a:path>
            </a:pathLst>
          </a:custGeom>
        </p:spPr>
      </p:pic>
      <p:sp>
        <p:nvSpPr>
          <p:cNvPr id="2" name="Title 1">
            <a:extLst>
              <a:ext uri="{FF2B5EF4-FFF2-40B4-BE49-F238E27FC236}">
                <a16:creationId xmlns:a16="http://schemas.microsoft.com/office/drawing/2014/main" id="{338A15DE-D135-0710-9984-A0A55E960CB0}"/>
              </a:ext>
            </a:extLst>
          </p:cNvPr>
          <p:cNvSpPr>
            <a:spLocks noGrp="1"/>
          </p:cNvSpPr>
          <p:nvPr>
            <p:ph type="title"/>
          </p:nvPr>
        </p:nvSpPr>
        <p:spPr>
          <a:xfrm>
            <a:off x="369035" y="117502"/>
            <a:ext cx="6422684" cy="1738422"/>
          </a:xfrm>
        </p:spPr>
        <p:txBody>
          <a:bodyPr vert="horz" lIns="91440" tIns="45720" rIns="91440" bIns="45720" rtlCol="0" anchor="ctr">
            <a:normAutofit/>
          </a:bodyPr>
          <a:lstStyle/>
          <a:p>
            <a:r>
              <a:rPr lang="en-US" sz="4400" dirty="0"/>
              <a:t>Promotional Items</a:t>
            </a:r>
          </a:p>
        </p:txBody>
      </p:sp>
      <p:cxnSp>
        <p:nvCxnSpPr>
          <p:cNvPr id="41" name="Straight Connector 40">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5528235" y="0"/>
            <a:ext cx="6663765" cy="99209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A446EB21-2A6C-90BC-A01C-495D7271F3E3}"/>
              </a:ext>
            </a:extLst>
          </p:cNvPr>
          <p:cNvSpPr>
            <a:spLocks noGrp="1"/>
          </p:cNvSpPr>
          <p:nvPr>
            <p:ph sz="half" idx="1"/>
          </p:nvPr>
        </p:nvSpPr>
        <p:spPr>
          <a:xfrm>
            <a:off x="186744" y="1593919"/>
            <a:ext cx="7070501" cy="4118345"/>
          </a:xfrm>
        </p:spPr>
        <p:txBody>
          <a:bodyPr vert="horz" lIns="91440" tIns="45720" rIns="91440" bIns="45720" rtlCol="0">
            <a:noAutofit/>
          </a:bodyPr>
          <a:lstStyle/>
          <a:p>
            <a:pPr marL="628650" indent="-342900">
              <a:lnSpc>
                <a:spcPct val="90000"/>
              </a:lnSpc>
              <a:spcBef>
                <a:spcPts val="600"/>
              </a:spcBef>
              <a:spcAft>
                <a:spcPts val="0"/>
              </a:spcAft>
              <a:buFont typeface="Arial" panose="020B0604020202020204" pitchFamily="34" charset="0"/>
              <a:buChar char="•"/>
            </a:pPr>
            <a:r>
              <a:rPr lang="en-US" sz="2400" dirty="0"/>
              <a:t>3 step process</a:t>
            </a:r>
          </a:p>
          <a:p>
            <a:pPr marL="1314450" lvl="1" indent="-342900">
              <a:lnSpc>
                <a:spcPct val="90000"/>
              </a:lnSpc>
              <a:spcBef>
                <a:spcPts val="600"/>
              </a:spcBef>
              <a:spcAft>
                <a:spcPts val="0"/>
              </a:spcAft>
            </a:pPr>
            <a:r>
              <a:rPr lang="en-US" sz="2400" dirty="0"/>
              <a:t>Internal approval form – routes to Dean and VP</a:t>
            </a:r>
          </a:p>
          <a:p>
            <a:pPr marL="1314450" lvl="1" indent="-342900">
              <a:lnSpc>
                <a:spcPct val="90000"/>
              </a:lnSpc>
              <a:spcBef>
                <a:spcPts val="600"/>
              </a:spcBef>
              <a:spcAft>
                <a:spcPts val="0"/>
              </a:spcAft>
            </a:pPr>
            <a:r>
              <a:rPr lang="en-US" sz="2400" dirty="0"/>
              <a:t>AgoraCX – bid platform </a:t>
            </a:r>
          </a:p>
          <a:p>
            <a:pPr marL="1314450" lvl="1" indent="-342900">
              <a:lnSpc>
                <a:spcPct val="90000"/>
              </a:lnSpc>
              <a:spcBef>
                <a:spcPts val="600"/>
              </a:spcBef>
              <a:spcAft>
                <a:spcPts val="0"/>
              </a:spcAft>
            </a:pPr>
            <a:r>
              <a:rPr lang="en-US" sz="2400" dirty="0"/>
              <a:t>Licensing review and approval </a:t>
            </a:r>
          </a:p>
          <a:p>
            <a:pPr marL="628650" indent="-342900">
              <a:lnSpc>
                <a:spcPct val="90000"/>
              </a:lnSpc>
              <a:spcBef>
                <a:spcPts val="600"/>
              </a:spcBef>
              <a:spcAft>
                <a:spcPts val="0"/>
              </a:spcAft>
              <a:buFont typeface="Arial" panose="020B0604020202020204" pitchFamily="34" charset="0"/>
              <a:buChar char="•"/>
            </a:pPr>
            <a:r>
              <a:rPr lang="en-US" sz="2400" dirty="0"/>
              <a:t>Guidelines for review and approval </a:t>
            </a:r>
          </a:p>
          <a:p>
            <a:pPr marL="1314450" lvl="1" indent="-342900">
              <a:lnSpc>
                <a:spcPct val="90000"/>
              </a:lnSpc>
              <a:spcBef>
                <a:spcPts val="600"/>
              </a:spcBef>
              <a:spcAft>
                <a:spcPts val="0"/>
              </a:spcAft>
            </a:pPr>
            <a:r>
              <a:rPr lang="en-US" sz="2400" dirty="0"/>
              <a:t>Lead with university branding </a:t>
            </a:r>
          </a:p>
          <a:p>
            <a:pPr marL="1314450" lvl="1" indent="-342900">
              <a:lnSpc>
                <a:spcPct val="90000"/>
              </a:lnSpc>
              <a:spcBef>
                <a:spcPts val="600"/>
              </a:spcBef>
              <a:spcAft>
                <a:spcPts val="0"/>
              </a:spcAft>
            </a:pPr>
            <a:r>
              <a:rPr lang="en-US" sz="2400" dirty="0"/>
              <a:t>Focus on student recruitment/retention </a:t>
            </a:r>
          </a:p>
          <a:p>
            <a:pPr marL="1314450" lvl="1" indent="-342900">
              <a:lnSpc>
                <a:spcPct val="90000"/>
              </a:lnSpc>
              <a:spcBef>
                <a:spcPts val="600"/>
              </a:spcBef>
              <a:spcAft>
                <a:spcPts val="0"/>
              </a:spcAft>
            </a:pPr>
            <a:r>
              <a:rPr lang="en-US" sz="2400" dirty="0"/>
              <a:t>Avoid internal giveaway items </a:t>
            </a:r>
          </a:p>
          <a:p>
            <a:pPr marL="1314450" lvl="1" indent="-342900">
              <a:lnSpc>
                <a:spcPct val="90000"/>
              </a:lnSpc>
              <a:spcBef>
                <a:spcPts val="600"/>
              </a:spcBef>
              <a:spcAft>
                <a:spcPts val="0"/>
              </a:spcAft>
            </a:pPr>
            <a:r>
              <a:rPr lang="en-US" sz="2400" dirty="0"/>
              <a:t>Consider available budget</a:t>
            </a:r>
          </a:p>
          <a:p>
            <a:pPr marL="1314450" lvl="1" indent="-342900">
              <a:lnSpc>
                <a:spcPct val="90000"/>
              </a:lnSpc>
              <a:spcBef>
                <a:spcPts val="600"/>
              </a:spcBef>
              <a:spcAft>
                <a:spcPts val="0"/>
              </a:spcAft>
            </a:pPr>
            <a:r>
              <a:rPr lang="en-US" sz="2400" dirty="0"/>
              <a:t>University-wide volunteer shirts </a:t>
            </a:r>
          </a:p>
          <a:p>
            <a:pPr marL="1314450" lvl="1" indent="-342900">
              <a:lnSpc>
                <a:spcPct val="90000"/>
              </a:lnSpc>
            </a:pPr>
            <a:endParaRPr lang="en-US" sz="1800" dirty="0"/>
          </a:p>
        </p:txBody>
      </p:sp>
    </p:spTree>
    <p:extLst>
      <p:ext uri="{BB962C8B-B14F-4D97-AF65-F5344CB8AC3E}">
        <p14:creationId xmlns:p14="http://schemas.microsoft.com/office/powerpoint/2010/main" val="3920233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39" name="Rectangle 38">
            <a:extLst>
              <a:ext uri="{FF2B5EF4-FFF2-40B4-BE49-F238E27FC236}">
                <a16:creationId xmlns:a16="http://schemas.microsoft.com/office/drawing/2014/main" id="{8B2BAECB-35E2-4DD9-8B8C-22D215DD0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Placeholder 19">
            <a:extLst>
              <a:ext uri="{FF2B5EF4-FFF2-40B4-BE49-F238E27FC236}">
                <a16:creationId xmlns:a16="http://schemas.microsoft.com/office/drawing/2014/main" id="{E5D7764F-CE06-1A00-3555-ACAE6ACDFE1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1198" t="11" r="2262" b="-11"/>
          <a:stretch/>
        </p:blipFill>
        <p:spPr>
          <a:xfrm>
            <a:off x="6938680" y="-4763"/>
            <a:ext cx="5253320" cy="6863505"/>
          </a:xfrm>
          <a:custGeom>
            <a:avLst/>
            <a:gdLst/>
            <a:ahLst/>
            <a:cxnLst/>
            <a:rect l="l" t="t" r="r" b="b"/>
            <a:pathLst>
              <a:path w="5253320" h="6858000">
                <a:moveTo>
                  <a:pt x="722088" y="0"/>
                </a:moveTo>
                <a:lnTo>
                  <a:pt x="5253320" y="0"/>
                </a:lnTo>
                <a:lnTo>
                  <a:pt x="5253320" y="6858000"/>
                </a:lnTo>
                <a:lnTo>
                  <a:pt x="0" y="6858000"/>
                </a:lnTo>
                <a:close/>
              </a:path>
            </a:pathLst>
          </a:custGeom>
        </p:spPr>
      </p:pic>
      <p:sp>
        <p:nvSpPr>
          <p:cNvPr id="2" name="Title 1">
            <a:extLst>
              <a:ext uri="{FF2B5EF4-FFF2-40B4-BE49-F238E27FC236}">
                <a16:creationId xmlns:a16="http://schemas.microsoft.com/office/drawing/2014/main" id="{338A15DE-D135-0710-9984-A0A55E960CB0}"/>
              </a:ext>
            </a:extLst>
          </p:cNvPr>
          <p:cNvSpPr>
            <a:spLocks noGrp="1"/>
          </p:cNvSpPr>
          <p:nvPr>
            <p:ph type="title"/>
          </p:nvPr>
        </p:nvSpPr>
        <p:spPr>
          <a:xfrm>
            <a:off x="507401" y="390748"/>
            <a:ext cx="6132605" cy="1738422"/>
          </a:xfrm>
        </p:spPr>
        <p:txBody>
          <a:bodyPr vert="horz" lIns="91440" tIns="45720" rIns="91440" bIns="45720" rtlCol="0" anchor="ctr">
            <a:normAutofit/>
          </a:bodyPr>
          <a:lstStyle/>
          <a:p>
            <a:r>
              <a:rPr lang="en-US" sz="4400" dirty="0"/>
              <a:t>BRANDED DESIGN TEMPLATES </a:t>
            </a:r>
          </a:p>
        </p:txBody>
      </p:sp>
      <p:cxnSp>
        <p:nvCxnSpPr>
          <p:cNvPr id="41" name="Straight Connector 40">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5528235" y="0"/>
            <a:ext cx="6663765" cy="99209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A446EB21-2A6C-90BC-A01C-495D7271F3E3}"/>
              </a:ext>
            </a:extLst>
          </p:cNvPr>
          <p:cNvSpPr>
            <a:spLocks noGrp="1"/>
          </p:cNvSpPr>
          <p:nvPr>
            <p:ph sz="half" idx="1"/>
          </p:nvPr>
        </p:nvSpPr>
        <p:spPr>
          <a:xfrm>
            <a:off x="662646" y="2082988"/>
            <a:ext cx="6386651" cy="4118345"/>
          </a:xfrm>
        </p:spPr>
        <p:txBody>
          <a:bodyPr vert="horz" lIns="91440" tIns="45720" rIns="91440" bIns="45720" rtlCol="0" anchor="t">
            <a:noAutofit/>
          </a:bodyPr>
          <a:lstStyle/>
          <a:p>
            <a:pPr marL="342900" indent="-342900">
              <a:spcBef>
                <a:spcPts val="600"/>
              </a:spcBef>
              <a:spcAft>
                <a:spcPts val="1200"/>
              </a:spcAft>
              <a:buFont typeface="Arial" panose="020B0604020202020204" pitchFamily="34" charset="0"/>
              <a:buChar char="•"/>
            </a:pPr>
            <a:r>
              <a:rPr lang="en-US" sz="2400" dirty="0"/>
              <a:t>Resource for quick graphics </a:t>
            </a:r>
          </a:p>
          <a:p>
            <a:pPr marL="342900" indent="-342900">
              <a:spcBef>
                <a:spcPts val="600"/>
              </a:spcBef>
              <a:spcAft>
                <a:spcPts val="1200"/>
              </a:spcAft>
              <a:buFont typeface="Arial" panose="020B0604020202020204" pitchFamily="34" charset="0"/>
              <a:buChar char="•"/>
            </a:pPr>
            <a:r>
              <a:rPr lang="en-US" sz="2400" dirty="0"/>
              <a:t>Pre-made templates in various sizes </a:t>
            </a:r>
          </a:p>
          <a:p>
            <a:pPr marL="342900" indent="-342900">
              <a:spcBef>
                <a:spcPts val="600"/>
              </a:spcBef>
              <a:spcAft>
                <a:spcPts val="1200"/>
              </a:spcAft>
              <a:buFont typeface="Arial" panose="020B0604020202020204" pitchFamily="34" charset="0"/>
              <a:buChar char="•"/>
            </a:pPr>
            <a:r>
              <a:rPr lang="en-US" sz="2400" dirty="0"/>
              <a:t>Available via Adobe Express </a:t>
            </a:r>
          </a:p>
          <a:p>
            <a:pPr marL="342900" indent="-342900">
              <a:spcBef>
                <a:spcPts val="600"/>
              </a:spcBef>
              <a:spcAft>
                <a:spcPts val="1200"/>
              </a:spcAft>
              <a:buFont typeface="Arial" panose="020B0604020202020204" pitchFamily="34" charset="0"/>
              <a:buChar char="•"/>
            </a:pPr>
            <a:r>
              <a:rPr lang="en-US" sz="2400" dirty="0"/>
              <a:t>Step-by-step guide and video tutorials </a:t>
            </a:r>
          </a:p>
          <a:p>
            <a:pPr lvl="5" indent="0">
              <a:spcBef>
                <a:spcPts val="600"/>
              </a:spcBef>
              <a:spcAft>
                <a:spcPts val="1200"/>
              </a:spcAft>
              <a:buNone/>
            </a:pPr>
            <a:endParaRPr lang="en-US" sz="2400" dirty="0"/>
          </a:p>
          <a:p>
            <a:pPr lvl="5" indent="0">
              <a:spcBef>
                <a:spcPts val="600"/>
              </a:spcBef>
              <a:spcAft>
                <a:spcPts val="1200"/>
              </a:spcAft>
              <a:buNone/>
            </a:pPr>
            <a:r>
              <a:rPr lang="en-US" sz="2400" b="1" dirty="0"/>
              <a:t>tamu.cc/</a:t>
            </a:r>
            <a:r>
              <a:rPr lang="en-US" sz="2400" b="1" dirty="0" err="1"/>
              <a:t>BrandedTemplates</a:t>
            </a:r>
            <a:endParaRPr lang="en-US" sz="2400" b="1" dirty="0"/>
          </a:p>
          <a:p>
            <a:pPr marL="285750" indent="-285750">
              <a:spcBef>
                <a:spcPts val="600"/>
              </a:spcBef>
              <a:spcAft>
                <a:spcPts val="1200"/>
              </a:spcAft>
              <a:buFont typeface="Arial" panose="020B0604020202020204" pitchFamily="34" charset="0"/>
              <a:buChar char="•"/>
            </a:pPr>
            <a:endParaRPr lang="en-US" sz="2000" dirty="0"/>
          </a:p>
        </p:txBody>
      </p:sp>
      <p:pic>
        <p:nvPicPr>
          <p:cNvPr id="4" name="Picture 3" descr="A qr code with a bird on it&#10;&#10;AI-generated content may be incorrect.">
            <a:extLst>
              <a:ext uri="{FF2B5EF4-FFF2-40B4-BE49-F238E27FC236}">
                <a16:creationId xmlns:a16="http://schemas.microsoft.com/office/drawing/2014/main" id="{A8210A4A-0F58-949C-B66A-BDE2D5CA82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014" y="4414506"/>
            <a:ext cx="2129169" cy="2129169"/>
          </a:xfrm>
          <a:prstGeom prst="rect">
            <a:avLst/>
          </a:prstGeom>
        </p:spPr>
      </p:pic>
    </p:spTree>
    <p:extLst>
      <p:ext uri="{BB962C8B-B14F-4D97-AF65-F5344CB8AC3E}">
        <p14:creationId xmlns:p14="http://schemas.microsoft.com/office/powerpoint/2010/main" val="2483803209"/>
      </p:ext>
    </p:extLst>
  </p:cSld>
  <p:clrMapOvr>
    <a:masterClrMapping/>
  </p:clrMapOvr>
</p:sld>
</file>

<file path=ppt/theme/theme1.xml><?xml version="1.0" encoding="utf-8"?>
<a:theme xmlns:a="http://schemas.openxmlformats.org/drawingml/2006/main" name="AngleLinesVTI">
  <a:themeElements>
    <a:clrScheme name="Custom 34">
      <a:dk1>
        <a:sysClr val="windowText" lastClr="000000"/>
      </a:dk1>
      <a:lt1>
        <a:sysClr val="window" lastClr="FFFFFF"/>
      </a:lt1>
      <a:dk2>
        <a:srgbClr val="001E2E"/>
      </a:dk2>
      <a:lt2>
        <a:srgbClr val="F0ECEC"/>
      </a:lt2>
      <a:accent1>
        <a:srgbClr val="155767"/>
      </a:accent1>
      <a:accent2>
        <a:srgbClr val="BA9CA0"/>
      </a:accent2>
      <a:accent3>
        <a:srgbClr val="A57931"/>
      </a:accent3>
      <a:accent4>
        <a:srgbClr val="0E577C"/>
      </a:accent4>
      <a:accent5>
        <a:srgbClr val="CC846E"/>
      </a:accent5>
      <a:accent6>
        <a:srgbClr val="93767A"/>
      </a:accent6>
      <a:hlink>
        <a:srgbClr val="0563C1"/>
      </a:hlink>
      <a:folHlink>
        <a:srgbClr val="954F72"/>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0E62E91-3991-445A-ADE0-DB143B39320F}">
  <ds:schemaRefs>
    <ds:schemaRef ds:uri="http://schemas.microsoft.com/sharepoint/v3/contenttype/forms"/>
  </ds:schemaRefs>
</ds:datastoreItem>
</file>

<file path=customXml/itemProps2.xml><?xml version="1.0" encoding="utf-8"?>
<ds:datastoreItem xmlns:ds="http://schemas.openxmlformats.org/officeDocument/2006/customXml" ds:itemID="{3C20BE78-9FDF-401B-B412-3AA10EC5BEA3}">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1C180A77-4928-484F-9529-F716C85D6A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{86DE69E1-0288-4155-AF0F-770336B81199}tf22797433_win32</Template>
  <TotalTime>6256</TotalTime>
  <Words>516</Words>
  <Application>Microsoft Office PowerPoint</Application>
  <PresentationFormat>Widescreen</PresentationFormat>
  <Paragraphs>97</Paragraphs>
  <Slides>12</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Aptos</vt:lpstr>
      <vt:lpstr>Arial</vt:lpstr>
      <vt:lpstr>Calibri</vt:lpstr>
      <vt:lpstr>Univers Condensed Light</vt:lpstr>
      <vt:lpstr>Walbaum Display Light</vt:lpstr>
      <vt:lpstr>Wingdings</vt:lpstr>
      <vt:lpstr>AngleLinesVTI</vt:lpstr>
      <vt:lpstr>Marketing &amp; Communications </vt:lpstr>
      <vt:lpstr>overview</vt:lpstr>
      <vt:lpstr>Brand &amp; style guide</vt:lpstr>
      <vt:lpstr>Brand Archetype </vt:lpstr>
      <vt:lpstr>How do explore brands behave?</vt:lpstr>
      <vt:lpstr>storytelling  outlets </vt:lpstr>
      <vt:lpstr>Media requests </vt:lpstr>
      <vt:lpstr>Promotional Items</vt:lpstr>
      <vt:lpstr>BRANDED DESIGN TEMPLATES </vt:lpstr>
      <vt:lpstr>Video as recruitment tool</vt:lpstr>
      <vt:lpstr>Ways to partner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Larrabee, Ashley</dc:creator>
  <cp:lastModifiedBy>Larrabee, Ashley</cp:lastModifiedBy>
  <cp:revision>12</cp:revision>
  <dcterms:created xsi:type="dcterms:W3CDTF">2024-09-19T01:39:48Z</dcterms:created>
  <dcterms:modified xsi:type="dcterms:W3CDTF">2025-03-19T22:00:22Z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